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6" r:id="rId30"/>
    <p:sldId id="286" r:id="rId31"/>
    <p:sldId id="287" r:id="rId32"/>
    <p:sldId id="291" r:id="rId33"/>
    <p:sldId id="292" r:id="rId34"/>
    <p:sldId id="289" r:id="rId35"/>
    <p:sldId id="293" r:id="rId36"/>
    <p:sldId id="294" r:id="rId37"/>
    <p:sldId id="295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dirty="0">
              <a:solidFill>
                <a:srgbClr val="000000"/>
              </a:solidFill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dt" idx="1"/>
          </p:nvPr>
        </p:nvSpPr>
        <p:spPr>
          <a:xfrm>
            <a:off x="388584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dirty="0">
              <a:solidFill>
                <a:srgbClr val="000000"/>
              </a:solidFill>
            </a:endParaRPr>
          </a:p>
        </p:txBody>
      </p:sp>
      <p:sp>
        <p:nvSpPr>
          <p:cNvPr id="20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Kliknij, aby przesunąć slajd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Kliknij, aby edytować format notatek</a:t>
            </a:r>
          </a:p>
        </p:txBody>
      </p:sp>
      <p:sp>
        <p:nvSpPr>
          <p:cNvPr id="22" name="PlaceHolder 5"/>
          <p:cNvSpPr>
            <a:spLocks noGrp="1"/>
          </p:cNvSpPr>
          <p:nvPr>
            <p:ph type="ftr" idx="2"/>
          </p:nvPr>
        </p:nvSpPr>
        <p:spPr>
          <a:xfrm>
            <a:off x="-36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dirty="0">
              <a:solidFill>
                <a:srgbClr val="000000"/>
              </a:solidFill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3"/>
          </p:nvPr>
        </p:nvSpPr>
        <p:spPr>
          <a:xfrm>
            <a:off x="388584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30BE3015-D88B-4693-9033-F6B5945122DA}" type="slidenum">
              <a:rPr lang="pl-PL" smtClean="0"/>
              <a:pPr/>
              <a:t>‹#›</a:t>
            </a:fld>
            <a:endParaRPr lang="pl-PL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B41A9B6-4CFA-47CB-BFEC-D6CEEBBC0A51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93DF984-5F33-4A79-A42D-029B54B4A592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11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36B2437-277F-470C-91D4-1C8E80B6DC9C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12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C684546-8C87-4DA9-8340-2E9B77A18FE7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13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1031_0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E9BFC50-CE98-479C-9BA1-0D050F37C731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14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000000"/>
                </a:solidFill>
                <a:effectLst/>
                <a:uFillTx/>
                <a:latin typeface="Calibri"/>
              </a:rPr>
              <a:t>(c) 1999. </a:t>
            </a:r>
            <a:r>
              <a:rPr lang="en-US" sz="1200" b="0" u="none" strike="noStrike" dirty="0" err="1">
                <a:solidFill>
                  <a:srgbClr val="000000"/>
                </a:solidFill>
                <a:effectLst/>
                <a:uFillTx/>
                <a:latin typeface="Calibri"/>
              </a:rPr>
              <a:t>Tralvex</a:t>
            </a:r>
            <a:r>
              <a:rPr lang="en-US" sz="1200" b="0" u="none" strike="noStrike" dirty="0">
                <a:solidFill>
                  <a:srgbClr val="000000"/>
                </a:solidFill>
                <a:effectLst/>
                <a:uFillTx/>
                <a:latin typeface="Calibri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76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2EF821F-98C1-4795-96CB-675E0D694A06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15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80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9915DD6-EC2A-48D5-9CD8-EF059B15E8CD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16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95E9000-A2DD-42FC-97A6-913E74F42394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19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6_0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87" name="Rectangle 7_0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7844E26-C988-4808-9E01-C9282172789B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20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91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999EC0A-5A46-41C0-AEEF-264355FA553A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21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95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F2AAF7C-DE48-46F9-BBB0-6F8EC6BD23F2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22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FCAF4D-44AE-47C7-9A35-5FD7D26BC68C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99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FD8CC7-4AA6-43BF-8E1B-25C5D8E272BA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23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04" name="Header Placeholder 3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M.L. Anderson, Evidence for massive redeployment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05" name="Date Placeholder 4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AD2849-89F6-45BD-A54A-E7A6427632C2}" type="datetime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5/10/2026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06" name="Slide Number Placeholder 5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29AEAC-1269-4ABE-8514-6FBA2E9A478D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24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08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298116-4435-49DC-9381-64AC9955E0BD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25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12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4B0ADB9-FC70-46ED-BCC4-23E516FCF5E0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26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16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DB6390-6D76-48B0-97C1-13761E001CAC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28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16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DB6390-6D76-48B0-97C1-13761E001CAC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29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022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24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01440" algn="l"/>
                <a:tab pos="1803240" algn="l"/>
                <a:tab pos="2705040" algn="l"/>
                <a:tab pos="3606480" algn="l"/>
                <a:tab pos="4508280" algn="l"/>
                <a:tab pos="5410080" algn="l"/>
                <a:tab pos="6311880" algn="l"/>
                <a:tab pos="7213320" algn="l"/>
                <a:tab pos="8115120" algn="l"/>
                <a:tab pos="9016920" algn="l"/>
                <a:tab pos="9918360" algn="l"/>
                <a:tab pos="10820160" algn="l"/>
              </a:tabLst>
            </a:pPr>
            <a:fld id="{24178E4F-29F3-43A9-AA3C-9C5F02BB7063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 Unicode MS"/>
              </a:rPr>
              <a:t>30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2" name="Rectangle 8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8A2B88-8A47-4378-8B8D-B3D2CD2343D3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32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99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2" name="Rectangle 8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8A2B88-8A47-4378-8B8D-B3D2CD2343D3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33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256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2" name="Rectangle 8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8A2B88-8A47-4378-8B8D-B3D2CD2343D3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34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30F334C-CAF9-461C-BD62-366AA7C6DEF1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3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2" name="Rectangle 8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8A2B88-8A47-4378-8B8D-B3D2CD2343D3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35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7676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2" name="Rectangle 8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8A2B88-8A47-4378-8B8D-B3D2CD2343D3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36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5716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2" name="Rectangle 8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8A2B88-8A47-4378-8B8D-B3D2CD2343D3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37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65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9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42" name="Rectangle 10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A8E32F3-69B7-409A-A256-99BD956948D9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4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18F034-1341-4EA8-BE4B-94B8EF86C7C5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5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EE582F7-2E38-4141-9511-C62CC77ABDFE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6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27A02E4-60A9-49C3-B9D3-ACC5878CA92F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8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47121C3-27BC-488E-B6A5-1738980574F4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9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4B5F887-F460-486E-B78F-8D63BA283782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10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omyś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308064"/>
            <a:ext cx="10363200" cy="593112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sp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3612941"/>
            <a:ext cx="10605600" cy="44319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>
            <a:lvl1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2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myś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omyś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308064"/>
            <a:ext cx="10363200" cy="593112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sp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1189080"/>
            <a:ext cx="10605600" cy="5290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2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A60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33120"/>
            <a:ext cx="103632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914400" y="1189080"/>
            <a:ext cx="10605600" cy="5290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Kliknij, aby edytować format tekstu konspektu</a:t>
            </a:r>
          </a:p>
          <a:p>
            <a:pPr marL="432000" lvl="1" indent="-216000">
              <a:spcBef>
                <a:spcPts val="697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Drugi poziom konspektu</a:t>
            </a:r>
          </a:p>
          <a:p>
            <a:pPr marL="648000" lvl="2" indent="-216000">
              <a:spcBef>
                <a:spcPts val="598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Trzeci poziom konspektu</a:t>
            </a:r>
          </a:p>
          <a:p>
            <a:pPr marL="864000" lvl="3" indent="-216000"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Czwarty poziom konspektu</a:t>
            </a:r>
          </a:p>
          <a:p>
            <a:pPr marL="1080000" lvl="4" indent="-216000">
              <a:spcBef>
                <a:spcPts val="567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Piąty poziom konspektu</a:t>
            </a:r>
          </a:p>
          <a:p>
            <a:pPr marL="1296000" lvl="5" indent="-216000"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Szósty poziom konspektu</a:t>
            </a:r>
          </a:p>
          <a:p>
            <a:pPr marL="1512000" lvl="6" indent="-216000"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indent="0" algn="ctr" defTabSz="914400" rtl="0" eaLnBrk="1" latinLnBrk="0" hangingPunct="1">
        <a:lnSpc>
          <a:spcPct val="90000"/>
        </a:lnSpc>
        <a:spcBef>
          <a:spcPct val="0"/>
        </a:spcBef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0" indent="-342720" algn="l" defTabSz="914400" rtl="0" eaLnBrk="1" latinLnBrk="0" hangingPunct="1">
        <a:lnSpc>
          <a:spcPct val="90000"/>
        </a:lnSpc>
        <a:spcBef>
          <a:spcPts val="799"/>
        </a:spcBef>
        <a:buClr>
          <a:srgbClr val="FFFFFF"/>
        </a:buClr>
        <a:buFont typeface="Calibri"/>
        <a:buChar char="•"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.umk.pl/~duch/Wyklady/AI25/AI_pla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.research.microsoft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github.com/microsoft/AI-For-Beginners/blob/main/lessons/2-Symbolic/MSConceptGraph.ipyn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lwordnet.pwr.wroc.pl/wordne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isual-thesaurus.com/" TargetMode="External"/><Relationship Id="rId5" Type="http://schemas.openxmlformats.org/officeDocument/2006/relationships/hyperlink" Target="http://ltc.amu.edu.pl/polnet/index.php" TargetMode="External"/><Relationship Id="rId4" Type="http://schemas.openxmlformats.org/officeDocument/2006/relationships/hyperlink" Target="https://pl.wikipedia.org/wiki/S&#322;owosie&#263;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iqmatrix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allantlab.org/brain-viewer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atlas-semantiques.eu/?l=E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nowledge_graph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aimultiple.com/knowledge-graph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graph/overview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learn.microsoft.com/en-us/training/modules/msgraph-intro-overview/2-what-is-microsoft-graph" TargetMode="External"/><Relationship Id="rId4" Type="http://schemas.openxmlformats.org/officeDocument/2006/relationships/hyperlink" Target="https://graph.microsoft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graph/overview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learn.microsoft.com/en-us/training/modules/msgraph-intro-overview/2-what-is-microsoft-graph" TargetMode="External"/><Relationship Id="rId4" Type="http://schemas.openxmlformats.org/officeDocument/2006/relationships/hyperlink" Target="https://graph.microsoft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ranodus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former-circuits.pub/2025/attribution-graphs/biology.html?slug=calc-36-plus-59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transformer-circuits.pub/2026/nla/index.html" TargetMode="External"/><Relationship Id="rId4" Type="http://schemas.openxmlformats.org/officeDocument/2006/relationships/hyperlink" Target="https://transformer-circuits.pub/2025/attribution-graphs/biology.html?slug=calc-36-plus-59#36-59-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8550/arXiv.2402.0449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ordvis.com/" TargetMode="External"/><Relationship Id="rId7" Type="http://schemas.openxmlformats.org/officeDocument/2006/relationships/hyperlink" Target="https://nlp.fi.muni.cz/projekty/visualbrowse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suwords.com/" TargetMode="External"/><Relationship Id="rId5" Type="http://schemas.openxmlformats.org/officeDocument/2006/relationships/hyperlink" Target="https://www.visualthesaurus.com/" TargetMode="External"/><Relationship Id="rId4" Type="http://schemas.openxmlformats.org/officeDocument/2006/relationships/hyperlink" Target="https://www.touchgraph.com/navigato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286120" y="559386"/>
            <a:ext cx="7772400" cy="1701108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spAutoFit/>
          </a:bodyPr>
          <a:lstStyle/>
          <a:p>
            <a:r>
              <a:rPr lang="pl-PL" dirty="0">
                <a:solidFill>
                  <a:srgbClr val="FFC000"/>
                </a:solidFill>
                <a:latin typeface="Calibri"/>
              </a:rPr>
              <a:t>Sztuczna Inteligencja</a:t>
            </a:r>
            <a:br>
              <a:rPr sz="4800" dirty="0">
                <a:latin typeface="Calibri" panose="020F0502020204030204" pitchFamily="34" charset="0"/>
              </a:rPr>
            </a:br>
            <a:r>
              <a:rPr lang="pl-PL" sz="3600" dirty="0">
                <a:solidFill>
                  <a:srgbClr val="FFC000"/>
                </a:solidFill>
                <a:latin typeface="Calibri"/>
              </a:rPr>
              <a:t>Reprezentacja wiedzy: </a:t>
            </a:r>
            <a:br>
              <a:rPr sz="3600" dirty="0">
                <a:latin typeface="Calibri" panose="020F0502020204030204" pitchFamily="34" charset="0"/>
              </a:rPr>
            </a:br>
            <a:r>
              <a:rPr lang="pl-PL" sz="3600" dirty="0">
                <a:solidFill>
                  <a:srgbClr val="FFC000"/>
                </a:solidFill>
                <a:latin typeface="Calibri"/>
              </a:rPr>
              <a:t>Sieci semantyczne i grafy wiedzy</a:t>
            </a: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2590680" y="4419720"/>
            <a:ext cx="693432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>
              <a:spcBef>
                <a:spcPts val="799"/>
              </a:spcBef>
            </a:pPr>
            <a:r>
              <a:rPr lang="pl-PL" sz="2400">
                <a:solidFill>
                  <a:srgbClr val="FFFFFF"/>
                </a:solidFill>
                <a:latin typeface="Calibri"/>
              </a:rPr>
              <a:t>Włodzisław Duch</a:t>
            </a:r>
          </a:p>
          <a:p>
            <a:pPr>
              <a:spcBef>
                <a:spcPts val="799"/>
              </a:spcBef>
            </a:pPr>
            <a:r>
              <a:rPr lang="pl-PL" sz="2400">
                <a:solidFill>
                  <a:srgbClr val="FFFFFF"/>
                </a:solidFill>
                <a:latin typeface="Calibri"/>
              </a:rPr>
              <a:t>Katedra Informatyki Stosowanej UMK</a:t>
            </a:r>
          </a:p>
          <a:p>
            <a:pPr>
              <a:spcBef>
                <a:spcPts val="799"/>
              </a:spcBef>
            </a:pPr>
            <a:r>
              <a:rPr lang="pl-PL" sz="2400">
                <a:solidFill>
                  <a:srgbClr val="FFFFFF"/>
                </a:solidFill>
                <a:latin typeface="Calibri"/>
              </a:rPr>
              <a:t>Google: Wlodzislaw Duch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DC1107-818B-1F22-5670-78313CDE8042}"/>
              </a:ext>
            </a:extLst>
          </p:cNvPr>
          <p:cNvSpPr txBox="1"/>
          <p:nvPr/>
        </p:nvSpPr>
        <p:spPr>
          <a:xfrm>
            <a:off x="5638800" y="59875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59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u="sng" dirty="0">
                <a:solidFill>
                  <a:srgbClr val="FFFFFF"/>
                </a:solidFill>
                <a:latin typeface="Calibri"/>
                <a:hlinkClick r:id="rId3"/>
              </a:rPr>
              <a:t>Strona wykładów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2209800" y="52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Analiza logiczna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1408922" y="959330"/>
            <a:ext cx="10049070" cy="545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marL="285480" indent="-285480">
              <a:lnSpc>
                <a:spcPct val="110000"/>
              </a:lnSpc>
              <a:spcBef>
                <a:spcPts val="598"/>
              </a:spcBef>
              <a:spcAft>
                <a:spcPts val="600"/>
              </a:spcAft>
            </a:pPr>
            <a:r>
              <a:rPr lang="pl-PL" sz="2200" dirty="0">
                <a:solidFill>
                  <a:srgbClr val="FFFFFF"/>
                </a:solidFill>
                <a:latin typeface="Calibri"/>
              </a:rPr>
              <a:t>Brak formalnej semantyki dla sieci.</a:t>
            </a:r>
          </a:p>
          <a:p>
            <a:pPr marL="285480" indent="-285480">
              <a:lnSpc>
                <a:spcPct val="110000"/>
              </a:lnSpc>
              <a:spcBef>
                <a:spcPts val="598"/>
              </a:spcBef>
              <a:spcAft>
                <a:spcPts val="600"/>
              </a:spcAft>
            </a:pPr>
            <a:r>
              <a:rPr lang="pl-PL" sz="2200" dirty="0">
                <a:solidFill>
                  <a:srgbClr val="FFFFFF"/>
                </a:solidFill>
                <a:latin typeface="Calibri"/>
              </a:rPr>
              <a:t>Brak jednoznacznej interpretacji.</a:t>
            </a:r>
          </a:p>
          <a:p>
            <a:pPr marL="285480" indent="-285480">
              <a:lnSpc>
                <a:spcPct val="110000"/>
              </a:lnSpc>
              <a:spcBef>
                <a:spcPts val="598"/>
              </a:spcBef>
              <a:spcAft>
                <a:spcPts val="600"/>
              </a:spcAft>
            </a:pPr>
            <a:r>
              <a:rPr lang="pl-PL" sz="2200" dirty="0">
                <a:solidFill>
                  <a:srgbClr val="FFFFFF"/>
                </a:solidFill>
                <a:latin typeface="Calibri"/>
              </a:rPr>
              <a:t>Interpretacja łuku </a:t>
            </a:r>
            <a:r>
              <a:rPr lang="pl-PL" sz="2200" i="1" dirty="0">
                <a:solidFill>
                  <a:srgbClr val="FFFFFF"/>
                </a:solidFill>
                <a:latin typeface="Calibri"/>
              </a:rPr>
              <a:t>X  </a:t>
            </a:r>
            <a:r>
              <a:rPr lang="pl-PL" sz="2200" dirty="0">
                <a:solidFill>
                  <a:srgbClr val="FFFFFF"/>
                </a:solidFill>
                <a:latin typeface="Calibri"/>
              </a:rPr>
              <a:t>ISA </a:t>
            </a:r>
            <a:r>
              <a:rPr lang="pl-PL" sz="2200" i="1" dirty="0">
                <a:solidFill>
                  <a:srgbClr val="FFFFFF"/>
                </a:solidFill>
                <a:latin typeface="Calibri"/>
              </a:rPr>
              <a:t>Y </a:t>
            </a:r>
            <a:r>
              <a:rPr lang="pl-PL" sz="2200" dirty="0">
                <a:solidFill>
                  <a:srgbClr val="FFFFFF"/>
                </a:solidFill>
                <a:latin typeface="Calibri"/>
              </a:rPr>
              <a:t> może być:</a:t>
            </a:r>
          </a:p>
          <a:p>
            <a:pPr marL="860400" lvl="1" indent="-285840">
              <a:lnSpc>
                <a:spcPct val="110000"/>
              </a:lnSpc>
              <a:spcBef>
                <a:spcPts val="499"/>
              </a:spcBef>
              <a:spcAft>
                <a:spcPts val="600"/>
              </a:spcAft>
              <a:buClr>
                <a:srgbClr val="FFFFFF"/>
              </a:buClr>
              <a:buFont typeface="Calibri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i="1" dirty="0">
                <a:solidFill>
                  <a:srgbClr val="FFFFFF"/>
                </a:solidFill>
                <a:latin typeface="Calibri"/>
              </a:rPr>
              <a:t>X </a:t>
            </a:r>
            <a:r>
              <a:rPr lang="pl-PL" sz="1800" dirty="0">
                <a:solidFill>
                  <a:srgbClr val="FFFFFF"/>
                </a:solidFill>
                <a:latin typeface="Calibri"/>
              </a:rPr>
              <a:t>podzbiorem </a:t>
            </a:r>
            <a:r>
              <a:rPr lang="pl-PL" sz="1800" i="1" dirty="0">
                <a:solidFill>
                  <a:srgbClr val="FFFFFF"/>
                </a:solidFill>
                <a:latin typeface="Calibri"/>
              </a:rPr>
              <a:t>Y</a:t>
            </a:r>
            <a:r>
              <a:rPr lang="pl-PL" sz="1800" dirty="0">
                <a:solidFill>
                  <a:srgbClr val="FFFFFF"/>
                </a:solidFill>
                <a:latin typeface="Calibri"/>
              </a:rPr>
              <a:t>;</a:t>
            </a:r>
          </a:p>
          <a:p>
            <a:pPr marL="860400" lvl="1" indent="-285840">
              <a:lnSpc>
                <a:spcPct val="110000"/>
              </a:lnSpc>
              <a:spcBef>
                <a:spcPts val="499"/>
              </a:spcBef>
              <a:spcAft>
                <a:spcPts val="600"/>
              </a:spcAft>
              <a:buClr>
                <a:srgbClr val="FFFFFF"/>
              </a:buClr>
              <a:buFont typeface="Calibri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i="1" dirty="0">
                <a:solidFill>
                  <a:srgbClr val="FFFFFF"/>
                </a:solidFill>
                <a:latin typeface="Calibri"/>
              </a:rPr>
              <a:t>X </a:t>
            </a:r>
            <a:r>
              <a:rPr lang="pl-PL" sz="1800" dirty="0">
                <a:solidFill>
                  <a:srgbClr val="FFFFFF"/>
                </a:solidFill>
                <a:latin typeface="Calibri"/>
              </a:rPr>
              <a:t>częścią </a:t>
            </a:r>
            <a:r>
              <a:rPr lang="pl-PL" sz="1800" i="1" dirty="0">
                <a:solidFill>
                  <a:srgbClr val="FFFFFF"/>
                </a:solidFill>
                <a:latin typeface="Calibri"/>
              </a:rPr>
              <a:t>Y</a:t>
            </a:r>
            <a:r>
              <a:rPr lang="pl-PL" sz="1800" dirty="0">
                <a:solidFill>
                  <a:srgbClr val="FFFFFF"/>
                </a:solidFill>
                <a:latin typeface="Calibri"/>
              </a:rPr>
              <a:t>;</a:t>
            </a:r>
          </a:p>
          <a:p>
            <a:pPr marL="860400" lvl="1" indent="-285840">
              <a:lnSpc>
                <a:spcPct val="110000"/>
              </a:lnSpc>
              <a:spcBef>
                <a:spcPts val="499"/>
              </a:spcBef>
              <a:spcAft>
                <a:spcPts val="600"/>
              </a:spcAft>
              <a:buClr>
                <a:srgbClr val="FFFFFF"/>
              </a:buClr>
              <a:buFont typeface="Calibri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i="1" dirty="0">
                <a:solidFill>
                  <a:srgbClr val="FFFFFF"/>
                </a:solidFill>
                <a:latin typeface="Calibri"/>
              </a:rPr>
              <a:t>X </a:t>
            </a:r>
            <a:r>
              <a:rPr lang="pl-PL" sz="1800" dirty="0">
                <a:solidFill>
                  <a:srgbClr val="FFFFFF"/>
                </a:solidFill>
                <a:latin typeface="Calibri"/>
              </a:rPr>
              <a:t>rodzajem </a:t>
            </a:r>
            <a:r>
              <a:rPr lang="pl-PL" sz="1800" i="1" dirty="0">
                <a:solidFill>
                  <a:srgbClr val="FFFFFF"/>
                </a:solidFill>
                <a:latin typeface="Calibri"/>
              </a:rPr>
              <a:t>Y ...</a:t>
            </a:r>
            <a:endParaRPr lang="pl-PL" sz="1800" dirty="0">
              <a:solidFill>
                <a:srgbClr val="FFFFFF"/>
              </a:solidFill>
              <a:latin typeface="Calibri"/>
            </a:endParaRPr>
          </a:p>
          <a:p>
            <a:pPr marL="285480" indent="-285480">
              <a:lnSpc>
                <a:spcPct val="110000"/>
              </a:lnSpc>
              <a:spcBef>
                <a:spcPts val="598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dirty="0">
                <a:solidFill>
                  <a:srgbClr val="FFFFFF"/>
                </a:solidFill>
                <a:latin typeface="Calibri"/>
              </a:rPr>
              <a:t>Ograniczone możliwości ekspresji, brak kwantyfikatorów. </a:t>
            </a:r>
          </a:p>
          <a:p>
            <a:pPr marL="285480" indent="-285480">
              <a:lnSpc>
                <a:spcPct val="110000"/>
              </a:lnSpc>
              <a:spcBef>
                <a:spcPts val="550"/>
              </a:spcBef>
              <a:spcAft>
                <a:spcPts val="6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Trudności w interpretacji wierzeń, nadawanie prawdziwości zdaniom, np.: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Jasiu wierzy, że Święty Mikołaj mieszka na biegunie. </a:t>
            </a:r>
          </a:p>
          <a:p>
            <a:pPr marL="285480" indent="-285480">
              <a:lnSpc>
                <a:spcPct val="110000"/>
              </a:lnSpc>
              <a:spcBef>
                <a:spcPts val="550"/>
              </a:spcBef>
              <a:spcAft>
                <a:spcPts val="6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Rozszerzenie możliwości sieci: węzeł sam może być siecią (dopuszczenie rekursji) w sieciach RTN (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recursive transition networks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), rekursywnych sieciach przejść.</a:t>
            </a:r>
          </a:p>
          <a:p>
            <a:pPr marL="285480" indent="-285480">
              <a:lnSpc>
                <a:spcPct val="110000"/>
              </a:lnSpc>
              <a:spcBef>
                <a:spcPts val="550"/>
              </a:spcBef>
              <a:spcAft>
                <a:spcPts val="6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Sieci semantyczne to obrazkowa notacja logiczna.</a:t>
            </a:r>
          </a:p>
        </p:txBody>
      </p:sp>
      <p:sp>
        <p:nvSpPr>
          <p:cNvPr id="114" name="Rectangle 5"/>
          <p:cNvSpPr/>
          <p:nvPr/>
        </p:nvSpPr>
        <p:spPr>
          <a:xfrm>
            <a:off x="8299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209800" y="43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MindNet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727788" y="1196640"/>
            <a:ext cx="5295132" cy="504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indent="0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Brakuje opisu wiedzy ogólnej w postaci sieci semantycznej.</a:t>
            </a:r>
          </a:p>
          <a:p>
            <a:pPr indent="0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Microsoft od 1991 roku miał grupę 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NLPwin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pracująca nad analizą języka naturalnego dla systemu Windows. </a:t>
            </a:r>
          </a:p>
          <a:p>
            <a:pPr indent="0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Projekt powstał głównie z myślą o wspomaganiu tłumaczenia maszynowego.</a:t>
            </a:r>
          </a:p>
          <a:p>
            <a:pPr indent="0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Składowe tego systemu są na poniższym rysunku.  </a:t>
            </a:r>
            <a:r>
              <a:rPr lang="pl-PL" sz="2000" dirty="0">
                <a:solidFill>
                  <a:srgbClr val="FFFF00"/>
                </a:solidFill>
                <a:latin typeface="Calibri"/>
                <a:hlinkClick r:id="rId3"/>
              </a:rPr>
              <a:t>Microsoft </a:t>
            </a:r>
            <a:r>
              <a:rPr lang="pl-PL" sz="2000" dirty="0" err="1">
                <a:solidFill>
                  <a:srgbClr val="FFFF00"/>
                </a:solidFill>
                <a:latin typeface="Calibri"/>
                <a:hlinkClick r:id="rId3"/>
              </a:rPr>
              <a:t>Concept</a:t>
            </a:r>
            <a:r>
              <a:rPr lang="pl-PL" sz="2000" dirty="0">
                <a:solidFill>
                  <a:srgbClr val="FFFF00"/>
                </a:solidFill>
                <a:latin typeface="Calibri"/>
                <a:hlinkClick r:id="rId3"/>
              </a:rPr>
              <a:t> </a:t>
            </a:r>
            <a:r>
              <a:rPr lang="pl-PL" sz="2000" dirty="0" err="1">
                <a:solidFill>
                  <a:srgbClr val="FFFF00"/>
                </a:solidFill>
                <a:latin typeface="Calibri"/>
                <a:hlinkClick r:id="rId3"/>
              </a:rPr>
              <a:t>Graph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to nowszy projekt oparty na sieci semantycznej, </a:t>
            </a:r>
            <a:br>
              <a:rPr lang="pl-PL" sz="2000" dirty="0">
                <a:solidFill>
                  <a:srgbClr val="FFFFFF"/>
                </a:solidFill>
                <a:latin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ma &gt; 5mln pojęć, 85 mln relacji 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IsA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. </a:t>
            </a:r>
          </a:p>
          <a:p>
            <a:pPr indent="0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Opisany w </a:t>
            </a:r>
            <a:r>
              <a:rPr lang="pl-PL" sz="2000" dirty="0">
                <a:solidFill>
                  <a:srgbClr val="FFFFFF"/>
                </a:solidFill>
                <a:latin typeface="Calibri"/>
                <a:hlinkClick r:id="rId4"/>
              </a:rPr>
              <a:t>AI for </a:t>
            </a:r>
            <a:r>
              <a:rPr lang="pl-PL" sz="2000" dirty="0" err="1">
                <a:solidFill>
                  <a:srgbClr val="FFFFFF"/>
                </a:solidFill>
                <a:latin typeface="Calibri"/>
                <a:hlinkClick r:id="rId4"/>
              </a:rPr>
              <a:t>beginners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Rectangle 4"/>
          <p:cNvSpPr/>
          <p:nvPr/>
        </p:nvSpPr>
        <p:spPr>
          <a:xfrm>
            <a:off x="8299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18" name="Picture 6" descr="nlpwin_nlp_components"/>
          <p:cNvPicPr/>
          <p:nvPr/>
        </p:nvPicPr>
        <p:blipFill>
          <a:blip r:embed="rId5"/>
          <a:stretch/>
        </p:blipFill>
        <p:spPr>
          <a:xfrm>
            <a:off x="7133264" y="825759"/>
            <a:ext cx="457200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AutoShape 7" descr="https://concept.research.microsoft.com/Images/con1.png"/>
          <p:cNvSpPr/>
          <p:nvPr/>
        </p:nvSpPr>
        <p:spPr>
          <a:xfrm>
            <a:off x="1700040" y="-1825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0" name="Picture 8"/>
          <p:cNvPicPr/>
          <p:nvPr/>
        </p:nvPicPr>
        <p:blipFill>
          <a:blip r:embed="rId6"/>
          <a:stretch/>
        </p:blipFill>
        <p:spPr>
          <a:xfrm>
            <a:off x="7133264" y="4254759"/>
            <a:ext cx="3243240" cy="2452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2209800" y="7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NLPwin/MindNet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1045029" y="800640"/>
            <a:ext cx="10487608" cy="135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19999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</a:rPr>
              <a:t>MindNet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to zbiór połączonych grafów opisujących formy logiczne, tworzący sieć semantyczną. Podobieństwo słów oceniane jest na podstawie długości ścieżki w tym grafie, dzięki czemu możliwa jest generalizacja opisu pojęć. Oto fragment scentrowany na słowie „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bird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”.  </a:t>
            </a:r>
          </a:p>
        </p:txBody>
      </p:sp>
      <p:sp>
        <p:nvSpPr>
          <p:cNvPr id="123" name="Rectangle 4"/>
          <p:cNvSpPr/>
          <p:nvPr/>
        </p:nvSpPr>
        <p:spPr>
          <a:xfrm>
            <a:off x="8299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4" name="Picture 4" descr="nlpwin_nlp_mindnet"/>
          <p:cNvPicPr/>
          <p:nvPr/>
        </p:nvPicPr>
        <p:blipFill>
          <a:blip r:embed="rId3"/>
          <a:stretch/>
        </p:blipFill>
        <p:spPr>
          <a:xfrm>
            <a:off x="3156240" y="2196000"/>
            <a:ext cx="6107760" cy="4581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209800" y="88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NLPwin/Forma logiczna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2208360" y="1197000"/>
            <a:ext cx="8153280" cy="79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lnSpc>
                <a:spcPct val="8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Zdania są rozkładane na rekordy z wieloma 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annotacjami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części mowy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i sposobami użycia, potem zamieniane na uproszczoną formę logiczną.</a:t>
            </a:r>
          </a:p>
        </p:txBody>
      </p:sp>
      <p:sp>
        <p:nvSpPr>
          <p:cNvPr id="127" name="Rectangle 4"/>
          <p:cNvSpPr/>
          <p:nvPr/>
        </p:nvSpPr>
        <p:spPr>
          <a:xfrm>
            <a:off x="8299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8" name="Picture 2" descr="nlpwin_nlp_logical_form"/>
          <p:cNvPicPr/>
          <p:nvPr/>
        </p:nvPicPr>
        <p:blipFill>
          <a:blip r:embed="rId3"/>
          <a:stretch/>
        </p:blipFill>
        <p:spPr>
          <a:xfrm>
            <a:off x="2331480" y="2160000"/>
            <a:ext cx="7472520" cy="4203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2209800" y="88920"/>
            <a:ext cx="7772400" cy="64767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 dirty="0" err="1">
                <a:solidFill>
                  <a:srgbClr val="FFCC66"/>
                </a:solidFill>
                <a:latin typeface="Calibri"/>
              </a:rPr>
              <a:t>Słowosieć</a:t>
            </a: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1222310" y="839754"/>
            <a:ext cx="10198359" cy="556428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Microsoft YaHei"/>
              </a:rPr>
              <a:t>WordNet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Microsoft YaHei"/>
              </a:rPr>
              <a:t> to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połączenie słownika i tezaurusa,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Microsoft YaHei"/>
              </a:rPr>
              <a:t>baza leksykalna słów i ich opisu, budowana od ok. 1985 roku, obecnie ok. 200 języków. </a:t>
            </a:r>
            <a:br>
              <a:rPr lang="pl-PL" sz="2000" dirty="0">
                <a:solidFill>
                  <a:srgbClr val="FFFFFF"/>
                </a:solidFill>
                <a:latin typeface="Calibri"/>
                <a:ea typeface="Microsoft YaHe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Microsoft YaHei"/>
              </a:rPr>
              <a:t>Polska wersja jest bardzo rozbudowana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Microsoft YaHei"/>
                <a:hlinkClick r:id="rId3"/>
              </a:rPr>
              <a:t>PLWordnet-Słowosieć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Microsoft YaHei"/>
              </a:rPr>
              <a:t>  i opis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Microsoft YaHei"/>
                <a:hlinkClick r:id="rId4"/>
              </a:rPr>
              <a:t>Słowosieć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Microsoft YaHei"/>
                <a:hlinkClick r:id="rId4"/>
              </a:rPr>
              <a:t> w Wiki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Microsoft YaHei"/>
              </a:rPr>
              <a:t> (Pol. Wrocławska), oraz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Microsoft YaHei"/>
                <a:hlinkClick r:id="rId5"/>
              </a:rPr>
              <a:t>Polnet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Microsoft YaHei"/>
              </a:rPr>
              <a:t> (UAM Poznań)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Synonimy zgrupowane są w </a:t>
            </a:r>
            <a:r>
              <a:rPr lang="pl-PL" sz="2000" dirty="0" err="1">
                <a:solidFill>
                  <a:srgbClr val="FFFF00"/>
                </a:solidFill>
                <a:latin typeface="Calibri"/>
              </a:rPr>
              <a:t>synsety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z krótką definicją i przykładami.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</a:rPr>
              <a:t>Synsety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są ze sobą połączone relacjami semantycznymi, np.: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00"/>
                </a:solidFill>
                <a:latin typeface="Calibri"/>
              </a:rPr>
              <a:t>Hiperonimy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: kategorie nadrzędne,  Y to hiperonim X</a:t>
            </a:r>
            <a:r>
              <a:rPr lang="pl-PL" sz="2000" dirty="0">
                <a:solidFill>
                  <a:srgbClr val="FFFFFF"/>
                </a:solidFill>
                <a:latin typeface="Calibri"/>
                <a:sym typeface="Wingdings" panose="05000000000000000000" pitchFamily="2" charset="2"/>
              </a:rPr>
              <a:t>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każdy X to rodzaj Y.</a:t>
            </a:r>
            <a:br>
              <a:rPr lang="pl-PL" sz="2000" dirty="0">
                <a:solidFill>
                  <a:srgbClr val="FFFFFF"/>
                </a:solidFill>
                <a:latin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Dla czasowników czynność X jest rodzajem czynności Y.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00"/>
                </a:solidFill>
                <a:latin typeface="Calibri"/>
                <a:ea typeface="Microsoft YaHei"/>
              </a:rPr>
              <a:t>Hiponimy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Microsoft YaHei"/>
              </a:rPr>
              <a:t>: szczególne przypadki,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Y to 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hiponim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X jeśli każdy Y to rodzaj X.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00"/>
                </a:solidFill>
                <a:latin typeface="Calibri"/>
              </a:rPr>
              <a:t>Kolokacje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: Y jest kolokacją X jeśli X i Y mają wspólny hiperonim (kot i tygrys).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00"/>
                </a:solidFill>
                <a:latin typeface="Calibri"/>
              </a:rPr>
              <a:t>Meronimy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: Y jest 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meronimem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X jeśli Y jest częścią X.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00"/>
                </a:solidFill>
                <a:latin typeface="Calibri"/>
              </a:rPr>
              <a:t>Holonimy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: Y to 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holonim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X jeśli X jest częścią 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Dla czasowników mamy też: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00"/>
                </a:solidFill>
                <a:latin typeface="Calibri"/>
              </a:rPr>
              <a:t>Troponimy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: Y to 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troponim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X jeśli X to rodzaj czynności Y.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4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00"/>
                </a:solidFill>
                <a:latin typeface="Calibri"/>
              </a:rPr>
              <a:t>Wynikanie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(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entailment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): Y wynika z X jeśli czynność X =&gt; Y (spać/chrapać)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Wizualna reprezentacja sieci 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Wordnet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, np. </a:t>
            </a:r>
            <a:r>
              <a:rPr lang="pl-PL" sz="2000" dirty="0">
                <a:solidFill>
                  <a:srgbClr val="FFFF00"/>
                </a:solidFill>
                <a:latin typeface="Calibri"/>
                <a:hlinkClick r:id="rId6"/>
              </a:rPr>
              <a:t>Visual thesaurus</a:t>
            </a:r>
            <a:r>
              <a:rPr lang="pl-PL" sz="2000" dirty="0">
                <a:solidFill>
                  <a:srgbClr val="FFFF00"/>
                </a:solidFill>
                <a:latin typeface="Calibri"/>
              </a:rPr>
              <a:t>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1" name="Rectangle 4_0"/>
          <p:cNvSpPr/>
          <p:nvPr/>
        </p:nvSpPr>
        <p:spPr>
          <a:xfrm>
            <a:off x="8299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2209800" y="33120"/>
            <a:ext cx="7772400" cy="68688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lstStyle/>
          <a:p>
            <a:r>
              <a:rPr lang="pl-PL" sz="3600" dirty="0">
                <a:solidFill>
                  <a:srgbClr val="FFC000"/>
                </a:solidFill>
                <a:latin typeface="Calibri"/>
              </a:rPr>
              <a:t>Rozumienie tekstów</a:t>
            </a: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352939" y="790705"/>
            <a:ext cx="10338318" cy="240264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Neurokognitywne podejście do rozumienia języka: 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słowa, pojęcia, pobudzają skojarzone z nimi pojęcia; ważne są prawdopodobieństwa rozkładu.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Pojęcia odnoszące się do tego samego tematu lepiej do siebie pasują,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tworząc graf spójnych koncepcji </a:t>
            </a:r>
            <a:r>
              <a:rPr lang="pl-PL" sz="2000" dirty="0">
                <a:solidFill>
                  <a:srgbClr val="FFFFFF"/>
                </a:solidFill>
                <a:latin typeface="Wingdings"/>
                <a:ea typeface="Wingdings"/>
              </a:rPr>
              <a:t>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aktywnej części pamięci semantycznej z hamowaniem </a:t>
            </a:r>
            <a:br>
              <a:rPr lang="pl-PL" sz="2000" dirty="0">
                <a:solidFill>
                  <a:srgbClr val="FFFFFF"/>
                </a:solidFill>
                <a:latin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i rozchodzeniem się aktywacji.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Dla tekstów medycznych mamy &gt;2 mln koncepcji, 15 mln relacji …  </a:t>
            </a:r>
          </a:p>
        </p:txBody>
      </p:sp>
      <p:pic>
        <p:nvPicPr>
          <p:cNvPr id="134" name="Picture 14"/>
          <p:cNvPicPr/>
          <p:nvPr/>
        </p:nvPicPr>
        <p:blipFill>
          <a:blip r:embed="rId3"/>
          <a:stretch/>
        </p:blipFill>
        <p:spPr>
          <a:xfrm>
            <a:off x="1733533" y="3013787"/>
            <a:ext cx="7821013" cy="3681492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Object 2"/>
          <p:cNvGraphicFramePr/>
          <p:nvPr/>
        </p:nvGraphicFramePr>
        <p:xfrm>
          <a:off x="7896360" y="404640"/>
          <a:ext cx="2411280" cy="204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136" name="Object 2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7896360" y="404640"/>
                        <a:ext cx="2411280" cy="204156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3"/>
          <p:cNvGraphicFramePr/>
          <p:nvPr/>
        </p:nvGraphicFramePr>
        <p:xfrm>
          <a:off x="4943640" y="404640"/>
          <a:ext cx="2304720" cy="209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138" name="Object 3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4943640" y="404640"/>
                        <a:ext cx="2304720" cy="209736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Text Box 4"/>
          <p:cNvSpPr/>
          <p:nvPr/>
        </p:nvSpPr>
        <p:spPr>
          <a:xfrm>
            <a:off x="8009760" y="2637000"/>
            <a:ext cx="262656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dirty="0">
                <a:solidFill>
                  <a:srgbClr val="FFFFFF"/>
                </a:solidFill>
                <a:latin typeface="Calibri"/>
              </a:rPr>
              <a:t>Awatar, HIT: </a:t>
            </a:r>
            <a:br>
              <a:rPr dirty="0">
                <a:latin typeface="Calibri" panose="020F0502020204030204" pitchFamily="34" charset="0"/>
              </a:rPr>
            </a:br>
            <a:r>
              <a:rPr lang="pl-PL" dirty="0">
                <a:solidFill>
                  <a:srgbClr val="FFFFFF"/>
                </a:solidFill>
                <a:latin typeface="Calibri"/>
              </a:rPr>
              <a:t>interfejs graficzny</a:t>
            </a:r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http://diodor.eti.pg.gda.pl</a:t>
            </a:r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0" name="Text Box 5"/>
          <p:cNvSpPr/>
          <p:nvPr/>
        </p:nvSpPr>
        <p:spPr>
          <a:xfrm>
            <a:off x="2181360" y="4143240"/>
            <a:ext cx="186804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Magazynowanie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Text Box 6"/>
          <p:cNvSpPr/>
          <p:nvPr/>
        </p:nvSpPr>
        <p:spPr>
          <a:xfrm>
            <a:off x="5272680" y="2637000"/>
            <a:ext cx="2038320" cy="70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Zastosowania, 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np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gra w 20 pytań.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Text Box 7"/>
          <p:cNvSpPr/>
          <p:nvPr/>
        </p:nvSpPr>
        <p:spPr>
          <a:xfrm>
            <a:off x="4125360" y="1484280"/>
            <a:ext cx="748800" cy="70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</a:rPr>
              <a:t>Zapy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-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tanie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3" name="Object 8"/>
          <p:cNvGraphicFramePr/>
          <p:nvPr/>
        </p:nvGraphicFramePr>
        <p:xfrm>
          <a:off x="1848000" y="260280"/>
          <a:ext cx="2249280" cy="218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144" name="Object 8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>
                      <a:xfrm>
                        <a:off x="1848000" y="260280"/>
                        <a:ext cx="2249280" cy="218772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Line 9"/>
          <p:cNvSpPr/>
          <p:nvPr/>
        </p:nvSpPr>
        <p:spPr>
          <a:xfrm>
            <a:off x="4151280" y="1341360"/>
            <a:ext cx="649440" cy="0"/>
          </a:xfrm>
          <a:prstGeom prst="line">
            <a:avLst/>
          </a:prstGeom>
          <a:ln w="9360">
            <a:solidFill>
              <a:srgbClr val="FFFFFF"/>
            </a:solidFill>
            <a:miter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6" name="Line 10"/>
          <p:cNvSpPr/>
          <p:nvPr/>
        </p:nvSpPr>
        <p:spPr>
          <a:xfrm>
            <a:off x="7391280" y="1341360"/>
            <a:ext cx="360360" cy="0"/>
          </a:xfrm>
          <a:prstGeom prst="line">
            <a:avLst/>
          </a:prstGeom>
          <a:ln w="9360">
            <a:solidFill>
              <a:srgbClr val="FFFFFF"/>
            </a:solidFill>
            <a:miter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7" name="Line 11"/>
          <p:cNvSpPr/>
          <p:nvPr/>
        </p:nvSpPr>
        <p:spPr>
          <a:xfrm flipV="1">
            <a:off x="2952840" y="2928600"/>
            <a:ext cx="0" cy="108108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8" name="Text Box 12"/>
          <p:cNvSpPr/>
          <p:nvPr/>
        </p:nvSpPr>
        <p:spPr>
          <a:xfrm>
            <a:off x="2134200" y="2565360"/>
            <a:ext cx="233712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Pamięć semantyczna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9" name="Object 13"/>
          <p:cNvGraphicFramePr/>
          <p:nvPr/>
        </p:nvGraphicFramePr>
        <p:xfrm>
          <a:off x="8167800" y="4357800"/>
          <a:ext cx="2376360" cy="105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150" name="Object 13"/>
                      <p:cNvPicPr/>
                      <p:nvPr/>
                    </p:nvPicPr>
                    <p:blipFill>
                      <a:blip r:embed="rId10"/>
                      <a:stretch/>
                    </p:blipFill>
                    <p:spPr>
                      <a:xfrm>
                        <a:off x="8167800" y="4357800"/>
                        <a:ext cx="2376360" cy="10522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Text Box 14"/>
          <p:cNvSpPr/>
          <p:nvPr/>
        </p:nvSpPr>
        <p:spPr>
          <a:xfrm>
            <a:off x="6330360" y="5950080"/>
            <a:ext cx="83772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Parser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Text Box 15"/>
          <p:cNvSpPr/>
          <p:nvPr/>
        </p:nvSpPr>
        <p:spPr>
          <a:xfrm>
            <a:off x="5456280" y="4292640"/>
            <a:ext cx="2478960" cy="70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Oznaczanie części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mowy i ekstrakcja fraz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3" name="Text Box 16"/>
          <p:cNvSpPr/>
          <p:nvPr/>
        </p:nvSpPr>
        <p:spPr>
          <a:xfrm>
            <a:off x="8156640" y="5445000"/>
            <a:ext cx="2297160" cy="70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Słowniki, ontologie,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informacja tekstowa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4" name="Text Box 17"/>
          <p:cNvSpPr/>
          <p:nvPr/>
        </p:nvSpPr>
        <p:spPr>
          <a:xfrm>
            <a:off x="4373400" y="6093000"/>
            <a:ext cx="183708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dirty="0">
                <a:solidFill>
                  <a:srgbClr val="FFFFFF"/>
                </a:solidFill>
                <a:latin typeface="Calibri"/>
              </a:rPr>
              <a:t>ręczne </a:t>
            </a:r>
            <a:r>
              <a:rPr lang="pl-PL" dirty="0" err="1">
                <a:solidFill>
                  <a:srgbClr val="FFFFFF"/>
                </a:solidFill>
                <a:latin typeface="Calibri"/>
              </a:rPr>
              <a:t>poporawki</a:t>
            </a:r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5" name="Text Box 18"/>
          <p:cNvSpPr/>
          <p:nvPr/>
        </p:nvSpPr>
        <p:spPr>
          <a:xfrm>
            <a:off x="4273320" y="5157720"/>
            <a:ext cx="135612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weryfikacja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56" name="Picture 19"/>
          <p:cNvPicPr/>
          <p:nvPr/>
        </p:nvPicPr>
        <p:blipFill>
          <a:blip r:embed="rId11"/>
          <a:stretch/>
        </p:blipFill>
        <p:spPr>
          <a:xfrm>
            <a:off x="2166960" y="4643280"/>
            <a:ext cx="1771560" cy="141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7" name="Line 20"/>
          <p:cNvSpPr/>
          <p:nvPr/>
        </p:nvSpPr>
        <p:spPr>
          <a:xfrm>
            <a:off x="3738720" y="3786120"/>
            <a:ext cx="6480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Line 21"/>
          <p:cNvSpPr/>
          <p:nvPr/>
        </p:nvSpPr>
        <p:spPr>
          <a:xfrm flipH="1">
            <a:off x="7175280" y="5157720"/>
            <a:ext cx="1152360" cy="93528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9" name="Line 22"/>
          <p:cNvSpPr/>
          <p:nvPr/>
        </p:nvSpPr>
        <p:spPr>
          <a:xfrm flipV="1">
            <a:off x="6672360" y="4941720"/>
            <a:ext cx="0" cy="93528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0" name="Line 23"/>
          <p:cNvSpPr/>
          <p:nvPr/>
        </p:nvSpPr>
        <p:spPr>
          <a:xfrm flipH="1">
            <a:off x="5088000" y="4941720"/>
            <a:ext cx="1008000" cy="107964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1" name="Line 24"/>
          <p:cNvSpPr/>
          <p:nvPr/>
        </p:nvSpPr>
        <p:spPr>
          <a:xfrm flipH="1" flipV="1">
            <a:off x="3935280" y="5589360"/>
            <a:ext cx="720720" cy="43164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2" name="Line 25"/>
          <p:cNvSpPr/>
          <p:nvPr/>
        </p:nvSpPr>
        <p:spPr>
          <a:xfrm flipH="1">
            <a:off x="3935280" y="4653000"/>
            <a:ext cx="1368720" cy="36036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Box 4"/>
          <p:cNvSpPr/>
          <p:nvPr/>
        </p:nvSpPr>
        <p:spPr>
          <a:xfrm>
            <a:off x="4274040" y="189000"/>
            <a:ext cx="3122640" cy="54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dirty="0">
                <a:solidFill>
                  <a:srgbClr val="FFC000"/>
                </a:solidFill>
                <a:latin typeface="Calibri"/>
                <a:ea typeface="Calibri" panose="020F0502020204030204" pitchFamily="34" charset="0"/>
              </a:rPr>
              <a:t>Pamięć w mózgu</a:t>
            </a:r>
            <a:endParaRPr lang="pl-PL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884000" y="6120001"/>
            <a:ext cx="8460000" cy="39865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pl-PL" sz="2000" dirty="0">
                <a:solidFill>
                  <a:schemeClr val="bg1">
                    <a:lumMod val="10000"/>
                  </a:schemeClr>
                </a:solidFill>
                <a:highlight>
                  <a:srgbClr val="FFFFFF"/>
                </a:highlight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IQmatrix.com</a:t>
            </a:r>
            <a:endParaRPr lang="pl-PL" sz="20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65" name="Picture 164"/>
          <p:cNvPicPr/>
          <p:nvPr/>
        </p:nvPicPr>
        <p:blipFill>
          <a:blip r:embed="rId3"/>
          <a:stretch/>
        </p:blipFill>
        <p:spPr>
          <a:xfrm>
            <a:off x="1556760" y="897120"/>
            <a:ext cx="9087480" cy="5067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6" name="Picture 165"/>
          <p:cNvPicPr/>
          <p:nvPr/>
        </p:nvPicPr>
        <p:blipFill>
          <a:blip r:embed="rId4"/>
          <a:stretch/>
        </p:blipFill>
        <p:spPr>
          <a:xfrm>
            <a:off x="1848000" y="5513040"/>
            <a:ext cx="8580240" cy="4514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 Box 4_2"/>
          <p:cNvSpPr/>
          <p:nvPr/>
        </p:nvSpPr>
        <p:spPr>
          <a:xfrm>
            <a:off x="2915400" y="189000"/>
            <a:ext cx="5839920" cy="54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dirty="0">
                <a:solidFill>
                  <a:srgbClr val="FFC000"/>
                </a:solidFill>
                <a:latin typeface="Calibri"/>
                <a:ea typeface="Calibri" panose="020F0502020204030204" pitchFamily="34" charset="0"/>
              </a:rPr>
              <a:t>Pamięć w mózgu: mapa umysłu</a:t>
            </a:r>
            <a:endParaRPr lang="pl-PL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68" name="Picture 5_0" descr="D:\public_html\Wyklady\img\brain-power-mind-map.gif"/>
          <p:cNvPicPr/>
          <p:nvPr/>
        </p:nvPicPr>
        <p:blipFill>
          <a:blip r:embed="rId2"/>
          <a:stretch/>
        </p:blipFill>
        <p:spPr>
          <a:xfrm>
            <a:off x="2279640" y="857160"/>
            <a:ext cx="7920000" cy="5596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9" name="TextBox 168"/>
          <p:cNvSpPr txBox="1"/>
          <p:nvPr/>
        </p:nvSpPr>
        <p:spPr>
          <a:xfrm>
            <a:off x="2244000" y="6480000"/>
            <a:ext cx="7920000" cy="39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</a:rPr>
              <a:t>Iqmatrix.com, wiele „map umysłu”.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2209800" y="16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Sieci i mózgi 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1147665" y="1016640"/>
            <a:ext cx="9927772" cy="545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85480" indent="-285480">
              <a:lnSpc>
                <a:spcPct val="100000"/>
              </a:lnSpc>
              <a:spcBef>
                <a:spcPts val="85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Microsoft YaHei"/>
              </a:rPr>
              <a:t>Jak wygląda reprezentacja wiedzy w mózgu?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marL="285480" indent="-285480">
              <a:lnSpc>
                <a:spcPct val="100000"/>
              </a:lnSpc>
              <a:spcBef>
                <a:spcPts val="850"/>
              </a:spcBef>
              <a:spcAft>
                <a:spcPts val="12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Microsoft YaHei"/>
              </a:rPr>
              <a:t>Od fonologii i grafemów słowa aż do jego znaczenia i modelu sytuacji, mamy różne wzorce rozkładów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Microsoft YaHei"/>
              </a:rPr>
              <a:t>pobudzeń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Microsoft YaHei"/>
              </a:rPr>
              <a:t>, i skojarzenia między nimi, nic więcej! Przetwarzanie informacji przez układ wzrokowy jest w pełni automatyczne, nieświadome aż do reprezentacji całego słowa.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marL="285480" indent="-285480">
              <a:lnSpc>
                <a:spcPct val="100000"/>
              </a:lnSpc>
              <a:spcBef>
                <a:spcPts val="850"/>
              </a:spcBef>
              <a:spcAft>
                <a:spcPts val="12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Microsoft YaHei"/>
              </a:rPr>
              <a:t>Prezentacja słowa krótsza niż 40ms pomiędzy dwoma maskującymi obrazami jest świadomie postrzegana chociaż aktywacja w mózgu dociera do obszarów reagujących na słowa, a nie tylko litery.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marL="285480" indent="-285480">
              <a:lnSpc>
                <a:spcPct val="100000"/>
              </a:lnSpc>
              <a:spcBef>
                <a:spcPts val="1417"/>
              </a:spcBef>
              <a:spcAft>
                <a:spcPts val="12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Microsoft YaHei"/>
              </a:rPr>
              <a:t>Sieci semantyczne propagują aktywację; każdy węzeł reprezentuje podsieć aktywacji neuronów w mózgu. Sieci aktywacji w mózgu są zarówno pobudzające jak i hamujące.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marL="285480" indent="-285480">
              <a:lnSpc>
                <a:spcPct val="100000"/>
              </a:lnSpc>
              <a:spcBef>
                <a:spcPts val="850"/>
              </a:spcBef>
              <a:spcAft>
                <a:spcPts val="12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Microsoft YaHei"/>
              </a:rPr>
              <a:t>Powstawanie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Microsoft YaHei"/>
              </a:rPr>
              <a:t>pobudzeń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Microsoft YaHei"/>
              </a:rPr>
              <a:t> w czasie czytania czy dialogu uaktywnia pamięć semantyczną i sieci semantyczne pozwalające na właściwą interpretację – inna po prostu „nie przychodzi do głowy”.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2" name="Rectangle 4"/>
          <p:cNvSpPr/>
          <p:nvPr/>
        </p:nvSpPr>
        <p:spPr>
          <a:xfrm>
            <a:off x="8299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209800" y="1800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 dirty="0">
                <a:solidFill>
                  <a:srgbClr val="FFC000"/>
                </a:solidFill>
                <a:latin typeface="Calibri"/>
              </a:rPr>
              <a:t>Co było:</a:t>
            </a:r>
            <a:br>
              <a:rPr sz="3600" dirty="0">
                <a:latin typeface="Calibri" panose="020F0502020204030204" pitchFamily="34" charset="0"/>
              </a:rPr>
            </a:b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2209800" y="1980720"/>
            <a:ext cx="7772400" cy="3886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598"/>
              </a:spcBef>
            </a:pPr>
            <a:r>
              <a:rPr lang="pl-PL" sz="2400" dirty="0">
                <a:solidFill>
                  <a:srgbClr val="FFFFFF"/>
                </a:solidFill>
                <a:latin typeface="Calibri"/>
              </a:rPr>
              <a:t>Reprezentacja wiedzy - wstęp</a:t>
            </a:r>
            <a:br>
              <a:rPr sz="2400" dirty="0">
                <a:latin typeface="Calibri" panose="020F0502020204030204" pitchFamily="34" charset="0"/>
              </a:rPr>
            </a:br>
            <a:r>
              <a:rPr lang="pl-PL" sz="2400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>
              <a:spcBef>
                <a:spcPts val="598"/>
              </a:spcBef>
            </a:pPr>
            <a:r>
              <a:rPr lang="pl-PL" sz="2400" dirty="0">
                <a:solidFill>
                  <a:srgbClr val="FFFFFF"/>
                </a:solidFill>
                <a:latin typeface="Calibri"/>
              </a:rPr>
              <a:t>Logiczna reprezentacja wiedzy</a:t>
            </a:r>
            <a:r>
              <a:rPr lang="pl-PL" sz="24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lang="pl-PL" sz="2400" dirty="0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8" name="Picture 4"/>
          <p:cNvPicPr/>
          <p:nvPr/>
        </p:nvPicPr>
        <p:blipFill>
          <a:blip r:embed="rId3"/>
          <a:stretch/>
        </p:blipFill>
        <p:spPr>
          <a:xfrm>
            <a:off x="9296400" y="609480"/>
            <a:ext cx="838080" cy="8384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279640" y="115920"/>
            <a:ext cx="7772400" cy="79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FF00"/>
                </a:solidFill>
                <a:latin typeface="Calibri"/>
              </a:rPr>
              <a:t>Neuroobrazowanie słów?</a:t>
            </a: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1408921" y="1335240"/>
            <a:ext cx="10011747" cy="3349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Predicting Human Brain Activity Associated with the Meanings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of Nouns," T. M. Mitchell et al, Science, 320, 1191, 2008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Font typeface="Arial"/>
              <a:buChar char="•"/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Czy możemy zobaczyć reprezentacje pojęć w mózgu?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Po raz pierwszy udało się zobaczyć w miarę stabilne obrazy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fMRI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ludzi, którzy widzą, słyszą lub myślą o jakimś pojęciu.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Font typeface="Arial"/>
              <a:buChar char="•"/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Czytanie słów, jak i oglądanie obrazków, które przywodzą na myśl dany obiekt, wywołuje podobne aktywacje.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Font typeface="Arial"/>
              <a:buChar char="•"/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Indywidualne różnice są spore, ale aktywacje pomiędzy różnymi ludźmi są na tyle podobne, że klasyfikator może się tego nauczyć.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5" name="Text Box 4_0"/>
          <p:cNvSpPr/>
          <p:nvPr/>
        </p:nvSpPr>
        <p:spPr>
          <a:xfrm>
            <a:off x="1791478" y="4581360"/>
            <a:ext cx="8719202" cy="14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25 cech semantycznych, które odnoszą się do postrzegania/działania. </a:t>
            </a:r>
            <a:endParaRPr lang="pl-PL" sz="2000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Sensory: fear, hear, listen, see, smell, taste, touch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Calibri"/>
              </a:rPr>
              <a:t>Motor: eat, lift, manipulate, move, push, rub, run, say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Calibri"/>
              </a:rPr>
              <a:t>Abstract: approach, break, clean, drive, enter,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fill, near, open, ride, wear</a:t>
            </a:r>
            <a:endParaRPr lang="pl-PL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Picture 11_0"/>
          <p:cNvPicPr/>
          <p:nvPr/>
        </p:nvPicPr>
        <p:blipFill>
          <a:blip r:embed="rId3"/>
          <a:stretch/>
        </p:blipFill>
        <p:spPr>
          <a:xfrm>
            <a:off x="9745680" y="0"/>
            <a:ext cx="922320" cy="12351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2279640" y="115920"/>
            <a:ext cx="7772400" cy="79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FF00"/>
                </a:solidFill>
                <a:latin typeface="Calibri"/>
              </a:rPr>
              <a:t>Neuroobrazowanie słów?</a:t>
            </a: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1119673" y="1335240"/>
            <a:ext cx="9372287" cy="3349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Predicting Human Brain Activity Associated with the Meanings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of Nouns," T. M. Mitchell et al, Science, 320, 1191, 2008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Font typeface="Arial"/>
              <a:buChar char="•"/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Czy możemy zobaczyć reprezentacje pojęć w mózgu?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Po raz pierwszy udało się zobaczyć w miarę stabilne obrazy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fMRI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ludzi, którzy widzą, słyszą lub myślą o jakimś pojęciu.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Font typeface="Arial"/>
              <a:buChar char="•"/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Czytanie słów, jak i oglądanie obrazków, które przywodzą na myśl dany obiekt, wywołuje podobne aktywacje.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Font typeface="Arial"/>
              <a:buChar char="•"/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Indywidualne różnice są spore, ale aktywacje pomiędzy różnymi ludźmi są na tyle podobne, że klasyfikator może się tego nauczyć.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9" name="Text Box 4"/>
          <p:cNvSpPr/>
          <p:nvPr/>
        </p:nvSpPr>
        <p:spPr>
          <a:xfrm>
            <a:off x="1483567" y="4581360"/>
            <a:ext cx="9027113" cy="14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25 cech semantycznych, które odnoszą się do postrzegania/działania. </a:t>
            </a:r>
            <a:endParaRPr lang="pl-PL" sz="2000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Sensory: fear, hear, listen, see, smell, taste, touch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Calibri"/>
              </a:rPr>
              <a:t>Motor: eat, lift, manipulate, move, push, rub, run, say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Calibri"/>
              </a:rPr>
              <a:t>Abstract: approach, break, clean, drive, enter,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fill, near, open, ride, wear</a:t>
            </a:r>
            <a:endParaRPr lang="pl-PL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0" name="Picture 11"/>
          <p:cNvPicPr/>
          <p:nvPr/>
        </p:nvPicPr>
        <p:blipFill>
          <a:blip r:embed="rId3"/>
          <a:stretch/>
        </p:blipFill>
        <p:spPr>
          <a:xfrm>
            <a:off x="11019314" y="115920"/>
            <a:ext cx="922320" cy="123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1" name="Picture 2"/>
          <p:cNvPicPr/>
          <p:nvPr/>
        </p:nvPicPr>
        <p:blipFill>
          <a:blip r:embed="rId4"/>
          <a:stretch/>
        </p:blipFill>
        <p:spPr>
          <a:xfrm>
            <a:off x="7326480" y="1491480"/>
            <a:ext cx="4838400" cy="2933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279640" y="115920"/>
            <a:ext cx="7772400" cy="79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FF00"/>
                </a:solidFill>
                <a:latin typeface="Calibri"/>
              </a:rPr>
              <a:t>Semantyka fMRI</a:t>
            </a: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2041680" y="1234800"/>
            <a:ext cx="5178240" cy="1785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>
                <a:solidFill>
                  <a:srgbClr val="FFFFFF"/>
                </a:solidFill>
                <a:latin typeface="Calibri"/>
              </a:rPr>
              <a:t>Model nauczony na ~10 skanach fMRI  + korelacje z dużego korpusu słów (10</a:t>
            </a:r>
            <a:r>
              <a:rPr lang="pl-PL" sz="2200" baseline="30000">
                <a:solidFill>
                  <a:srgbClr val="FFFFFF"/>
                </a:solidFill>
                <a:latin typeface="Calibri"/>
              </a:rPr>
              <a:t>12</a:t>
            </a:r>
            <a:r>
              <a:rPr lang="pl-PL" sz="2200">
                <a:solidFill>
                  <a:srgbClr val="FFFFFF"/>
                </a:solidFill>
                <a:latin typeface="Calibri"/>
              </a:rPr>
              <a:t>) przewiduje aktywność fMRI dla wielu rzeczowników.</a:t>
            </a:r>
          </a:p>
        </p:txBody>
      </p:sp>
      <p:sp>
        <p:nvSpPr>
          <p:cNvPr id="184" name="Text Box 4"/>
          <p:cNvSpPr/>
          <p:nvPr/>
        </p:nvSpPr>
        <p:spPr>
          <a:xfrm>
            <a:off x="2279640" y="2895480"/>
            <a:ext cx="8231040" cy="33338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Aktywacja mózgu obserwowana w </a:t>
            </a:r>
            <a:br>
              <a:rPr sz="2200" dirty="0">
                <a:latin typeface="Calibri" panose="020F0502020204030204" pitchFamily="34" charset="0"/>
              </a:rPr>
            </a:br>
            <a:r>
              <a:rPr lang="pl-PL" sz="2200" dirty="0" err="1">
                <a:solidFill>
                  <a:srgbClr val="FFFFFF"/>
                </a:solidFill>
                <a:latin typeface="Calibri"/>
                <a:ea typeface="Calibri"/>
              </a:rPr>
              <a:t>fMRI</a:t>
            </a: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 dla danego pojęcia jest </a:t>
            </a:r>
            <a:br>
              <a:rPr sz="2200" dirty="0">
                <a:latin typeface="Calibri" panose="020F0502020204030204" pitchFamily="34" charset="0"/>
              </a:rPr>
            </a:b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prototypem stanu mózgu związanego </a:t>
            </a:r>
            <a:br>
              <a:rPr sz="2200" dirty="0">
                <a:latin typeface="Calibri" panose="020F0502020204030204" pitchFamily="34" charset="0"/>
              </a:rPr>
            </a:b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z sensem tego słowa. </a:t>
            </a:r>
            <a:br>
              <a:rPr sz="2200" dirty="0">
                <a:latin typeface="Calibri" panose="020F0502020204030204" pitchFamily="34" charset="0"/>
              </a:rPr>
            </a:b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Pozwala to za pomocą korelacji </a:t>
            </a:r>
            <a:br>
              <a:rPr sz="2200" dirty="0">
                <a:latin typeface="Calibri" panose="020F0502020204030204" pitchFamily="34" charset="0"/>
              </a:rPr>
            </a:b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pomiędzy słowami przewidzieć </a:t>
            </a:r>
            <a:br>
              <a:rPr sz="2200" dirty="0">
                <a:latin typeface="Calibri" panose="020F0502020204030204" pitchFamily="34" charset="0"/>
              </a:rPr>
            </a:b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aktywacje dla nowych pojęć.  </a:t>
            </a:r>
            <a:br>
              <a:rPr sz="2200" dirty="0">
                <a:latin typeface="Calibri" panose="020F0502020204030204" pitchFamily="34" charset="0"/>
              </a:rPr>
            </a:b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Pobudzenia mózgu to naturalna baza reprezentacji semantycznych. </a:t>
            </a:r>
            <a:endParaRPr lang="pl-PL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</a:rPr>
              <a:t>2010 First Workshop on Computational Neurolinguistics</a:t>
            </a: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pl-PL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85" name="Picture 11"/>
          <p:cNvPicPr/>
          <p:nvPr/>
        </p:nvPicPr>
        <p:blipFill>
          <a:blip r:embed="rId3"/>
          <a:stretch/>
        </p:blipFill>
        <p:spPr>
          <a:xfrm>
            <a:off x="9745680" y="0"/>
            <a:ext cx="922320" cy="123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6" name="Picture 7"/>
          <p:cNvPicPr/>
          <p:nvPr/>
        </p:nvPicPr>
        <p:blipFill>
          <a:blip r:embed="rId4"/>
          <a:stretch/>
        </p:blipFill>
        <p:spPr>
          <a:xfrm>
            <a:off x="7075920" y="1620000"/>
            <a:ext cx="3448080" cy="3495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2654040" y="85320"/>
            <a:ext cx="6157800" cy="663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>
                <a:solidFill>
                  <a:srgbClr val="FFFF00"/>
                </a:solidFill>
                <a:latin typeface="Calibri"/>
              </a:rPr>
              <a:t>Słowa w mózgu</a:t>
            </a: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1101012" y="922680"/>
            <a:ext cx="10081582" cy="2146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Eksperymenty psycholingwistyczne dotyczące mowy pokazują,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że w mózgu mamy dyskretne reprezentacje fonologiczne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,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a nie akustyczne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Sygnał akustyczny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=&gt;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fonemy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=&gt;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słowa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=&gt;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koncepcje semantyczne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Aktywacje semantyczne następują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90 ms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po fonologicznych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(N200 ERPs).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F.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Pulvermuller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(2003) The Neuroscience of Language. On Brain Circuits of Words and Serial Order. Cambridge University Press.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9" name="Text Box 4"/>
          <p:cNvSpPr/>
          <p:nvPr/>
        </p:nvSpPr>
        <p:spPr>
          <a:xfrm>
            <a:off x="1520890" y="4716151"/>
            <a:ext cx="10338318" cy="14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Fonologiczna gęstość otoczenia słowa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=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liczba słów brzmiących podobnie jak dane słowo, </a:t>
            </a:r>
            <a:br>
              <a:rPr lang="pl-PL" sz="2000" dirty="0">
                <a:solidFill>
                  <a:srgbClr val="FFFFFF"/>
                </a:solidFill>
                <a:latin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czyli dająca podobne pobudzenia mózgu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.</a:t>
            </a:r>
            <a:endParaRPr lang="pl-PL" sz="2000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Semantyczna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gęstość otoczenia słowa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=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liczba słów o podobnym znaczeniu (rozszerzona podsieć aktywacji)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. </a:t>
            </a:r>
            <a:endParaRPr lang="pl-PL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Text Box 9"/>
          <p:cNvSpPr/>
          <p:nvPr/>
        </p:nvSpPr>
        <p:spPr>
          <a:xfrm>
            <a:off x="1520890" y="3357720"/>
            <a:ext cx="2703470" cy="10178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Sieci działania – postrzegania, wnioski z badań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ERP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i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fMRI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.</a:t>
            </a:r>
            <a:endParaRPr lang="pl-PL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1" name="Picture 10"/>
          <p:cNvPicPr/>
          <p:nvPr/>
        </p:nvPicPr>
        <p:blipFill>
          <a:blip r:embed="rId3"/>
          <a:stretch/>
        </p:blipFill>
        <p:spPr>
          <a:xfrm>
            <a:off x="5529426" y="2967631"/>
            <a:ext cx="5837040" cy="1577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2" name="Picture 11"/>
          <p:cNvPicPr/>
          <p:nvPr/>
        </p:nvPicPr>
        <p:blipFill>
          <a:blip r:embed="rId4"/>
          <a:stretch/>
        </p:blipFill>
        <p:spPr>
          <a:xfrm>
            <a:off x="11182594" y="85320"/>
            <a:ext cx="922320" cy="12351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Content Placeholder 7" descr="chsq_bg_language_landscape.bmp"/>
          <p:cNvPicPr/>
          <p:nvPr/>
        </p:nvPicPr>
        <p:blipFill>
          <a:blip r:embed="rId3"/>
          <a:stretch/>
        </p:blipFill>
        <p:spPr>
          <a:xfrm>
            <a:off x="1751160" y="0"/>
            <a:ext cx="876456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2209800" y="-360"/>
            <a:ext cx="7772400" cy="685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dirty="0">
                <a:solidFill>
                  <a:srgbClr val="FFFF00"/>
                </a:solidFill>
                <a:latin typeface="Calibri" panose="020F0502020204030204" pitchFamily="34" charset="0"/>
              </a:rPr>
              <a:t>Język (165)</a:t>
            </a: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279640" y="43920"/>
            <a:ext cx="7772400" cy="79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FF00"/>
                </a:solidFill>
                <a:latin typeface="Calibri"/>
              </a:rPr>
              <a:t>Semantyczna przestrzeń neuronalna</a:t>
            </a: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830423" y="1832320"/>
            <a:ext cx="5131837" cy="284231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Microsoft YaHei"/>
              </a:rPr>
              <a:t>Atlas semantyczny pokazuje aktywacje mózgu w czasie interpretacji sensu pojęć. Powstał dla 1700 pojęć z analizy aktywacji mózgu mierzonej za pomocą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Microsoft YaHei"/>
              </a:rPr>
              <a:t>fMRI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Microsoft YaHei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w czasie oglądania filmów, uśredniony dla 7 osób.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Laboratorium Gallanta w Berkeley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u="sng" dirty="0">
                <a:solidFill>
                  <a:srgbClr val="FFFFFF"/>
                </a:solidFill>
                <a:latin typeface="Calibri"/>
                <a:hlinkClick r:id="rId3"/>
              </a:rPr>
              <a:t>Brain </a:t>
            </a:r>
            <a:r>
              <a:rPr lang="pl-PL" sz="2000" u="sng" dirty="0" err="1">
                <a:solidFill>
                  <a:srgbClr val="FFFFFF"/>
                </a:solidFill>
                <a:latin typeface="Calibri"/>
                <a:hlinkClick r:id="rId3"/>
              </a:rPr>
              <a:t>viewer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, nawigacja w przestrzeni semantycznych aktywacji mózgu. </a:t>
            </a:r>
          </a:p>
        </p:txBody>
      </p:sp>
      <p:pic>
        <p:nvPicPr>
          <p:cNvPr id="197" name="Picture 2" descr="D:\public_html\Wyklady\img\Sematlas.jpg"/>
          <p:cNvPicPr/>
          <p:nvPr/>
        </p:nvPicPr>
        <p:blipFill>
          <a:blip r:embed="rId4"/>
          <a:stretch/>
        </p:blipFill>
        <p:spPr>
          <a:xfrm>
            <a:off x="6498891" y="922011"/>
            <a:ext cx="5790960" cy="5524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2279640" y="43920"/>
            <a:ext cx="7772400" cy="79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FF00"/>
                </a:solidFill>
                <a:latin typeface="Calibri"/>
              </a:rPr>
              <a:t>Aktywacja kory</a:t>
            </a: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1436914" y="910440"/>
            <a:ext cx="9123086" cy="82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Większość 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wokseli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bierze udział w kodowaniu wielu pojęć, ale niektóre mają silne preferencje, jak w tym przypadku. </a:t>
            </a:r>
          </a:p>
        </p:txBody>
      </p:sp>
      <p:pic>
        <p:nvPicPr>
          <p:cNvPr id="200" name="Picture 2" descr="D:\public_html\Wyklady\img\murder.jpg"/>
          <p:cNvPicPr/>
          <p:nvPr/>
        </p:nvPicPr>
        <p:blipFill>
          <a:blip r:embed="rId3"/>
          <a:stretch/>
        </p:blipFill>
        <p:spPr>
          <a:xfrm>
            <a:off x="1703280" y="1844640"/>
            <a:ext cx="8801280" cy="35337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2209800" y="99000"/>
            <a:ext cx="7772400" cy="799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FF00"/>
                </a:solidFill>
                <a:latin typeface="Calibri"/>
              </a:rPr>
              <a:t>Atlas Semantyczny</a:t>
            </a: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1980840" y="1033200"/>
            <a:ext cx="8529480" cy="54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latin typeface="Calibri"/>
                <a:hlinkClick r:id="rId2"/>
              </a:rPr>
              <a:t>Atlas w wersji angielskiej</a:t>
            </a:r>
            <a:r>
              <a:rPr lang="en-US" sz="2400">
                <a:solidFill>
                  <a:srgbClr val="FFFF00"/>
                </a:solidFill>
                <a:latin typeface="Calibri"/>
              </a:rPr>
              <a:t>    </a:t>
            </a:r>
            <a:endParaRPr lang="pl-PL" sz="240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03" name="Picture 3"/>
          <p:cNvPicPr/>
          <p:nvPr/>
        </p:nvPicPr>
        <p:blipFill>
          <a:blip r:embed="rId3"/>
          <a:stretch/>
        </p:blipFill>
        <p:spPr>
          <a:xfrm>
            <a:off x="4611272" y="1581120"/>
            <a:ext cx="6999120" cy="4772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4" name="Symbol zastępczy zawartości 2"/>
          <p:cNvSpPr/>
          <p:nvPr/>
        </p:nvSpPr>
        <p:spPr>
          <a:xfrm>
            <a:off x="1576873" y="1774800"/>
            <a:ext cx="2920481" cy="36929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</a:rPr>
              <a:t>Przykład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FFFF00"/>
                </a:solidFill>
                <a:latin typeface="Calibri"/>
                <a:ea typeface="Calibri"/>
              </a:rPr>
              <a:t>spirit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79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słów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69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klik = minimalnych jednostek mających znaczenie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</a:rPr>
              <a:t>Synset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=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zbiór synonimów </a:t>
            </a:r>
            <a:b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w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Wordnecie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2666640" y="214200"/>
            <a:ext cx="6086520" cy="66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FF00"/>
                </a:solidFill>
                <a:latin typeface="Calibri"/>
                <a:ea typeface="Calibri"/>
              </a:rPr>
              <a:t>Słowa i kreatywność 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1194317" y="1066680"/>
            <a:ext cx="9666515" cy="1570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Cele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: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499"/>
              </a:spcBef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  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zrobić najprostszy model kreatywnego myślenia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;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499"/>
              </a:spcBef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  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tworzyć interesujące nowe nazwy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,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oddające cechy produktów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;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499"/>
              </a:spcBef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  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zrozumieć nowe słowa, których nie ma w słowniku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7" name="Text Box 4"/>
          <p:cNvSpPr/>
          <p:nvPr/>
        </p:nvSpPr>
        <p:spPr>
          <a:xfrm>
            <a:off x="1194318" y="2637000"/>
            <a:ext cx="9496362" cy="177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Model zainspirowany przez procesy zachodzące w mózgu w czasie wymyślania nowych słów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Dany jest zbiór słów kluczowych, które pobudzają korę słuchową.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Fonemy (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allofony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) są rezonansami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,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uporządkowane pobudzenie fonemów aktywuje zarówno znane słowa jak i nowe kombinacje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;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kontekst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+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hamowanie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w procesie „zwycięzca bierze wszystko” zostawia jedno słowo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8" name="Picture 6"/>
          <p:cNvPicPr/>
          <p:nvPr/>
        </p:nvPicPr>
        <p:blipFill>
          <a:blip r:embed="rId3"/>
          <a:stretch/>
        </p:blipFill>
        <p:spPr>
          <a:xfrm>
            <a:off x="10550949" y="56340"/>
            <a:ext cx="1523880" cy="1197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9" name="Text Box 7"/>
          <p:cNvSpPr/>
          <p:nvPr/>
        </p:nvSpPr>
        <p:spPr>
          <a:xfrm>
            <a:off x="1194318" y="4511610"/>
            <a:ext cx="9269562" cy="15102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Kreatywność</a:t>
            </a: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</a:rPr>
              <a:t> = </a:t>
            </a: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wyobraźnia </a:t>
            </a: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</a:rPr>
              <a:t>(</a:t>
            </a: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fluktuacje</a:t>
            </a: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</a:rPr>
              <a:t>) + </a:t>
            </a: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filtrowanie </a:t>
            </a: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</a:rPr>
              <a:t>(</a:t>
            </a: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konkurencja</a:t>
            </a: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</a:rPr>
              <a:t>)</a:t>
            </a:r>
            <a:endParaRPr lang="pl-PL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>
                <a:solidFill>
                  <a:srgbClr val="FFFFFF"/>
                </a:solidFill>
                <a:latin typeface="Calibri"/>
                <a:ea typeface="Calibri"/>
              </a:rPr>
              <a:t>Wyobraźnia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: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wiele chwilowych rezonansów powstaje równolegle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,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aktywując reprezentacje słów i nie-słów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,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zależnie od siły połączeń oscylatorów.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>
                <a:solidFill>
                  <a:srgbClr val="FFFFFF"/>
                </a:solidFill>
                <a:latin typeface="Calibri"/>
                <a:ea typeface="Calibri"/>
              </a:rPr>
              <a:t>Filtrowanie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: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skojarzenia, emocje, gęstość fonologiczna/semantyczna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.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2666640" y="214200"/>
            <a:ext cx="6086520" cy="66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FF00"/>
                </a:solidFill>
                <a:latin typeface="Calibri"/>
                <a:ea typeface="Calibri"/>
              </a:rPr>
              <a:t>Słowa i kreatywność 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1194317" y="1066680"/>
            <a:ext cx="9666515" cy="1570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Cele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: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499"/>
              </a:spcBef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  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zrobić najprostszy model kreatywnego myślenia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;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499"/>
              </a:spcBef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  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tworzyć interesujące nowe nazwy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,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oddające cechy produktów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;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499"/>
              </a:spcBef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  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zrozumieć nowe słowa, których nie ma w słowniku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7" name="Text Box 4"/>
          <p:cNvSpPr/>
          <p:nvPr/>
        </p:nvSpPr>
        <p:spPr>
          <a:xfrm>
            <a:off x="1194318" y="2637000"/>
            <a:ext cx="9496362" cy="177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Model zainspirowany przez procesy zachodzące w mózgu w czasie wymyślania nowych słów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Dany jest zbiór słów kluczowych, które pobudzają korę słuchową.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Fonemy (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allofony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) są rezonansami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,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uporządkowane pobudzenie fonemów aktywuje zarówno znane słowa jak i nowe kombinacje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;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kontekst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+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hamowanie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w procesie „zwycięzca bierze wszystko” zostawia jedno słowo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.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8" name="Picture 6"/>
          <p:cNvPicPr/>
          <p:nvPr/>
        </p:nvPicPr>
        <p:blipFill>
          <a:blip r:embed="rId3"/>
          <a:stretch/>
        </p:blipFill>
        <p:spPr>
          <a:xfrm>
            <a:off x="10541618" y="113286"/>
            <a:ext cx="1523880" cy="1197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9" name="Text Box 7"/>
          <p:cNvSpPr/>
          <p:nvPr/>
        </p:nvSpPr>
        <p:spPr>
          <a:xfrm>
            <a:off x="1194318" y="4511610"/>
            <a:ext cx="9269562" cy="15102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Kreatywność</a:t>
            </a: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</a:rPr>
              <a:t> = </a:t>
            </a: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wyobraźnia </a:t>
            </a: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</a:rPr>
              <a:t>(</a:t>
            </a: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fluktuacje</a:t>
            </a: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</a:rPr>
              <a:t>) + </a:t>
            </a: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filtrowanie </a:t>
            </a: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</a:rPr>
              <a:t>(</a:t>
            </a:r>
            <a:r>
              <a:rPr lang="pl-PL" sz="2200" dirty="0">
                <a:solidFill>
                  <a:srgbClr val="FFFFFF"/>
                </a:solidFill>
                <a:latin typeface="Calibri"/>
                <a:ea typeface="Calibri"/>
              </a:rPr>
              <a:t>konkurencja</a:t>
            </a: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</a:rPr>
              <a:t>)</a:t>
            </a:r>
            <a:endParaRPr lang="pl-PL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>
                <a:solidFill>
                  <a:srgbClr val="FFFFFF"/>
                </a:solidFill>
                <a:latin typeface="Calibri"/>
                <a:ea typeface="Calibri"/>
              </a:rPr>
              <a:t>Wyobraźnia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: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wiele chwilowych rezonansów powstaje równolegle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,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aktywując reprezentacje słów i nie-słów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,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zależnie od siły połączeń oscylatorów.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>
                <a:solidFill>
                  <a:srgbClr val="FFFFFF"/>
                </a:solidFill>
                <a:latin typeface="Calibri"/>
                <a:ea typeface="Calibri"/>
              </a:rPr>
              <a:t>Filtrowanie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: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skojarzenia, emocje, gęstość fonologiczna/semantyczna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</a:rPr>
              <a:t>.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2B2955-F373-DE16-9B35-C53587E81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885" y="2057652"/>
            <a:ext cx="5944115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9400"/>
      </p:ext>
    </p:extLst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209800" y="1170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 dirty="0">
                <a:solidFill>
                  <a:srgbClr val="FFC000"/>
                </a:solidFill>
                <a:latin typeface="Calibri"/>
              </a:rPr>
              <a:t>Reprezentacja wiedzy</a:t>
            </a: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524000" y="1319400"/>
            <a:ext cx="8820000" cy="480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Aft>
                <a:spcPts val="1199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Reguły i systemy produkcyjne</a:t>
            </a:r>
          </a:p>
          <a:p>
            <a:pPr>
              <a:spcAft>
                <a:spcPts val="1199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Reprezentacje bezpośrednie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spcAft>
                <a:spcPts val="1199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Ramy </a:t>
            </a:r>
          </a:p>
          <a:p>
            <a:pPr>
              <a:spcAft>
                <a:spcPts val="1199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Skrypty </a:t>
            </a:r>
          </a:p>
          <a:p>
            <a:pPr>
              <a:spcAft>
                <a:spcPts val="1199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Mapy argumentów</a:t>
            </a:r>
          </a:p>
          <a:p>
            <a:pPr>
              <a:spcAft>
                <a:spcPts val="1199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Sieci semantyczne i informacja w mózgach</a:t>
            </a:r>
          </a:p>
          <a:p>
            <a:pPr>
              <a:spcAft>
                <a:spcPts val="1199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Grafy wiedzy</a:t>
            </a:r>
          </a:p>
          <a:p>
            <a:pPr>
              <a:spcAft>
                <a:spcPts val="1199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Agenci</a:t>
            </a:r>
          </a:p>
          <a:p>
            <a:pPr indent="0">
              <a:spcAft>
                <a:spcPts val="1199"/>
              </a:spcAft>
              <a:buNone/>
            </a:pP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3"/>
          <a:stretch/>
        </p:blipFill>
        <p:spPr>
          <a:xfrm>
            <a:off x="6764694" y="1719000"/>
            <a:ext cx="5411880" cy="342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2566560" y="115920"/>
            <a:ext cx="7186680" cy="64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FF00"/>
                </a:solidFill>
                <a:latin typeface="Calibri"/>
              </a:rPr>
              <a:t>Słowa: eksperymenty</a:t>
            </a: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1110343" y="765000"/>
            <a:ext cx="10310326" cy="2362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List od przyjaciela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: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I am looking for a word that would capture the following qualities: portal to new worlds of imagination and creativity, a place where visitors embark on a journey discovering their inner selves, awakening the Peter Pan within.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Calibri"/>
              </a:rPr>
              <a:t>A place where we can travel through time and space (from the origin to the future and back), so, its about time, about space, infinite possibilities.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FAST!!! I need it </a:t>
            </a:r>
            <a:r>
              <a:rPr lang="en-US" sz="2000" dirty="0" err="1">
                <a:solidFill>
                  <a:srgbClr val="FFFFFF"/>
                </a:solidFill>
                <a:latin typeface="Calibri"/>
              </a:rPr>
              <a:t>sooooooooooooooooooooooon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8" name="Text Box 4"/>
          <p:cNvSpPr/>
          <p:nvPr/>
        </p:nvSpPr>
        <p:spPr>
          <a:xfrm>
            <a:off x="1474237" y="3105720"/>
            <a:ext cx="10142375" cy="344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creativital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creatival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(creativity, portal),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używane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creatival.com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creativery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(creativity, discovery), creativery.com (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strategy+creativity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)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it-IT" sz="2000" dirty="0">
                <a:solidFill>
                  <a:srgbClr val="FFFF00"/>
                </a:solidFill>
                <a:latin typeface="Calibri"/>
                <a:ea typeface="Calibri" panose="020F0502020204030204" pitchFamily="34" charset="0"/>
              </a:rPr>
              <a:t>discoverity</a:t>
            </a:r>
            <a:r>
              <a:rPr lang="it-IT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= {disc, disco, discover, verity}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(discovery, creativity, verity)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 err="1">
                <a:solidFill>
                  <a:srgbClr val="FFFF00"/>
                </a:solidFill>
                <a:latin typeface="Calibri"/>
                <a:ea typeface="Calibri" panose="020F0502020204030204" pitchFamily="34" charset="0"/>
              </a:rPr>
              <a:t>digventure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={dig, digital, venture, adventure}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,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nowe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!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imativity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(imagination, creativity);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infinitime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(infinitive, time)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infinition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(infinitive, imagination),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nazwa firmy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journativity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(journey, creativity)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learnativity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(taken, see http://www.learnativity.com)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portravel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(portal, travel);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sportal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(space, sport, portal),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używane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 err="1">
                <a:solidFill>
                  <a:srgbClr val="FFFF00"/>
                </a:solidFill>
                <a:latin typeface="Calibri"/>
                <a:ea typeface="Calibri" panose="020F0502020204030204" pitchFamily="34" charset="0"/>
              </a:rPr>
              <a:t>timagination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(time, imagination);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timativity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(time, creativity)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tivery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(time, discovery);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trime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(travel, time)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2279640" y="115920"/>
            <a:ext cx="7772400" cy="79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FF00"/>
                </a:solidFill>
                <a:latin typeface="Calibri"/>
              </a:rPr>
              <a:t>Filtr fonologiczny</a:t>
            </a: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2209440" y="1000080"/>
            <a:ext cx="8350200" cy="143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>
              <a:spcBef>
                <a:spcPts val="499"/>
              </a:spcBef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Trenujemy sieć na słówkach z większego słownika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499"/>
              </a:spcBef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Tworzymy ciągi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słów o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“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prawdopodobieństwie fonologicznym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”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&gt;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próg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.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499"/>
              </a:spcBef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Dostajemy poemat science </a:t>
            </a:r>
            <a:r>
              <a:rPr lang="pl-PL" sz="2000" dirty="0" err="1">
                <a:solidFill>
                  <a:srgbClr val="FFFFFF"/>
                </a:solidFill>
                <a:latin typeface="Calibri"/>
              </a:rPr>
              <a:t>fiction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… cybernetyczny poeta Kurzweila jest mniej zabawny.</a:t>
            </a:r>
          </a:p>
        </p:txBody>
      </p:sp>
      <p:pic>
        <p:nvPicPr>
          <p:cNvPr id="221" name="Picture 2"/>
          <p:cNvPicPr/>
          <p:nvPr/>
        </p:nvPicPr>
        <p:blipFill>
          <a:blip r:embed="rId2"/>
          <a:stretch/>
        </p:blipFill>
        <p:spPr>
          <a:xfrm>
            <a:off x="2284320" y="3035160"/>
            <a:ext cx="3353040" cy="122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2" name="Picture 3"/>
          <p:cNvPicPr/>
          <p:nvPr/>
        </p:nvPicPr>
        <p:blipFill>
          <a:blip r:embed="rId3"/>
          <a:stretch/>
        </p:blipFill>
        <p:spPr>
          <a:xfrm>
            <a:off x="3043200" y="4548240"/>
            <a:ext cx="1809720" cy="1228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3" name="Symbol zastępczy zawartości 2"/>
          <p:cNvSpPr/>
          <p:nvPr/>
        </p:nvSpPr>
        <p:spPr>
          <a:xfrm>
            <a:off x="5637360" y="2433600"/>
            <a:ext cx="4856040" cy="422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ctr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Ardyczulił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ardychstronnie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ardywialiwił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ardyklonnnie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: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ardywializować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ardywianacje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argadolić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argadziancje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arganiastość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argastyczna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arganianalność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arganiczna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argasknie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argasknika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argaszczyny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argasznika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.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Argulachny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argawista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argumowny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argumofon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argumiadał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argumialenie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.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052740" y="80850"/>
            <a:ext cx="6086520" cy="66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 dirty="0">
                <a:solidFill>
                  <a:srgbClr val="FFFF00"/>
                </a:solidFill>
                <a:latin typeface="Calibri"/>
                <a:ea typeface="Calibri"/>
              </a:rPr>
              <a:t>Grafy wiedzy</a:t>
            </a: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1651518" y="744690"/>
            <a:ext cx="8542362" cy="74465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Grafy wiedzy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integrują dane z różnych źródeł w spójną strukturę, pozwalając wykorzystać informację w nich zawartą na wiele sposobów. </a:t>
            </a: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38381C-1952-F884-6AE8-171871C8E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250" y="1706679"/>
            <a:ext cx="5381625" cy="2443650"/>
          </a:xfrm>
          <a:prstGeom prst="rect">
            <a:avLst/>
          </a:prstGeom>
        </p:spPr>
      </p:pic>
      <p:sp>
        <p:nvSpPr>
          <p:cNvPr id="3" name="PlaceHolder 2">
            <a:extLst>
              <a:ext uri="{FF2B5EF4-FFF2-40B4-BE49-F238E27FC236}">
                <a16:creationId xmlns:a16="http://schemas.microsoft.com/office/drawing/2014/main" id="{B2BC864B-8A2A-418C-FADF-947A95E30FD0}"/>
              </a:ext>
            </a:extLst>
          </p:cNvPr>
          <p:cNvSpPr txBox="1">
            <a:spLocks/>
          </p:cNvSpPr>
          <p:nvPr/>
        </p:nvSpPr>
        <p:spPr>
          <a:xfrm>
            <a:off x="1520890" y="4150331"/>
            <a:ext cx="9797143" cy="26268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Akwizycja danych.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Rozpoznawanie i rozróżnianie obiektów (osób, miejsc itp.).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Ekstrakcja relacji: Określanie powiązań między węzłami. 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Tworzenie ontologii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Przechowywanie danych w bazie obsługi danych grafowych.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Zapytania: używanie języków zapytań grafowych do nawigacji w grafie.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Wnioskowanie: odkrywanie nowych relacji, identyfikowanie niespójności.</a:t>
            </a: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84898"/>
      </p:ext>
    </p:extLst>
  </p:cSld>
  <p:clrMapOvr>
    <a:masterClrMapping/>
  </p:clrMapOvr>
  <p:transition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052740" y="80850"/>
            <a:ext cx="6086520" cy="66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 dirty="0">
                <a:solidFill>
                  <a:srgbClr val="FFFF00"/>
                </a:solidFill>
                <a:latin typeface="Calibri"/>
                <a:ea typeface="Calibri"/>
              </a:rPr>
              <a:t>Zalety grafów wiedzy</a:t>
            </a: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979714" y="962025"/>
            <a:ext cx="10515600" cy="5410783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Ulepszona integracja danych strukturalnych i nieuporządkowanych.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Ulepszone wyszukiwanie i odkrywanie dzięki relacjom między węzłami. </a:t>
            </a:r>
            <a:b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Szukanie na podstawie słów kluczowych lub relacji między pojęciami. Semantyka pojęć ułatwia kontekstową interpretację.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Ułatwienie wykonywania złożonych zapytań obejmujących wiele relacji między obiektami. 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Podejmowanie decyzji w czasie rzeczywistym, szybkie tworzenie połączeń między różnymi węzłami. 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Standardowe ramy reprezentowania danych ułatwiają interoperacyjność między różnymi systemami.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Wyszukiwanie informacji: zrozumienie relacji między różnymi elementami, takimi jak ludzie, miejsca i rzeczy, </a:t>
            </a: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 wiedzy Google</a:t>
            </a: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zapewnia odpowiedzi i kontekst związany z pytaniami, a nie tylko listę linków. 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Grafy wiedzy w systemach rekomendacji zapewniają spersonalizowane sugestie, łącząc produkty z preferencjami użytkownika, historią zakupów i </a:t>
            </a:r>
            <a:r>
              <a:rPr lang="pl-PL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zachowaniami</a:t>
            </a: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innych użytkowników, aby polecać nowe produkty.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Enterprise EKM, zdrowie, systemy RAG, sieci społeczne … </a:t>
            </a: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inne</a:t>
            </a: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409023763"/>
      </p:ext>
    </p:extLst>
  </p:cSld>
  <p:clrMapOvr>
    <a:masterClrMapping/>
  </p:clrMapOvr>
  <p:transition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052740" y="80850"/>
            <a:ext cx="6086520" cy="66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 dirty="0">
                <a:solidFill>
                  <a:srgbClr val="FFFF00"/>
                </a:solidFill>
                <a:latin typeface="Calibri"/>
                <a:ea typeface="Calibri"/>
              </a:rPr>
              <a:t>Microsoft </a:t>
            </a:r>
            <a:r>
              <a:rPr lang="pl-PL" sz="3600" dirty="0" err="1">
                <a:solidFill>
                  <a:srgbClr val="FFFF00"/>
                </a:solidFill>
                <a:latin typeface="Calibri"/>
                <a:ea typeface="Calibri"/>
              </a:rPr>
              <a:t>Graph</a:t>
            </a: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1124656" y="962026"/>
            <a:ext cx="10370658" cy="407797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Wykorzystaj bogactwo danych dostępnych za pośrednictwem Microsoft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tworzenia aplikacji dla organizacji i konsumentów, które wchodzą w interakcje z milionami użytkowników.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Microsoft </a:t>
            </a:r>
            <a:r>
              <a:rPr lang="pl-PL" sz="20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Graph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brama do danych i inteligencji na platformie Microsoft 365. Zapewnia ujednolicony model programowalności, którego można użyć do uzyskania dostępu do ogromnej ilości danych w Microsoft 365, Windows i Enterprise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Security.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można z tym zrobić? 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Proszę popatrzeć na stronę </a:t>
            </a:r>
            <a:b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Microsoft. </a:t>
            </a:r>
            <a:r>
              <a:rPr lang="pl-PL" sz="20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Graph</a:t>
            </a: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pl-PL" sz="20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overview</a:t>
            </a: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https://graph.microsoft.com</a:t>
            </a: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Tutorial</a:t>
            </a: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n image showing the primary resources and relationships that are part of Microsoft Graph">
            <a:extLst>
              <a:ext uri="{FF2B5EF4-FFF2-40B4-BE49-F238E27FC236}">
                <a16:creationId xmlns:a16="http://schemas.microsoft.com/office/drawing/2014/main" id="{9416B06B-C1C6-E5BD-D612-634A29D7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429001"/>
            <a:ext cx="5895269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052740" y="80850"/>
            <a:ext cx="6086520" cy="66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 dirty="0">
                <a:solidFill>
                  <a:srgbClr val="FFFF00"/>
                </a:solidFill>
                <a:latin typeface="Calibri"/>
                <a:ea typeface="Calibri"/>
              </a:rPr>
              <a:t>Microsoft </a:t>
            </a:r>
            <a:r>
              <a:rPr lang="pl-PL" sz="3600" dirty="0" err="1">
                <a:solidFill>
                  <a:srgbClr val="FFFF00"/>
                </a:solidFill>
                <a:latin typeface="Calibri"/>
                <a:ea typeface="Calibri"/>
              </a:rPr>
              <a:t>Graph</a:t>
            </a: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970383" y="962025"/>
            <a:ext cx="10291665" cy="534828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Wykorzystaj bogactwo danych dostępnych za pośrednictwem Microsoft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tworzenia aplikacji dla organizacji i konsumentów, które wchodzą w interakcje z milionami użytkowników.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Microsoft </a:t>
            </a:r>
            <a:r>
              <a:rPr lang="pl-PL" sz="20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Graph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brama do danych i inteligencji na platformie Microsoft 365. Zapewnia ujednolicony model programowalności, którego można użyć do uzyskania dostępu do ogromnej ilości danych z Microsoft.</a:t>
            </a: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można z tym zrobić? </a:t>
            </a: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Microsoft. </a:t>
            </a:r>
            <a:r>
              <a:rPr lang="pl-PL" sz="20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Graph</a:t>
            </a: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pl-PL" sz="20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overview</a:t>
            </a: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https://graph.microsoft.com</a:t>
            </a: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Tutorial</a:t>
            </a: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Wszystkie duże firmy tworzą swoje </a:t>
            </a:r>
            <a:b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grafy wiedzy. </a:t>
            </a: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n image showing the primary resources and relationships that are part of Microsoft Graph">
            <a:extLst>
              <a:ext uri="{FF2B5EF4-FFF2-40B4-BE49-F238E27FC236}">
                <a16:creationId xmlns:a16="http://schemas.microsoft.com/office/drawing/2014/main" id="{9416B06B-C1C6-E5BD-D612-634A29D7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83" y="2542593"/>
            <a:ext cx="5895269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29501"/>
      </p:ext>
    </p:extLst>
  </p:cSld>
  <p:clrMapOvr>
    <a:masterClrMapping/>
  </p:clrMapOvr>
  <p:transition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052740" y="80850"/>
            <a:ext cx="6086520" cy="66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 dirty="0" err="1">
                <a:solidFill>
                  <a:srgbClr val="FFFF00"/>
                </a:solidFill>
                <a:latin typeface="Calibri"/>
                <a:ea typeface="Calibri"/>
              </a:rPr>
              <a:t>Infranodus</a:t>
            </a:r>
            <a:r>
              <a:rPr lang="pl-PL" sz="3600" dirty="0">
                <a:solidFill>
                  <a:srgbClr val="FFFF00"/>
                </a:solidFill>
                <a:latin typeface="Calibri"/>
                <a:ea typeface="Calibri"/>
              </a:rPr>
              <a:t> KG</a:t>
            </a: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1968240" y="962026"/>
            <a:ext cx="8195760" cy="407797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InfraNodus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system wspomagający myślenie. 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 wiedzy do analizy tekstów, analizy sentymentu, sieci społecznościowych, kreatywnego pisania i odkrywania nowej wiedzy. 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386CB-B2EE-B3CD-C48B-57A52EB19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744" y="2200388"/>
            <a:ext cx="6606516" cy="421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74410"/>
      </p:ext>
    </p:extLst>
  </p:cSld>
  <p:clrMapOvr>
    <a:masterClrMapping/>
  </p:clrMapOvr>
  <p:transition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052740" y="80850"/>
            <a:ext cx="6086520" cy="66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 dirty="0">
                <a:solidFill>
                  <a:srgbClr val="FFFF00"/>
                </a:solidFill>
                <a:latin typeface="Calibri"/>
                <a:ea typeface="Calibri"/>
              </a:rPr>
              <a:t>Grafy atrybucji</a:t>
            </a:r>
            <a:endParaRPr lang="pl-PL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867747" y="962025"/>
            <a:ext cx="10534261" cy="5690703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Anthropic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analizował 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działanie modelu Claude 3.5 Haiku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Modele językowe LLM to duże sieci neuronowe, zamieniają symbole na wektory, więc ich działania nie można bezpośrednio przedstawić na grafie wiedzy. </a:t>
            </a:r>
            <a:b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Grafy atrybucji przypisują etykiety krokom łańcuchów aktywacji (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chains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thoughts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w takich modelach, dostarczając hipotez dotyczących mechanizmów rozumowania w LLM.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Aktywacja grup cech pozwala ja powiązać z jakimś pojęciem.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Haiku dodaje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36+59=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Pamięta tylko dodawanie cyfr. </a:t>
            </a:r>
            <a:b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Szacuje niedokładnie</a:t>
            </a:r>
            <a:b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„dodaj coś koło 36 do czegoś </a:t>
            </a:r>
            <a:b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koło 60”, „suma koło 92”.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Aktywuje funkcje modułowe o wysokiej precyzji po prawej stronie („lewy operand kończy się na 9” =&gt; „dodaj coś kończącego się dokładnie na 9” </a:t>
            </a:r>
            <a:b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=&gt; „dodaj coś kończącego się na 6 do czegoś kończącego się na 9” </a:t>
            </a:r>
            <a:b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=&gt; „suma kończy się na 5”. Zmienia 92 na sumę 95.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nauczył się procedur matematycznych, potrafi tylko kojarzyć.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Anthropic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 transformer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circuits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E6C7EF-5981-CD5B-92D2-756682F2A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146" y="3064781"/>
            <a:ext cx="4867103" cy="16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12102"/>
      </p:ext>
    </p:extLst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FF00"/>
                </a:solidFill>
                <a:latin typeface="Calibri"/>
                <a:ea typeface="Calibri"/>
              </a:rPr>
              <a:t>Intuicja i szukanie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ubTitle"/>
          </p:nvPr>
        </p:nvSpPr>
        <p:spPr>
          <a:xfrm>
            <a:off x="1380931" y="1248386"/>
            <a:ext cx="10363200" cy="4947141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algn="l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Newell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i Simon: ludzie grają w szachy rozpoznając wiele wzorców. </a:t>
            </a:r>
          </a:p>
          <a:p>
            <a:pPr algn="l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Podobieństwo wzorców 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sym typeface="Wingdings" panose="05000000000000000000" pitchFamily="2" charset="2"/>
              </a:rPr>
              <a:t>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wartość heurystyczna w procesach szukania. </a:t>
            </a:r>
          </a:p>
          <a:p>
            <a:pPr algn="l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Można się nauczyć takich intuicyjnych ocen bez głębszego szukania osiągają poziom arcymistrza.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algn="l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Ruoss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, A., et al. (2024).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  <a:hlinkClick r:id="rId3"/>
              </a:rPr>
              <a:t>Grandmaster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hlinkClick r:id="rId3"/>
              </a:rPr>
              <a:t>-Level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  <a:hlinkClick r:id="rId3"/>
              </a:rPr>
              <a:t>Chess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hlinkClick r:id="rId3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  <a:hlinkClick r:id="rId3"/>
              </a:rPr>
              <a:t>Without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  <a:hlinkClick r:id="rId3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  <a:hlinkClick r:id="rId3"/>
              </a:rPr>
              <a:t>Search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algn="l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Obserwowano 10 mln partii szachów, które rozgrywał silny program szachowy (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Stockfish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). </a:t>
            </a:r>
          </a:p>
          <a:p>
            <a:pPr algn="l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Nauczono sieć neuronową o 270 mln parametrów jaka była ocena heurystyczna każdego </a:t>
            </a:r>
            <a:b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z następnych możliwych ruchów.  </a:t>
            </a:r>
          </a:p>
          <a:p>
            <a:pPr algn="l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System działa czysto intuicyjnie: wybiera następny ruch bez szukania,  korzystając z sieci neuronowej jako heurystyki.</a:t>
            </a:r>
          </a:p>
          <a:p>
            <a:pPr algn="l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W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Lichess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blitz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osiągnięto 2895 punktów ELO grając z ludźmi. </a:t>
            </a:r>
            <a:b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Program rozwiązuje też zadania szachowe.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209800" y="16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Sieci semantyczne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380931" y="1196640"/>
            <a:ext cx="10189028" cy="315628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85480" indent="-285480">
              <a:lnSpc>
                <a:spcPct val="100000"/>
              </a:lnSpc>
              <a:spcBef>
                <a:spcPts val="598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Główne idee: </a:t>
            </a:r>
          </a:p>
          <a:p>
            <a:pPr marL="285480" indent="-285480">
              <a:lnSpc>
                <a:spcPct val="100000"/>
              </a:lnSpc>
              <a:spcBef>
                <a:spcPts val="550"/>
              </a:spcBef>
              <a:spcAft>
                <a:spcPts val="6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Sens symbolu wskazującego na pojęcie wynika z relacji z innymi symbolami i pojęciami; </a:t>
            </a:r>
            <a:br>
              <a:rPr lang="pl-PL" sz="2000" dirty="0">
                <a:solidFill>
                  <a:srgbClr val="FFFFFF"/>
                </a:solidFill>
                <a:latin typeface="Calibri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ludzka pamięć jest siecią skojarzeń (Arystoteles). </a:t>
            </a:r>
          </a:p>
          <a:p>
            <a:pPr marL="285480" indent="-285480">
              <a:lnSpc>
                <a:spcPct val="100000"/>
              </a:lnSpc>
              <a:spcBef>
                <a:spcPts val="550"/>
              </a:spcBef>
              <a:spcAft>
                <a:spcPts val="6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Informacja zawarta jest w węzłach sieci i łukach, łączących te węzły. </a:t>
            </a:r>
          </a:p>
          <a:p>
            <a:pPr marL="285480" indent="-285480">
              <a:lnSpc>
                <a:spcPct val="100000"/>
              </a:lnSpc>
              <a:spcBef>
                <a:spcPts val="550"/>
              </a:spcBef>
              <a:spcAft>
                <a:spcPts val="6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Jeśli węzeł=pojęcie to w mózgu </a:t>
            </a:r>
            <a:r>
              <a:rPr lang="pl-PL" sz="2000" dirty="0">
                <a:solidFill>
                  <a:srgbClr val="FFFFFF"/>
                </a:solidFill>
                <a:latin typeface="Calibri"/>
                <a:sym typeface="Wingdings" panose="05000000000000000000" pitchFamily="2" charset="2"/>
              </a:rPr>
              <a:t> 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wzorcom aktywności wielu neuronów).</a:t>
            </a:r>
          </a:p>
          <a:p>
            <a:pPr marL="285480" indent="-285480">
              <a:lnSpc>
                <a:spcPct val="100000"/>
              </a:lnSpc>
              <a:spcBef>
                <a:spcPts val="55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Historia: Charles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Peirce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(1909) „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existential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alibri"/>
                <a:ea typeface="Calibri"/>
              </a:rPr>
              <a:t>graphs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”;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marL="285480" indent="-285480">
              <a:lnSpc>
                <a:spcPct val="100000"/>
              </a:lnSpc>
              <a:spcBef>
                <a:spcPts val="55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err="1">
                <a:solidFill>
                  <a:srgbClr val="FFFFFF"/>
                </a:solidFill>
                <a:latin typeface="Calibri"/>
              </a:rPr>
              <a:t>Quillian</a:t>
            </a:r>
            <a:r>
              <a:rPr lang="pl-PL" sz="2000" dirty="0">
                <a:solidFill>
                  <a:srgbClr val="FFFFFF"/>
                </a:solidFill>
                <a:latin typeface="Calibri"/>
              </a:rPr>
              <a:t> (1966) użył sieci do reprezentacji wiedzy analizują sens zdań</a:t>
            </a:r>
            <a:r>
              <a:rPr lang="pl-PL" sz="2000" dirty="0">
                <a:solidFill>
                  <a:srgbClr val="FFFFFF"/>
                </a:solidFill>
                <a:latin typeface="Calibri"/>
                <a:ea typeface="Calibri"/>
              </a:rPr>
              <a:t>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Rectangle 4"/>
          <p:cNvSpPr/>
          <p:nvPr/>
        </p:nvSpPr>
        <p:spPr>
          <a:xfrm>
            <a:off x="1380931" y="4252229"/>
            <a:ext cx="9064949" cy="21485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Logiczna reprezentacja własności obiektów =&gt; sieć semantyczną. Przykład: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(wróbel, ptak) 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ćwirk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wróbel), lub wróbel(</a:t>
            </a:r>
            <a:r>
              <a:rPr lang="pl-PL" sz="20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ćwirk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Posiada(wróbel, gniazdo)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to wygląda w postaci sieci?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209800" y="52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Wiedza zapisana w sieci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636421" y="1098180"/>
            <a:ext cx="8690917" cy="1704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85480" indent="-285480"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Każda pojęcie jest węzłem sieci, powiązanym z innymi.</a:t>
            </a:r>
          </a:p>
          <a:p>
            <a:pPr marL="285480" indent="-285480">
              <a:spcBef>
                <a:spcPts val="550"/>
              </a:spcBef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Powiązania pomiędzy węzłami są jawnie przedstawiane. </a:t>
            </a:r>
          </a:p>
          <a:p>
            <a:pPr marL="285480" indent="-285480">
              <a:spcBef>
                <a:spcPts val="550"/>
              </a:spcBef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Łuki mogę być różnych typów. </a:t>
            </a:r>
          </a:p>
          <a:p>
            <a:pPr marL="285480" indent="-285480">
              <a:spcBef>
                <a:spcPts val="550"/>
              </a:spcBef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To model pamięci epizodycznej, ale również semantycznej.</a:t>
            </a:r>
          </a:p>
        </p:txBody>
      </p:sp>
      <p:sp>
        <p:nvSpPr>
          <p:cNvPr id="39" name="Rectangle 5"/>
          <p:cNvSpPr/>
          <p:nvPr/>
        </p:nvSpPr>
        <p:spPr>
          <a:xfrm>
            <a:off x="8299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0" name="Group 6"/>
          <p:cNvGrpSpPr/>
          <p:nvPr/>
        </p:nvGrpSpPr>
        <p:grpSpPr>
          <a:xfrm>
            <a:off x="3124200" y="2971800"/>
            <a:ext cx="6019920" cy="2781360"/>
            <a:chOff x="1600200" y="2971800"/>
            <a:chExt cx="6019920" cy="2781360"/>
          </a:xfrm>
        </p:grpSpPr>
        <p:grpSp>
          <p:nvGrpSpPr>
            <p:cNvPr id="41" name="Group 7"/>
            <p:cNvGrpSpPr/>
            <p:nvPr/>
          </p:nvGrpSpPr>
          <p:grpSpPr>
            <a:xfrm>
              <a:off x="1600200" y="3353040"/>
              <a:ext cx="5027760" cy="2400120"/>
              <a:chOff x="1600200" y="3353040"/>
              <a:chExt cx="5027760" cy="2400120"/>
            </a:xfrm>
          </p:grpSpPr>
          <p:sp>
            <p:nvSpPr>
              <p:cNvPr id="42" name="Freeform 8"/>
              <p:cNvSpPr/>
              <p:nvPr/>
            </p:nvSpPr>
            <p:spPr>
              <a:xfrm>
                <a:off x="1600200" y="3695760"/>
                <a:ext cx="1257480" cy="800280"/>
              </a:xfrm>
              <a:custGeom>
                <a:avLst/>
                <a:gdLst>
                  <a:gd name="textAreaLeft" fmla="*/ 0 w 1257480"/>
                  <a:gd name="textAreaRight" fmla="*/ 1257840 w 1257480"/>
                  <a:gd name="textAreaTop" fmla="*/ 0 h 800280"/>
                  <a:gd name="textAreaBottom" fmla="*/ 800640 h 800280"/>
                </a:gdLst>
                <a:ahLst/>
                <a:cxnLst/>
                <a:rect l="textAreaLeft" t="textAreaTop" r="textAreaRight" b="textAreaBottom"/>
                <a:pathLst>
                  <a:path w="1583" h="1009">
                    <a:moveTo>
                      <a:pt x="0" y="504"/>
                    </a:moveTo>
                    <a:lnTo>
                      <a:pt x="0" y="487"/>
                    </a:lnTo>
                    <a:lnTo>
                      <a:pt x="1" y="469"/>
                    </a:lnTo>
                    <a:lnTo>
                      <a:pt x="4" y="453"/>
                    </a:lnTo>
                    <a:lnTo>
                      <a:pt x="6" y="436"/>
                    </a:lnTo>
                    <a:lnTo>
                      <a:pt x="10" y="419"/>
                    </a:lnTo>
                    <a:lnTo>
                      <a:pt x="16" y="403"/>
                    </a:lnTo>
                    <a:lnTo>
                      <a:pt x="21" y="386"/>
                    </a:lnTo>
                    <a:lnTo>
                      <a:pt x="27" y="370"/>
                    </a:lnTo>
                    <a:lnTo>
                      <a:pt x="35" y="354"/>
                    </a:lnTo>
                    <a:lnTo>
                      <a:pt x="43" y="339"/>
                    </a:lnTo>
                    <a:lnTo>
                      <a:pt x="51" y="323"/>
                    </a:lnTo>
                    <a:lnTo>
                      <a:pt x="62" y="308"/>
                    </a:lnTo>
                    <a:lnTo>
                      <a:pt x="72" y="293"/>
                    </a:lnTo>
                    <a:lnTo>
                      <a:pt x="84" y="278"/>
                    </a:lnTo>
                    <a:lnTo>
                      <a:pt x="95" y="264"/>
                    </a:lnTo>
                    <a:lnTo>
                      <a:pt x="108" y="250"/>
                    </a:lnTo>
                    <a:lnTo>
                      <a:pt x="120" y="237"/>
                    </a:lnTo>
                    <a:lnTo>
                      <a:pt x="135" y="223"/>
                    </a:lnTo>
                    <a:lnTo>
                      <a:pt x="149" y="209"/>
                    </a:lnTo>
                    <a:lnTo>
                      <a:pt x="164" y="196"/>
                    </a:lnTo>
                    <a:lnTo>
                      <a:pt x="180" y="184"/>
                    </a:lnTo>
                    <a:lnTo>
                      <a:pt x="197" y="171"/>
                    </a:lnTo>
                    <a:lnTo>
                      <a:pt x="214" y="159"/>
                    </a:lnTo>
                    <a:lnTo>
                      <a:pt x="232" y="148"/>
                    </a:lnTo>
                    <a:lnTo>
                      <a:pt x="249" y="136"/>
                    </a:lnTo>
                    <a:lnTo>
                      <a:pt x="269" y="126"/>
                    </a:lnTo>
                    <a:lnTo>
                      <a:pt x="289" y="116"/>
                    </a:lnTo>
                    <a:lnTo>
                      <a:pt x="308" y="105"/>
                    </a:lnTo>
                    <a:lnTo>
                      <a:pt x="328" y="96"/>
                    </a:lnTo>
                    <a:lnTo>
                      <a:pt x="350" y="87"/>
                    </a:lnTo>
                    <a:lnTo>
                      <a:pt x="370" y="78"/>
                    </a:lnTo>
                    <a:lnTo>
                      <a:pt x="392" y="69"/>
                    </a:lnTo>
                    <a:lnTo>
                      <a:pt x="414" y="61"/>
                    </a:lnTo>
                    <a:lnTo>
                      <a:pt x="437" y="53"/>
                    </a:lnTo>
                    <a:lnTo>
                      <a:pt x="460" y="46"/>
                    </a:lnTo>
                    <a:lnTo>
                      <a:pt x="483" y="40"/>
                    </a:lnTo>
                    <a:lnTo>
                      <a:pt x="507" y="34"/>
                    </a:lnTo>
                    <a:lnTo>
                      <a:pt x="532" y="28"/>
                    </a:lnTo>
                    <a:lnTo>
                      <a:pt x="556" y="23"/>
                    </a:lnTo>
                    <a:lnTo>
                      <a:pt x="581" y="18"/>
                    </a:lnTo>
                    <a:lnTo>
                      <a:pt x="607" y="14"/>
                    </a:lnTo>
                    <a:lnTo>
                      <a:pt x="632" y="11"/>
                    </a:lnTo>
                    <a:lnTo>
                      <a:pt x="658" y="7"/>
                    </a:lnTo>
                    <a:lnTo>
                      <a:pt x="684" y="5"/>
                    </a:lnTo>
                    <a:lnTo>
                      <a:pt x="710" y="3"/>
                    </a:lnTo>
                    <a:lnTo>
                      <a:pt x="737" y="2"/>
                    </a:lnTo>
                    <a:lnTo>
                      <a:pt x="764" y="0"/>
                    </a:lnTo>
                    <a:lnTo>
                      <a:pt x="791" y="0"/>
                    </a:lnTo>
                    <a:lnTo>
                      <a:pt x="818" y="0"/>
                    </a:lnTo>
                    <a:lnTo>
                      <a:pt x="845" y="2"/>
                    </a:lnTo>
                    <a:lnTo>
                      <a:pt x="873" y="3"/>
                    </a:lnTo>
                    <a:lnTo>
                      <a:pt x="899" y="5"/>
                    </a:lnTo>
                    <a:lnTo>
                      <a:pt x="924" y="7"/>
                    </a:lnTo>
                    <a:lnTo>
                      <a:pt x="951" y="11"/>
                    </a:lnTo>
                    <a:lnTo>
                      <a:pt x="976" y="14"/>
                    </a:lnTo>
                    <a:lnTo>
                      <a:pt x="1002" y="18"/>
                    </a:lnTo>
                    <a:lnTo>
                      <a:pt x="1026" y="23"/>
                    </a:lnTo>
                    <a:lnTo>
                      <a:pt x="1051" y="28"/>
                    </a:lnTo>
                    <a:lnTo>
                      <a:pt x="1075" y="34"/>
                    </a:lnTo>
                    <a:lnTo>
                      <a:pt x="1099" y="40"/>
                    </a:lnTo>
                    <a:lnTo>
                      <a:pt x="1122" y="46"/>
                    </a:lnTo>
                    <a:lnTo>
                      <a:pt x="1146" y="53"/>
                    </a:lnTo>
                    <a:lnTo>
                      <a:pt x="1169" y="61"/>
                    </a:lnTo>
                    <a:lnTo>
                      <a:pt x="1190" y="69"/>
                    </a:lnTo>
                    <a:lnTo>
                      <a:pt x="1212" y="78"/>
                    </a:lnTo>
                    <a:lnTo>
                      <a:pt x="1233" y="87"/>
                    </a:lnTo>
                    <a:lnTo>
                      <a:pt x="1255" y="96"/>
                    </a:lnTo>
                    <a:lnTo>
                      <a:pt x="1275" y="105"/>
                    </a:lnTo>
                    <a:lnTo>
                      <a:pt x="1294" y="116"/>
                    </a:lnTo>
                    <a:lnTo>
                      <a:pt x="1314" y="126"/>
                    </a:lnTo>
                    <a:lnTo>
                      <a:pt x="1333" y="136"/>
                    </a:lnTo>
                    <a:lnTo>
                      <a:pt x="1351" y="148"/>
                    </a:lnTo>
                    <a:lnTo>
                      <a:pt x="1369" y="159"/>
                    </a:lnTo>
                    <a:lnTo>
                      <a:pt x="1386" y="171"/>
                    </a:lnTo>
                    <a:lnTo>
                      <a:pt x="1402" y="184"/>
                    </a:lnTo>
                    <a:lnTo>
                      <a:pt x="1418" y="196"/>
                    </a:lnTo>
                    <a:lnTo>
                      <a:pt x="1433" y="209"/>
                    </a:lnTo>
                    <a:lnTo>
                      <a:pt x="1447" y="223"/>
                    </a:lnTo>
                    <a:lnTo>
                      <a:pt x="1462" y="237"/>
                    </a:lnTo>
                    <a:lnTo>
                      <a:pt x="1475" y="250"/>
                    </a:lnTo>
                    <a:lnTo>
                      <a:pt x="1488" y="264"/>
                    </a:lnTo>
                    <a:lnTo>
                      <a:pt x="1499" y="278"/>
                    </a:lnTo>
                    <a:lnTo>
                      <a:pt x="1511" y="293"/>
                    </a:lnTo>
                    <a:lnTo>
                      <a:pt x="1521" y="308"/>
                    </a:lnTo>
                    <a:lnTo>
                      <a:pt x="1530" y="323"/>
                    </a:lnTo>
                    <a:lnTo>
                      <a:pt x="1539" y="339"/>
                    </a:lnTo>
                    <a:lnTo>
                      <a:pt x="1547" y="354"/>
                    </a:lnTo>
                    <a:lnTo>
                      <a:pt x="1556" y="370"/>
                    </a:lnTo>
                    <a:lnTo>
                      <a:pt x="1561" y="386"/>
                    </a:lnTo>
                    <a:lnTo>
                      <a:pt x="1567" y="403"/>
                    </a:lnTo>
                    <a:lnTo>
                      <a:pt x="1573" y="419"/>
                    </a:lnTo>
                    <a:lnTo>
                      <a:pt x="1576" y="436"/>
                    </a:lnTo>
                    <a:lnTo>
                      <a:pt x="1579" y="453"/>
                    </a:lnTo>
                    <a:lnTo>
                      <a:pt x="1582" y="469"/>
                    </a:lnTo>
                    <a:lnTo>
                      <a:pt x="1583" y="487"/>
                    </a:lnTo>
                    <a:lnTo>
                      <a:pt x="1583" y="504"/>
                    </a:lnTo>
                    <a:lnTo>
                      <a:pt x="1583" y="521"/>
                    </a:lnTo>
                    <a:lnTo>
                      <a:pt x="1582" y="539"/>
                    </a:lnTo>
                    <a:lnTo>
                      <a:pt x="1579" y="556"/>
                    </a:lnTo>
                    <a:lnTo>
                      <a:pt x="1576" y="572"/>
                    </a:lnTo>
                    <a:lnTo>
                      <a:pt x="1573" y="589"/>
                    </a:lnTo>
                    <a:lnTo>
                      <a:pt x="1567" y="605"/>
                    </a:lnTo>
                    <a:lnTo>
                      <a:pt x="1561" y="621"/>
                    </a:lnTo>
                    <a:lnTo>
                      <a:pt x="1556" y="638"/>
                    </a:lnTo>
                    <a:lnTo>
                      <a:pt x="1547" y="654"/>
                    </a:lnTo>
                    <a:lnTo>
                      <a:pt x="1539" y="670"/>
                    </a:lnTo>
                    <a:lnTo>
                      <a:pt x="1530" y="685"/>
                    </a:lnTo>
                    <a:lnTo>
                      <a:pt x="1521" y="700"/>
                    </a:lnTo>
                    <a:lnTo>
                      <a:pt x="1511" y="715"/>
                    </a:lnTo>
                    <a:lnTo>
                      <a:pt x="1499" y="730"/>
                    </a:lnTo>
                    <a:lnTo>
                      <a:pt x="1488" y="744"/>
                    </a:lnTo>
                    <a:lnTo>
                      <a:pt x="1475" y="759"/>
                    </a:lnTo>
                    <a:lnTo>
                      <a:pt x="1462" y="772"/>
                    </a:lnTo>
                    <a:lnTo>
                      <a:pt x="1447" y="785"/>
                    </a:lnTo>
                    <a:lnTo>
                      <a:pt x="1433" y="799"/>
                    </a:lnTo>
                    <a:lnTo>
                      <a:pt x="1418" y="812"/>
                    </a:lnTo>
                    <a:lnTo>
                      <a:pt x="1402" y="824"/>
                    </a:lnTo>
                    <a:lnTo>
                      <a:pt x="1386" y="837"/>
                    </a:lnTo>
                    <a:lnTo>
                      <a:pt x="1369" y="848"/>
                    </a:lnTo>
                    <a:lnTo>
                      <a:pt x="1351" y="860"/>
                    </a:lnTo>
                    <a:lnTo>
                      <a:pt x="1333" y="872"/>
                    </a:lnTo>
                    <a:lnTo>
                      <a:pt x="1314" y="883"/>
                    </a:lnTo>
                    <a:lnTo>
                      <a:pt x="1294" y="892"/>
                    </a:lnTo>
                    <a:lnTo>
                      <a:pt x="1275" y="903"/>
                    </a:lnTo>
                    <a:lnTo>
                      <a:pt x="1255" y="913"/>
                    </a:lnTo>
                    <a:lnTo>
                      <a:pt x="1233" y="922"/>
                    </a:lnTo>
                    <a:lnTo>
                      <a:pt x="1212" y="931"/>
                    </a:lnTo>
                    <a:lnTo>
                      <a:pt x="1190" y="940"/>
                    </a:lnTo>
                    <a:lnTo>
                      <a:pt x="1169" y="948"/>
                    </a:lnTo>
                    <a:lnTo>
                      <a:pt x="1146" y="955"/>
                    </a:lnTo>
                    <a:lnTo>
                      <a:pt x="1122" y="963"/>
                    </a:lnTo>
                    <a:lnTo>
                      <a:pt x="1099" y="968"/>
                    </a:lnTo>
                    <a:lnTo>
                      <a:pt x="1075" y="975"/>
                    </a:lnTo>
                    <a:lnTo>
                      <a:pt x="1051" y="981"/>
                    </a:lnTo>
                    <a:lnTo>
                      <a:pt x="1026" y="986"/>
                    </a:lnTo>
                    <a:lnTo>
                      <a:pt x="1002" y="990"/>
                    </a:lnTo>
                    <a:lnTo>
                      <a:pt x="976" y="995"/>
                    </a:lnTo>
                    <a:lnTo>
                      <a:pt x="951" y="998"/>
                    </a:lnTo>
                    <a:lnTo>
                      <a:pt x="924" y="1002"/>
                    </a:lnTo>
                    <a:lnTo>
                      <a:pt x="899" y="1004"/>
                    </a:lnTo>
                    <a:lnTo>
                      <a:pt x="873" y="1005"/>
                    </a:lnTo>
                    <a:lnTo>
                      <a:pt x="845" y="1008"/>
                    </a:lnTo>
                    <a:lnTo>
                      <a:pt x="818" y="1009"/>
                    </a:lnTo>
                    <a:lnTo>
                      <a:pt x="791" y="1009"/>
                    </a:lnTo>
                    <a:lnTo>
                      <a:pt x="764" y="1009"/>
                    </a:lnTo>
                    <a:lnTo>
                      <a:pt x="737" y="1008"/>
                    </a:lnTo>
                    <a:lnTo>
                      <a:pt x="710" y="1005"/>
                    </a:lnTo>
                    <a:lnTo>
                      <a:pt x="684" y="1004"/>
                    </a:lnTo>
                    <a:lnTo>
                      <a:pt x="658" y="1002"/>
                    </a:lnTo>
                    <a:lnTo>
                      <a:pt x="632" y="998"/>
                    </a:lnTo>
                    <a:lnTo>
                      <a:pt x="607" y="995"/>
                    </a:lnTo>
                    <a:lnTo>
                      <a:pt x="581" y="990"/>
                    </a:lnTo>
                    <a:lnTo>
                      <a:pt x="556" y="986"/>
                    </a:lnTo>
                    <a:lnTo>
                      <a:pt x="532" y="981"/>
                    </a:lnTo>
                    <a:lnTo>
                      <a:pt x="507" y="975"/>
                    </a:lnTo>
                    <a:lnTo>
                      <a:pt x="483" y="968"/>
                    </a:lnTo>
                    <a:lnTo>
                      <a:pt x="460" y="963"/>
                    </a:lnTo>
                    <a:lnTo>
                      <a:pt x="437" y="955"/>
                    </a:lnTo>
                    <a:lnTo>
                      <a:pt x="414" y="948"/>
                    </a:lnTo>
                    <a:lnTo>
                      <a:pt x="392" y="940"/>
                    </a:lnTo>
                    <a:lnTo>
                      <a:pt x="370" y="931"/>
                    </a:lnTo>
                    <a:lnTo>
                      <a:pt x="350" y="922"/>
                    </a:lnTo>
                    <a:lnTo>
                      <a:pt x="328" y="913"/>
                    </a:lnTo>
                    <a:lnTo>
                      <a:pt x="308" y="903"/>
                    </a:lnTo>
                    <a:lnTo>
                      <a:pt x="289" y="892"/>
                    </a:lnTo>
                    <a:lnTo>
                      <a:pt x="269" y="883"/>
                    </a:lnTo>
                    <a:lnTo>
                      <a:pt x="249" y="872"/>
                    </a:lnTo>
                    <a:lnTo>
                      <a:pt x="232" y="860"/>
                    </a:lnTo>
                    <a:lnTo>
                      <a:pt x="214" y="848"/>
                    </a:lnTo>
                    <a:lnTo>
                      <a:pt x="197" y="837"/>
                    </a:lnTo>
                    <a:lnTo>
                      <a:pt x="180" y="824"/>
                    </a:lnTo>
                    <a:lnTo>
                      <a:pt x="164" y="812"/>
                    </a:lnTo>
                    <a:lnTo>
                      <a:pt x="149" y="799"/>
                    </a:lnTo>
                    <a:lnTo>
                      <a:pt x="135" y="785"/>
                    </a:lnTo>
                    <a:lnTo>
                      <a:pt x="120" y="772"/>
                    </a:lnTo>
                    <a:lnTo>
                      <a:pt x="108" y="759"/>
                    </a:lnTo>
                    <a:lnTo>
                      <a:pt x="95" y="744"/>
                    </a:lnTo>
                    <a:lnTo>
                      <a:pt x="84" y="730"/>
                    </a:lnTo>
                    <a:lnTo>
                      <a:pt x="72" y="715"/>
                    </a:lnTo>
                    <a:lnTo>
                      <a:pt x="62" y="700"/>
                    </a:lnTo>
                    <a:lnTo>
                      <a:pt x="51" y="685"/>
                    </a:lnTo>
                    <a:lnTo>
                      <a:pt x="43" y="670"/>
                    </a:lnTo>
                    <a:lnTo>
                      <a:pt x="35" y="654"/>
                    </a:lnTo>
                    <a:lnTo>
                      <a:pt x="27" y="638"/>
                    </a:lnTo>
                    <a:lnTo>
                      <a:pt x="21" y="621"/>
                    </a:lnTo>
                    <a:lnTo>
                      <a:pt x="16" y="605"/>
                    </a:lnTo>
                    <a:lnTo>
                      <a:pt x="10" y="589"/>
                    </a:lnTo>
                    <a:lnTo>
                      <a:pt x="6" y="572"/>
                    </a:lnTo>
                    <a:lnTo>
                      <a:pt x="4" y="556"/>
                    </a:lnTo>
                    <a:lnTo>
                      <a:pt x="1" y="539"/>
                    </a:lnTo>
                    <a:lnTo>
                      <a:pt x="0" y="521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Freeform 9"/>
              <p:cNvSpPr/>
              <p:nvPr/>
            </p:nvSpPr>
            <p:spPr>
              <a:xfrm>
                <a:off x="5143680" y="3810240"/>
                <a:ext cx="1143000" cy="685800"/>
              </a:xfrm>
              <a:custGeom>
                <a:avLst/>
                <a:gdLst>
                  <a:gd name="textAreaLeft" fmla="*/ 0 w 1143000"/>
                  <a:gd name="textAreaRight" fmla="*/ 1143360 w 1143000"/>
                  <a:gd name="textAreaTop" fmla="*/ 0 h 685800"/>
                  <a:gd name="textAreaBottom" fmla="*/ 686160 h 685800"/>
                </a:gdLst>
                <a:ahLst/>
                <a:cxnLst/>
                <a:rect l="textAreaLeft" t="textAreaTop" r="textAreaRight" b="textAreaBottom"/>
                <a:pathLst>
                  <a:path w="1440" h="865">
                    <a:moveTo>
                      <a:pt x="0" y="433"/>
                    </a:moveTo>
                    <a:lnTo>
                      <a:pt x="0" y="418"/>
                    </a:lnTo>
                    <a:lnTo>
                      <a:pt x="2" y="403"/>
                    </a:lnTo>
                    <a:lnTo>
                      <a:pt x="4" y="388"/>
                    </a:lnTo>
                    <a:lnTo>
                      <a:pt x="6" y="374"/>
                    </a:lnTo>
                    <a:lnTo>
                      <a:pt x="10" y="360"/>
                    </a:lnTo>
                    <a:lnTo>
                      <a:pt x="15" y="345"/>
                    </a:lnTo>
                    <a:lnTo>
                      <a:pt x="20" y="331"/>
                    </a:lnTo>
                    <a:lnTo>
                      <a:pt x="26" y="317"/>
                    </a:lnTo>
                    <a:lnTo>
                      <a:pt x="33" y="305"/>
                    </a:lnTo>
                    <a:lnTo>
                      <a:pt x="40" y="291"/>
                    </a:lnTo>
                    <a:lnTo>
                      <a:pt x="48" y="277"/>
                    </a:lnTo>
                    <a:lnTo>
                      <a:pt x="57" y="264"/>
                    </a:lnTo>
                    <a:lnTo>
                      <a:pt x="66" y="252"/>
                    </a:lnTo>
                    <a:lnTo>
                      <a:pt x="76" y="239"/>
                    </a:lnTo>
                    <a:lnTo>
                      <a:pt x="88" y="226"/>
                    </a:lnTo>
                    <a:lnTo>
                      <a:pt x="98" y="215"/>
                    </a:lnTo>
                    <a:lnTo>
                      <a:pt x="111" y="202"/>
                    </a:lnTo>
                    <a:lnTo>
                      <a:pt x="124" y="191"/>
                    </a:lnTo>
                    <a:lnTo>
                      <a:pt x="136" y="179"/>
                    </a:lnTo>
                    <a:lnTo>
                      <a:pt x="150" y="169"/>
                    </a:lnTo>
                    <a:lnTo>
                      <a:pt x="165" y="158"/>
                    </a:lnTo>
                    <a:lnTo>
                      <a:pt x="180" y="147"/>
                    </a:lnTo>
                    <a:lnTo>
                      <a:pt x="195" y="136"/>
                    </a:lnTo>
                    <a:lnTo>
                      <a:pt x="211" y="127"/>
                    </a:lnTo>
                    <a:lnTo>
                      <a:pt x="228" y="117"/>
                    </a:lnTo>
                    <a:lnTo>
                      <a:pt x="245" y="108"/>
                    </a:lnTo>
                    <a:lnTo>
                      <a:pt x="263" y="100"/>
                    </a:lnTo>
                    <a:lnTo>
                      <a:pt x="280" y="90"/>
                    </a:lnTo>
                    <a:lnTo>
                      <a:pt x="299" y="82"/>
                    </a:lnTo>
                    <a:lnTo>
                      <a:pt x="318" y="74"/>
                    </a:lnTo>
                    <a:lnTo>
                      <a:pt x="338" y="66"/>
                    </a:lnTo>
                    <a:lnTo>
                      <a:pt x="357" y="59"/>
                    </a:lnTo>
                    <a:lnTo>
                      <a:pt x="378" y="52"/>
                    </a:lnTo>
                    <a:lnTo>
                      <a:pt x="398" y="45"/>
                    </a:lnTo>
                    <a:lnTo>
                      <a:pt x="419" y="40"/>
                    </a:lnTo>
                    <a:lnTo>
                      <a:pt x="440" y="34"/>
                    </a:lnTo>
                    <a:lnTo>
                      <a:pt x="462" y="29"/>
                    </a:lnTo>
                    <a:lnTo>
                      <a:pt x="484" y="23"/>
                    </a:lnTo>
                    <a:lnTo>
                      <a:pt x="506" y="20"/>
                    </a:lnTo>
                    <a:lnTo>
                      <a:pt x="529" y="15"/>
                    </a:lnTo>
                    <a:lnTo>
                      <a:pt x="552" y="12"/>
                    </a:lnTo>
                    <a:lnTo>
                      <a:pt x="575" y="8"/>
                    </a:lnTo>
                    <a:lnTo>
                      <a:pt x="599" y="6"/>
                    </a:lnTo>
                    <a:lnTo>
                      <a:pt x="622" y="4"/>
                    </a:lnTo>
                    <a:lnTo>
                      <a:pt x="647" y="3"/>
                    </a:lnTo>
                    <a:lnTo>
                      <a:pt x="671" y="0"/>
                    </a:lnTo>
                    <a:lnTo>
                      <a:pt x="695" y="0"/>
                    </a:lnTo>
                    <a:lnTo>
                      <a:pt x="720" y="0"/>
                    </a:lnTo>
                    <a:lnTo>
                      <a:pt x="744" y="0"/>
                    </a:lnTo>
                    <a:lnTo>
                      <a:pt x="770" y="0"/>
                    </a:lnTo>
                    <a:lnTo>
                      <a:pt x="793" y="3"/>
                    </a:lnTo>
                    <a:lnTo>
                      <a:pt x="817" y="4"/>
                    </a:lnTo>
                    <a:lnTo>
                      <a:pt x="841" y="6"/>
                    </a:lnTo>
                    <a:lnTo>
                      <a:pt x="864" y="8"/>
                    </a:lnTo>
                    <a:lnTo>
                      <a:pt x="888" y="12"/>
                    </a:lnTo>
                    <a:lnTo>
                      <a:pt x="911" y="15"/>
                    </a:lnTo>
                    <a:lnTo>
                      <a:pt x="933" y="20"/>
                    </a:lnTo>
                    <a:lnTo>
                      <a:pt x="956" y="23"/>
                    </a:lnTo>
                    <a:lnTo>
                      <a:pt x="978" y="29"/>
                    </a:lnTo>
                    <a:lnTo>
                      <a:pt x="999" y="34"/>
                    </a:lnTo>
                    <a:lnTo>
                      <a:pt x="1021" y="40"/>
                    </a:lnTo>
                    <a:lnTo>
                      <a:pt x="1042" y="45"/>
                    </a:lnTo>
                    <a:lnTo>
                      <a:pt x="1062" y="52"/>
                    </a:lnTo>
                    <a:lnTo>
                      <a:pt x="1083" y="59"/>
                    </a:lnTo>
                    <a:lnTo>
                      <a:pt x="1103" y="66"/>
                    </a:lnTo>
                    <a:lnTo>
                      <a:pt x="1122" y="74"/>
                    </a:lnTo>
                    <a:lnTo>
                      <a:pt x="1141" y="82"/>
                    </a:lnTo>
                    <a:lnTo>
                      <a:pt x="1159" y="90"/>
                    </a:lnTo>
                    <a:lnTo>
                      <a:pt x="1178" y="100"/>
                    </a:lnTo>
                    <a:lnTo>
                      <a:pt x="1195" y="108"/>
                    </a:lnTo>
                    <a:lnTo>
                      <a:pt x="1212" y="117"/>
                    </a:lnTo>
                    <a:lnTo>
                      <a:pt x="1228" y="127"/>
                    </a:lnTo>
                    <a:lnTo>
                      <a:pt x="1244" y="136"/>
                    </a:lnTo>
                    <a:lnTo>
                      <a:pt x="1260" y="147"/>
                    </a:lnTo>
                    <a:lnTo>
                      <a:pt x="1275" y="158"/>
                    </a:lnTo>
                    <a:lnTo>
                      <a:pt x="1289" y="169"/>
                    </a:lnTo>
                    <a:lnTo>
                      <a:pt x="1303" y="179"/>
                    </a:lnTo>
                    <a:lnTo>
                      <a:pt x="1317" y="191"/>
                    </a:lnTo>
                    <a:lnTo>
                      <a:pt x="1330" y="202"/>
                    </a:lnTo>
                    <a:lnTo>
                      <a:pt x="1341" y="215"/>
                    </a:lnTo>
                    <a:lnTo>
                      <a:pt x="1353" y="226"/>
                    </a:lnTo>
                    <a:lnTo>
                      <a:pt x="1364" y="239"/>
                    </a:lnTo>
                    <a:lnTo>
                      <a:pt x="1374" y="252"/>
                    </a:lnTo>
                    <a:lnTo>
                      <a:pt x="1383" y="264"/>
                    </a:lnTo>
                    <a:lnTo>
                      <a:pt x="1392" y="277"/>
                    </a:lnTo>
                    <a:lnTo>
                      <a:pt x="1400" y="291"/>
                    </a:lnTo>
                    <a:lnTo>
                      <a:pt x="1408" y="305"/>
                    </a:lnTo>
                    <a:lnTo>
                      <a:pt x="1415" y="317"/>
                    </a:lnTo>
                    <a:lnTo>
                      <a:pt x="1421" y="331"/>
                    </a:lnTo>
                    <a:lnTo>
                      <a:pt x="1425" y="345"/>
                    </a:lnTo>
                    <a:lnTo>
                      <a:pt x="1430" y="360"/>
                    </a:lnTo>
                    <a:lnTo>
                      <a:pt x="1433" y="374"/>
                    </a:lnTo>
                    <a:lnTo>
                      <a:pt x="1437" y="388"/>
                    </a:lnTo>
                    <a:lnTo>
                      <a:pt x="1439" y="403"/>
                    </a:lnTo>
                    <a:lnTo>
                      <a:pt x="1440" y="418"/>
                    </a:lnTo>
                    <a:lnTo>
                      <a:pt x="1440" y="433"/>
                    </a:lnTo>
                    <a:lnTo>
                      <a:pt x="1440" y="448"/>
                    </a:lnTo>
                    <a:lnTo>
                      <a:pt x="1439" y="461"/>
                    </a:lnTo>
                    <a:lnTo>
                      <a:pt x="1437" y="476"/>
                    </a:lnTo>
                    <a:lnTo>
                      <a:pt x="1433" y="490"/>
                    </a:lnTo>
                    <a:lnTo>
                      <a:pt x="1430" y="505"/>
                    </a:lnTo>
                    <a:lnTo>
                      <a:pt x="1425" y="519"/>
                    </a:lnTo>
                    <a:lnTo>
                      <a:pt x="1421" y="533"/>
                    </a:lnTo>
                    <a:lnTo>
                      <a:pt x="1415" y="547"/>
                    </a:lnTo>
                    <a:lnTo>
                      <a:pt x="1408" y="560"/>
                    </a:lnTo>
                    <a:lnTo>
                      <a:pt x="1400" y="574"/>
                    </a:lnTo>
                    <a:lnTo>
                      <a:pt x="1392" y="587"/>
                    </a:lnTo>
                    <a:lnTo>
                      <a:pt x="1383" y="600"/>
                    </a:lnTo>
                    <a:lnTo>
                      <a:pt x="1374" y="612"/>
                    </a:lnTo>
                    <a:lnTo>
                      <a:pt x="1364" y="625"/>
                    </a:lnTo>
                    <a:lnTo>
                      <a:pt x="1353" y="638"/>
                    </a:lnTo>
                    <a:lnTo>
                      <a:pt x="1341" y="650"/>
                    </a:lnTo>
                    <a:lnTo>
                      <a:pt x="1330" y="662"/>
                    </a:lnTo>
                    <a:lnTo>
                      <a:pt x="1317" y="673"/>
                    </a:lnTo>
                    <a:lnTo>
                      <a:pt x="1303" y="685"/>
                    </a:lnTo>
                    <a:lnTo>
                      <a:pt x="1289" y="696"/>
                    </a:lnTo>
                    <a:lnTo>
                      <a:pt x="1275" y="707"/>
                    </a:lnTo>
                    <a:lnTo>
                      <a:pt x="1260" y="717"/>
                    </a:lnTo>
                    <a:lnTo>
                      <a:pt x="1244" y="728"/>
                    </a:lnTo>
                    <a:lnTo>
                      <a:pt x="1228" y="737"/>
                    </a:lnTo>
                    <a:lnTo>
                      <a:pt x="1212" y="747"/>
                    </a:lnTo>
                    <a:lnTo>
                      <a:pt x="1195" y="756"/>
                    </a:lnTo>
                    <a:lnTo>
                      <a:pt x="1178" y="766"/>
                    </a:lnTo>
                    <a:lnTo>
                      <a:pt x="1159" y="774"/>
                    </a:lnTo>
                    <a:lnTo>
                      <a:pt x="1141" y="783"/>
                    </a:lnTo>
                    <a:lnTo>
                      <a:pt x="1122" y="790"/>
                    </a:lnTo>
                    <a:lnTo>
                      <a:pt x="1103" y="798"/>
                    </a:lnTo>
                    <a:lnTo>
                      <a:pt x="1083" y="805"/>
                    </a:lnTo>
                    <a:lnTo>
                      <a:pt x="1062" y="812"/>
                    </a:lnTo>
                    <a:lnTo>
                      <a:pt x="1042" y="819"/>
                    </a:lnTo>
                    <a:lnTo>
                      <a:pt x="1021" y="824"/>
                    </a:lnTo>
                    <a:lnTo>
                      <a:pt x="999" y="830"/>
                    </a:lnTo>
                    <a:lnTo>
                      <a:pt x="978" y="836"/>
                    </a:lnTo>
                    <a:lnTo>
                      <a:pt x="956" y="840"/>
                    </a:lnTo>
                    <a:lnTo>
                      <a:pt x="933" y="845"/>
                    </a:lnTo>
                    <a:lnTo>
                      <a:pt x="911" y="849"/>
                    </a:lnTo>
                    <a:lnTo>
                      <a:pt x="888" y="852"/>
                    </a:lnTo>
                    <a:lnTo>
                      <a:pt x="864" y="855"/>
                    </a:lnTo>
                    <a:lnTo>
                      <a:pt x="841" y="858"/>
                    </a:lnTo>
                    <a:lnTo>
                      <a:pt x="817" y="860"/>
                    </a:lnTo>
                    <a:lnTo>
                      <a:pt x="793" y="862"/>
                    </a:lnTo>
                    <a:lnTo>
                      <a:pt x="770" y="864"/>
                    </a:lnTo>
                    <a:lnTo>
                      <a:pt x="744" y="865"/>
                    </a:lnTo>
                    <a:lnTo>
                      <a:pt x="720" y="865"/>
                    </a:lnTo>
                    <a:lnTo>
                      <a:pt x="695" y="865"/>
                    </a:lnTo>
                    <a:lnTo>
                      <a:pt x="671" y="864"/>
                    </a:lnTo>
                    <a:lnTo>
                      <a:pt x="647" y="862"/>
                    </a:lnTo>
                    <a:lnTo>
                      <a:pt x="622" y="860"/>
                    </a:lnTo>
                    <a:lnTo>
                      <a:pt x="599" y="858"/>
                    </a:lnTo>
                    <a:lnTo>
                      <a:pt x="575" y="855"/>
                    </a:lnTo>
                    <a:lnTo>
                      <a:pt x="552" y="852"/>
                    </a:lnTo>
                    <a:lnTo>
                      <a:pt x="529" y="849"/>
                    </a:lnTo>
                    <a:lnTo>
                      <a:pt x="506" y="845"/>
                    </a:lnTo>
                    <a:lnTo>
                      <a:pt x="484" y="840"/>
                    </a:lnTo>
                    <a:lnTo>
                      <a:pt x="462" y="836"/>
                    </a:lnTo>
                    <a:lnTo>
                      <a:pt x="440" y="830"/>
                    </a:lnTo>
                    <a:lnTo>
                      <a:pt x="419" y="824"/>
                    </a:lnTo>
                    <a:lnTo>
                      <a:pt x="398" y="819"/>
                    </a:lnTo>
                    <a:lnTo>
                      <a:pt x="378" y="812"/>
                    </a:lnTo>
                    <a:lnTo>
                      <a:pt x="357" y="805"/>
                    </a:lnTo>
                    <a:lnTo>
                      <a:pt x="338" y="798"/>
                    </a:lnTo>
                    <a:lnTo>
                      <a:pt x="318" y="790"/>
                    </a:lnTo>
                    <a:lnTo>
                      <a:pt x="299" y="783"/>
                    </a:lnTo>
                    <a:lnTo>
                      <a:pt x="280" y="774"/>
                    </a:lnTo>
                    <a:lnTo>
                      <a:pt x="263" y="766"/>
                    </a:lnTo>
                    <a:lnTo>
                      <a:pt x="245" y="756"/>
                    </a:lnTo>
                    <a:lnTo>
                      <a:pt x="228" y="747"/>
                    </a:lnTo>
                    <a:lnTo>
                      <a:pt x="211" y="737"/>
                    </a:lnTo>
                    <a:lnTo>
                      <a:pt x="195" y="728"/>
                    </a:lnTo>
                    <a:lnTo>
                      <a:pt x="180" y="717"/>
                    </a:lnTo>
                    <a:lnTo>
                      <a:pt x="165" y="707"/>
                    </a:lnTo>
                    <a:lnTo>
                      <a:pt x="150" y="696"/>
                    </a:lnTo>
                    <a:lnTo>
                      <a:pt x="136" y="685"/>
                    </a:lnTo>
                    <a:lnTo>
                      <a:pt x="124" y="673"/>
                    </a:lnTo>
                    <a:lnTo>
                      <a:pt x="111" y="662"/>
                    </a:lnTo>
                    <a:lnTo>
                      <a:pt x="98" y="650"/>
                    </a:lnTo>
                    <a:lnTo>
                      <a:pt x="88" y="638"/>
                    </a:lnTo>
                    <a:lnTo>
                      <a:pt x="76" y="625"/>
                    </a:lnTo>
                    <a:lnTo>
                      <a:pt x="66" y="612"/>
                    </a:lnTo>
                    <a:lnTo>
                      <a:pt x="57" y="600"/>
                    </a:lnTo>
                    <a:lnTo>
                      <a:pt x="48" y="587"/>
                    </a:lnTo>
                    <a:lnTo>
                      <a:pt x="40" y="574"/>
                    </a:lnTo>
                    <a:lnTo>
                      <a:pt x="33" y="560"/>
                    </a:lnTo>
                    <a:lnTo>
                      <a:pt x="26" y="547"/>
                    </a:lnTo>
                    <a:lnTo>
                      <a:pt x="20" y="533"/>
                    </a:lnTo>
                    <a:lnTo>
                      <a:pt x="15" y="519"/>
                    </a:lnTo>
                    <a:lnTo>
                      <a:pt x="10" y="505"/>
                    </a:lnTo>
                    <a:lnTo>
                      <a:pt x="6" y="490"/>
                    </a:lnTo>
                    <a:lnTo>
                      <a:pt x="4" y="476"/>
                    </a:lnTo>
                    <a:lnTo>
                      <a:pt x="2" y="461"/>
                    </a:lnTo>
                    <a:lnTo>
                      <a:pt x="0" y="448"/>
                    </a:lnTo>
                    <a:lnTo>
                      <a:pt x="0" y="433"/>
                    </a:lnTo>
                    <a:close/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Freeform 10"/>
              <p:cNvSpPr/>
              <p:nvPr/>
            </p:nvSpPr>
            <p:spPr>
              <a:xfrm>
                <a:off x="3200400" y="5067360"/>
                <a:ext cx="1257480" cy="685800"/>
              </a:xfrm>
              <a:custGeom>
                <a:avLst/>
                <a:gdLst>
                  <a:gd name="textAreaLeft" fmla="*/ 0 w 1257480"/>
                  <a:gd name="textAreaRight" fmla="*/ 1257840 w 1257480"/>
                  <a:gd name="textAreaTop" fmla="*/ 0 h 685800"/>
                  <a:gd name="textAreaBottom" fmla="*/ 686160 h 685800"/>
                </a:gdLst>
                <a:ahLst/>
                <a:cxnLst/>
                <a:rect l="textAreaLeft" t="textAreaTop" r="textAreaRight" b="textAreaBottom"/>
                <a:pathLst>
                  <a:path w="1584" h="864">
                    <a:moveTo>
                      <a:pt x="0" y="432"/>
                    </a:moveTo>
                    <a:lnTo>
                      <a:pt x="0" y="417"/>
                    </a:lnTo>
                    <a:lnTo>
                      <a:pt x="1" y="403"/>
                    </a:lnTo>
                    <a:lnTo>
                      <a:pt x="4" y="388"/>
                    </a:lnTo>
                    <a:lnTo>
                      <a:pt x="7" y="373"/>
                    </a:lnTo>
                    <a:lnTo>
                      <a:pt x="10" y="359"/>
                    </a:lnTo>
                    <a:lnTo>
                      <a:pt x="16" y="345"/>
                    </a:lnTo>
                    <a:lnTo>
                      <a:pt x="22" y="332"/>
                    </a:lnTo>
                    <a:lnTo>
                      <a:pt x="28" y="318"/>
                    </a:lnTo>
                    <a:lnTo>
                      <a:pt x="36" y="304"/>
                    </a:lnTo>
                    <a:lnTo>
                      <a:pt x="44" y="290"/>
                    </a:lnTo>
                    <a:lnTo>
                      <a:pt x="52" y="277"/>
                    </a:lnTo>
                    <a:lnTo>
                      <a:pt x="62" y="264"/>
                    </a:lnTo>
                    <a:lnTo>
                      <a:pt x="73" y="251"/>
                    </a:lnTo>
                    <a:lnTo>
                      <a:pt x="84" y="238"/>
                    </a:lnTo>
                    <a:lnTo>
                      <a:pt x="96" y="227"/>
                    </a:lnTo>
                    <a:lnTo>
                      <a:pt x="108" y="214"/>
                    </a:lnTo>
                    <a:lnTo>
                      <a:pt x="121" y="203"/>
                    </a:lnTo>
                    <a:lnTo>
                      <a:pt x="136" y="191"/>
                    </a:lnTo>
                    <a:lnTo>
                      <a:pt x="150" y="180"/>
                    </a:lnTo>
                    <a:lnTo>
                      <a:pt x="165" y="168"/>
                    </a:lnTo>
                    <a:lnTo>
                      <a:pt x="181" y="158"/>
                    </a:lnTo>
                    <a:lnTo>
                      <a:pt x="197" y="147"/>
                    </a:lnTo>
                    <a:lnTo>
                      <a:pt x="214" y="137"/>
                    </a:lnTo>
                    <a:lnTo>
                      <a:pt x="233" y="127"/>
                    </a:lnTo>
                    <a:lnTo>
                      <a:pt x="250" y="117"/>
                    </a:lnTo>
                    <a:lnTo>
                      <a:pt x="270" y="108"/>
                    </a:lnTo>
                    <a:lnTo>
                      <a:pt x="289" y="99"/>
                    </a:lnTo>
                    <a:lnTo>
                      <a:pt x="309" y="90"/>
                    </a:lnTo>
                    <a:lnTo>
                      <a:pt x="328" y="82"/>
                    </a:lnTo>
                    <a:lnTo>
                      <a:pt x="350" y="74"/>
                    </a:lnTo>
                    <a:lnTo>
                      <a:pt x="371" y="67"/>
                    </a:lnTo>
                    <a:lnTo>
                      <a:pt x="393" y="59"/>
                    </a:lnTo>
                    <a:lnTo>
                      <a:pt x="415" y="53"/>
                    </a:lnTo>
                    <a:lnTo>
                      <a:pt x="438" y="46"/>
                    </a:lnTo>
                    <a:lnTo>
                      <a:pt x="461" y="40"/>
                    </a:lnTo>
                    <a:lnTo>
                      <a:pt x="484" y="34"/>
                    </a:lnTo>
                    <a:lnTo>
                      <a:pt x="508" y="29"/>
                    </a:lnTo>
                    <a:lnTo>
                      <a:pt x="532" y="24"/>
                    </a:lnTo>
                    <a:lnTo>
                      <a:pt x="556" y="19"/>
                    </a:lnTo>
                    <a:lnTo>
                      <a:pt x="582" y="16"/>
                    </a:lnTo>
                    <a:lnTo>
                      <a:pt x="607" y="11"/>
                    </a:lnTo>
                    <a:lnTo>
                      <a:pt x="632" y="9"/>
                    </a:lnTo>
                    <a:lnTo>
                      <a:pt x="659" y="6"/>
                    </a:lnTo>
                    <a:lnTo>
                      <a:pt x="684" y="4"/>
                    </a:lnTo>
                    <a:lnTo>
                      <a:pt x="711" y="2"/>
                    </a:lnTo>
                    <a:lnTo>
                      <a:pt x="737" y="1"/>
                    </a:lnTo>
                    <a:lnTo>
                      <a:pt x="765" y="0"/>
                    </a:lnTo>
                    <a:lnTo>
                      <a:pt x="791" y="0"/>
                    </a:lnTo>
                    <a:lnTo>
                      <a:pt x="819" y="0"/>
                    </a:lnTo>
                    <a:lnTo>
                      <a:pt x="845" y="1"/>
                    </a:lnTo>
                    <a:lnTo>
                      <a:pt x="872" y="2"/>
                    </a:lnTo>
                    <a:lnTo>
                      <a:pt x="900" y="4"/>
                    </a:lnTo>
                    <a:lnTo>
                      <a:pt x="925" y="6"/>
                    </a:lnTo>
                    <a:lnTo>
                      <a:pt x="951" y="9"/>
                    </a:lnTo>
                    <a:lnTo>
                      <a:pt x="977" y="11"/>
                    </a:lnTo>
                    <a:lnTo>
                      <a:pt x="1002" y="16"/>
                    </a:lnTo>
                    <a:lnTo>
                      <a:pt x="1026" y="19"/>
                    </a:lnTo>
                    <a:lnTo>
                      <a:pt x="1052" y="24"/>
                    </a:lnTo>
                    <a:lnTo>
                      <a:pt x="1076" y="29"/>
                    </a:lnTo>
                    <a:lnTo>
                      <a:pt x="1099" y="34"/>
                    </a:lnTo>
                    <a:lnTo>
                      <a:pt x="1123" y="40"/>
                    </a:lnTo>
                    <a:lnTo>
                      <a:pt x="1146" y="46"/>
                    </a:lnTo>
                    <a:lnTo>
                      <a:pt x="1169" y="53"/>
                    </a:lnTo>
                    <a:lnTo>
                      <a:pt x="1191" y="59"/>
                    </a:lnTo>
                    <a:lnTo>
                      <a:pt x="1213" y="67"/>
                    </a:lnTo>
                    <a:lnTo>
                      <a:pt x="1234" y="74"/>
                    </a:lnTo>
                    <a:lnTo>
                      <a:pt x="1255" y="82"/>
                    </a:lnTo>
                    <a:lnTo>
                      <a:pt x="1275" y="90"/>
                    </a:lnTo>
                    <a:lnTo>
                      <a:pt x="1295" y="99"/>
                    </a:lnTo>
                    <a:lnTo>
                      <a:pt x="1314" y="108"/>
                    </a:lnTo>
                    <a:lnTo>
                      <a:pt x="1333" y="117"/>
                    </a:lnTo>
                    <a:lnTo>
                      <a:pt x="1351" y="127"/>
                    </a:lnTo>
                    <a:lnTo>
                      <a:pt x="1369" y="137"/>
                    </a:lnTo>
                    <a:lnTo>
                      <a:pt x="1386" y="147"/>
                    </a:lnTo>
                    <a:lnTo>
                      <a:pt x="1402" y="158"/>
                    </a:lnTo>
                    <a:lnTo>
                      <a:pt x="1419" y="168"/>
                    </a:lnTo>
                    <a:lnTo>
                      <a:pt x="1434" y="180"/>
                    </a:lnTo>
                    <a:lnTo>
                      <a:pt x="1448" y="191"/>
                    </a:lnTo>
                    <a:lnTo>
                      <a:pt x="1463" y="203"/>
                    </a:lnTo>
                    <a:lnTo>
                      <a:pt x="1475" y="214"/>
                    </a:lnTo>
                    <a:lnTo>
                      <a:pt x="1488" y="227"/>
                    </a:lnTo>
                    <a:lnTo>
                      <a:pt x="1500" y="238"/>
                    </a:lnTo>
                    <a:lnTo>
                      <a:pt x="1511" y="251"/>
                    </a:lnTo>
                    <a:lnTo>
                      <a:pt x="1521" y="264"/>
                    </a:lnTo>
                    <a:lnTo>
                      <a:pt x="1531" y="277"/>
                    </a:lnTo>
                    <a:lnTo>
                      <a:pt x="1540" y="290"/>
                    </a:lnTo>
                    <a:lnTo>
                      <a:pt x="1548" y="304"/>
                    </a:lnTo>
                    <a:lnTo>
                      <a:pt x="1556" y="318"/>
                    </a:lnTo>
                    <a:lnTo>
                      <a:pt x="1562" y="332"/>
                    </a:lnTo>
                    <a:lnTo>
                      <a:pt x="1568" y="345"/>
                    </a:lnTo>
                    <a:lnTo>
                      <a:pt x="1572" y="359"/>
                    </a:lnTo>
                    <a:lnTo>
                      <a:pt x="1577" y="373"/>
                    </a:lnTo>
                    <a:lnTo>
                      <a:pt x="1579" y="388"/>
                    </a:lnTo>
                    <a:lnTo>
                      <a:pt x="1583" y="403"/>
                    </a:lnTo>
                    <a:lnTo>
                      <a:pt x="1584" y="417"/>
                    </a:lnTo>
                    <a:lnTo>
                      <a:pt x="1584" y="432"/>
                    </a:lnTo>
                    <a:lnTo>
                      <a:pt x="1584" y="447"/>
                    </a:lnTo>
                    <a:lnTo>
                      <a:pt x="1583" y="462"/>
                    </a:lnTo>
                    <a:lnTo>
                      <a:pt x="1579" y="476"/>
                    </a:lnTo>
                    <a:lnTo>
                      <a:pt x="1577" y="491"/>
                    </a:lnTo>
                    <a:lnTo>
                      <a:pt x="1572" y="504"/>
                    </a:lnTo>
                    <a:lnTo>
                      <a:pt x="1568" y="519"/>
                    </a:lnTo>
                    <a:lnTo>
                      <a:pt x="1562" y="533"/>
                    </a:lnTo>
                    <a:lnTo>
                      <a:pt x="1556" y="547"/>
                    </a:lnTo>
                    <a:lnTo>
                      <a:pt x="1548" y="560"/>
                    </a:lnTo>
                    <a:lnTo>
                      <a:pt x="1540" y="574"/>
                    </a:lnTo>
                    <a:lnTo>
                      <a:pt x="1531" y="587"/>
                    </a:lnTo>
                    <a:lnTo>
                      <a:pt x="1521" y="600"/>
                    </a:lnTo>
                    <a:lnTo>
                      <a:pt x="1511" y="613"/>
                    </a:lnTo>
                    <a:lnTo>
                      <a:pt x="1500" y="625"/>
                    </a:lnTo>
                    <a:lnTo>
                      <a:pt x="1488" y="638"/>
                    </a:lnTo>
                    <a:lnTo>
                      <a:pt x="1475" y="650"/>
                    </a:lnTo>
                    <a:lnTo>
                      <a:pt x="1463" y="661"/>
                    </a:lnTo>
                    <a:lnTo>
                      <a:pt x="1448" y="673"/>
                    </a:lnTo>
                    <a:lnTo>
                      <a:pt x="1434" y="684"/>
                    </a:lnTo>
                    <a:lnTo>
                      <a:pt x="1419" y="696"/>
                    </a:lnTo>
                    <a:lnTo>
                      <a:pt x="1402" y="706"/>
                    </a:lnTo>
                    <a:lnTo>
                      <a:pt x="1386" y="718"/>
                    </a:lnTo>
                    <a:lnTo>
                      <a:pt x="1369" y="728"/>
                    </a:lnTo>
                    <a:lnTo>
                      <a:pt x="1351" y="737"/>
                    </a:lnTo>
                    <a:lnTo>
                      <a:pt x="1333" y="746"/>
                    </a:lnTo>
                    <a:lnTo>
                      <a:pt x="1314" y="757"/>
                    </a:lnTo>
                    <a:lnTo>
                      <a:pt x="1295" y="765"/>
                    </a:lnTo>
                    <a:lnTo>
                      <a:pt x="1275" y="774"/>
                    </a:lnTo>
                    <a:lnTo>
                      <a:pt x="1255" y="782"/>
                    </a:lnTo>
                    <a:lnTo>
                      <a:pt x="1234" y="790"/>
                    </a:lnTo>
                    <a:lnTo>
                      <a:pt x="1213" y="798"/>
                    </a:lnTo>
                    <a:lnTo>
                      <a:pt x="1191" y="805"/>
                    </a:lnTo>
                    <a:lnTo>
                      <a:pt x="1169" y="812"/>
                    </a:lnTo>
                    <a:lnTo>
                      <a:pt x="1146" y="818"/>
                    </a:lnTo>
                    <a:lnTo>
                      <a:pt x="1123" y="825"/>
                    </a:lnTo>
                    <a:lnTo>
                      <a:pt x="1099" y="831"/>
                    </a:lnTo>
                    <a:lnTo>
                      <a:pt x="1076" y="835"/>
                    </a:lnTo>
                    <a:lnTo>
                      <a:pt x="1052" y="841"/>
                    </a:lnTo>
                    <a:lnTo>
                      <a:pt x="1026" y="844"/>
                    </a:lnTo>
                    <a:lnTo>
                      <a:pt x="1002" y="849"/>
                    </a:lnTo>
                    <a:lnTo>
                      <a:pt x="977" y="853"/>
                    </a:lnTo>
                    <a:lnTo>
                      <a:pt x="951" y="855"/>
                    </a:lnTo>
                    <a:lnTo>
                      <a:pt x="925" y="858"/>
                    </a:lnTo>
                    <a:lnTo>
                      <a:pt x="900" y="861"/>
                    </a:lnTo>
                    <a:lnTo>
                      <a:pt x="872" y="862"/>
                    </a:lnTo>
                    <a:lnTo>
                      <a:pt x="845" y="863"/>
                    </a:lnTo>
                    <a:lnTo>
                      <a:pt x="819" y="864"/>
                    </a:lnTo>
                    <a:lnTo>
                      <a:pt x="791" y="864"/>
                    </a:lnTo>
                    <a:lnTo>
                      <a:pt x="765" y="864"/>
                    </a:lnTo>
                    <a:lnTo>
                      <a:pt x="737" y="863"/>
                    </a:lnTo>
                    <a:lnTo>
                      <a:pt x="711" y="862"/>
                    </a:lnTo>
                    <a:lnTo>
                      <a:pt x="684" y="861"/>
                    </a:lnTo>
                    <a:lnTo>
                      <a:pt x="659" y="858"/>
                    </a:lnTo>
                    <a:lnTo>
                      <a:pt x="632" y="855"/>
                    </a:lnTo>
                    <a:lnTo>
                      <a:pt x="607" y="853"/>
                    </a:lnTo>
                    <a:lnTo>
                      <a:pt x="582" y="849"/>
                    </a:lnTo>
                    <a:lnTo>
                      <a:pt x="556" y="844"/>
                    </a:lnTo>
                    <a:lnTo>
                      <a:pt x="532" y="841"/>
                    </a:lnTo>
                    <a:lnTo>
                      <a:pt x="508" y="835"/>
                    </a:lnTo>
                    <a:lnTo>
                      <a:pt x="484" y="831"/>
                    </a:lnTo>
                    <a:lnTo>
                      <a:pt x="461" y="825"/>
                    </a:lnTo>
                    <a:lnTo>
                      <a:pt x="438" y="818"/>
                    </a:lnTo>
                    <a:lnTo>
                      <a:pt x="415" y="812"/>
                    </a:lnTo>
                    <a:lnTo>
                      <a:pt x="393" y="805"/>
                    </a:lnTo>
                    <a:lnTo>
                      <a:pt x="371" y="798"/>
                    </a:lnTo>
                    <a:lnTo>
                      <a:pt x="350" y="790"/>
                    </a:lnTo>
                    <a:lnTo>
                      <a:pt x="328" y="782"/>
                    </a:lnTo>
                    <a:lnTo>
                      <a:pt x="309" y="774"/>
                    </a:lnTo>
                    <a:lnTo>
                      <a:pt x="289" y="765"/>
                    </a:lnTo>
                    <a:lnTo>
                      <a:pt x="270" y="757"/>
                    </a:lnTo>
                    <a:lnTo>
                      <a:pt x="250" y="746"/>
                    </a:lnTo>
                    <a:lnTo>
                      <a:pt x="233" y="737"/>
                    </a:lnTo>
                    <a:lnTo>
                      <a:pt x="214" y="728"/>
                    </a:lnTo>
                    <a:lnTo>
                      <a:pt x="197" y="718"/>
                    </a:lnTo>
                    <a:lnTo>
                      <a:pt x="181" y="706"/>
                    </a:lnTo>
                    <a:lnTo>
                      <a:pt x="165" y="696"/>
                    </a:lnTo>
                    <a:lnTo>
                      <a:pt x="150" y="684"/>
                    </a:lnTo>
                    <a:lnTo>
                      <a:pt x="136" y="673"/>
                    </a:lnTo>
                    <a:lnTo>
                      <a:pt x="121" y="661"/>
                    </a:lnTo>
                    <a:lnTo>
                      <a:pt x="108" y="650"/>
                    </a:lnTo>
                    <a:lnTo>
                      <a:pt x="96" y="638"/>
                    </a:lnTo>
                    <a:lnTo>
                      <a:pt x="84" y="625"/>
                    </a:lnTo>
                    <a:lnTo>
                      <a:pt x="73" y="613"/>
                    </a:lnTo>
                    <a:lnTo>
                      <a:pt x="62" y="600"/>
                    </a:lnTo>
                    <a:lnTo>
                      <a:pt x="52" y="587"/>
                    </a:lnTo>
                    <a:lnTo>
                      <a:pt x="44" y="574"/>
                    </a:lnTo>
                    <a:lnTo>
                      <a:pt x="36" y="560"/>
                    </a:lnTo>
                    <a:lnTo>
                      <a:pt x="28" y="547"/>
                    </a:lnTo>
                    <a:lnTo>
                      <a:pt x="22" y="533"/>
                    </a:lnTo>
                    <a:lnTo>
                      <a:pt x="16" y="519"/>
                    </a:lnTo>
                    <a:lnTo>
                      <a:pt x="10" y="504"/>
                    </a:lnTo>
                    <a:lnTo>
                      <a:pt x="7" y="491"/>
                    </a:lnTo>
                    <a:lnTo>
                      <a:pt x="4" y="476"/>
                    </a:lnTo>
                    <a:lnTo>
                      <a:pt x="1" y="462"/>
                    </a:lnTo>
                    <a:lnTo>
                      <a:pt x="0" y="447"/>
                    </a:lnTo>
                    <a:lnTo>
                      <a:pt x="0" y="432"/>
                    </a:lnTo>
                    <a:close/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Freeform 11"/>
              <p:cNvSpPr/>
              <p:nvPr/>
            </p:nvSpPr>
            <p:spPr>
              <a:xfrm>
                <a:off x="5143680" y="5181840"/>
                <a:ext cx="1028520" cy="457200"/>
              </a:xfrm>
              <a:custGeom>
                <a:avLst/>
                <a:gdLst>
                  <a:gd name="textAreaLeft" fmla="*/ 0 w 1028520"/>
                  <a:gd name="textAreaRight" fmla="*/ 1028880 w 1028520"/>
                  <a:gd name="textAreaTop" fmla="*/ 0 h 457200"/>
                  <a:gd name="textAreaBottom" fmla="*/ 457560 h 457200"/>
                </a:gdLst>
                <a:ahLst/>
                <a:cxnLst/>
                <a:rect l="textAreaLeft" t="textAreaTop" r="textAreaRight" b="textAreaBottom"/>
                <a:pathLst>
                  <a:path w="1296" h="576">
                    <a:moveTo>
                      <a:pt x="0" y="288"/>
                    </a:moveTo>
                    <a:lnTo>
                      <a:pt x="0" y="298"/>
                    </a:lnTo>
                    <a:lnTo>
                      <a:pt x="2" y="307"/>
                    </a:lnTo>
                    <a:lnTo>
                      <a:pt x="4" y="318"/>
                    </a:lnTo>
                    <a:lnTo>
                      <a:pt x="6" y="327"/>
                    </a:lnTo>
                    <a:lnTo>
                      <a:pt x="10" y="336"/>
                    </a:lnTo>
                    <a:lnTo>
                      <a:pt x="13" y="346"/>
                    </a:lnTo>
                    <a:lnTo>
                      <a:pt x="18" y="356"/>
                    </a:lnTo>
                    <a:lnTo>
                      <a:pt x="23" y="365"/>
                    </a:lnTo>
                    <a:lnTo>
                      <a:pt x="29" y="373"/>
                    </a:lnTo>
                    <a:lnTo>
                      <a:pt x="36" y="382"/>
                    </a:lnTo>
                    <a:lnTo>
                      <a:pt x="43" y="392"/>
                    </a:lnTo>
                    <a:lnTo>
                      <a:pt x="51" y="400"/>
                    </a:lnTo>
                    <a:lnTo>
                      <a:pt x="59" y="409"/>
                    </a:lnTo>
                    <a:lnTo>
                      <a:pt x="68" y="417"/>
                    </a:lnTo>
                    <a:lnTo>
                      <a:pt x="79" y="425"/>
                    </a:lnTo>
                    <a:lnTo>
                      <a:pt x="89" y="433"/>
                    </a:lnTo>
                    <a:lnTo>
                      <a:pt x="99" y="441"/>
                    </a:lnTo>
                    <a:lnTo>
                      <a:pt x="111" y="449"/>
                    </a:lnTo>
                    <a:lnTo>
                      <a:pt x="123" y="456"/>
                    </a:lnTo>
                    <a:lnTo>
                      <a:pt x="135" y="464"/>
                    </a:lnTo>
                    <a:lnTo>
                      <a:pt x="149" y="471"/>
                    </a:lnTo>
                    <a:lnTo>
                      <a:pt x="162" y="478"/>
                    </a:lnTo>
                    <a:lnTo>
                      <a:pt x="176" y="485"/>
                    </a:lnTo>
                    <a:lnTo>
                      <a:pt x="190" y="492"/>
                    </a:lnTo>
                    <a:lnTo>
                      <a:pt x="205" y="498"/>
                    </a:lnTo>
                    <a:lnTo>
                      <a:pt x="220" y="505"/>
                    </a:lnTo>
                    <a:lnTo>
                      <a:pt x="237" y="510"/>
                    </a:lnTo>
                    <a:lnTo>
                      <a:pt x="253" y="516"/>
                    </a:lnTo>
                    <a:lnTo>
                      <a:pt x="269" y="522"/>
                    </a:lnTo>
                    <a:lnTo>
                      <a:pt x="286" y="526"/>
                    </a:lnTo>
                    <a:lnTo>
                      <a:pt x="303" y="532"/>
                    </a:lnTo>
                    <a:lnTo>
                      <a:pt x="322" y="537"/>
                    </a:lnTo>
                    <a:lnTo>
                      <a:pt x="340" y="541"/>
                    </a:lnTo>
                    <a:lnTo>
                      <a:pt x="359" y="546"/>
                    </a:lnTo>
                    <a:lnTo>
                      <a:pt x="377" y="549"/>
                    </a:lnTo>
                    <a:lnTo>
                      <a:pt x="397" y="553"/>
                    </a:lnTo>
                    <a:lnTo>
                      <a:pt x="416" y="558"/>
                    </a:lnTo>
                    <a:lnTo>
                      <a:pt x="436" y="560"/>
                    </a:lnTo>
                    <a:lnTo>
                      <a:pt x="455" y="563"/>
                    </a:lnTo>
                    <a:lnTo>
                      <a:pt x="476" y="566"/>
                    </a:lnTo>
                    <a:lnTo>
                      <a:pt x="497" y="568"/>
                    </a:lnTo>
                    <a:lnTo>
                      <a:pt x="518" y="570"/>
                    </a:lnTo>
                    <a:lnTo>
                      <a:pt x="539" y="573"/>
                    </a:lnTo>
                    <a:lnTo>
                      <a:pt x="560" y="574"/>
                    </a:lnTo>
                    <a:lnTo>
                      <a:pt x="582" y="575"/>
                    </a:lnTo>
                    <a:lnTo>
                      <a:pt x="604" y="576"/>
                    </a:lnTo>
                    <a:lnTo>
                      <a:pt x="626" y="576"/>
                    </a:lnTo>
                    <a:lnTo>
                      <a:pt x="648" y="576"/>
                    </a:lnTo>
                    <a:lnTo>
                      <a:pt x="671" y="576"/>
                    </a:lnTo>
                    <a:lnTo>
                      <a:pt x="693" y="576"/>
                    </a:lnTo>
                    <a:lnTo>
                      <a:pt x="715" y="575"/>
                    </a:lnTo>
                    <a:lnTo>
                      <a:pt x="736" y="574"/>
                    </a:lnTo>
                    <a:lnTo>
                      <a:pt x="757" y="573"/>
                    </a:lnTo>
                    <a:lnTo>
                      <a:pt x="778" y="570"/>
                    </a:lnTo>
                    <a:lnTo>
                      <a:pt x="800" y="568"/>
                    </a:lnTo>
                    <a:lnTo>
                      <a:pt x="820" y="566"/>
                    </a:lnTo>
                    <a:lnTo>
                      <a:pt x="840" y="563"/>
                    </a:lnTo>
                    <a:lnTo>
                      <a:pt x="861" y="560"/>
                    </a:lnTo>
                    <a:lnTo>
                      <a:pt x="880" y="558"/>
                    </a:lnTo>
                    <a:lnTo>
                      <a:pt x="900" y="553"/>
                    </a:lnTo>
                    <a:lnTo>
                      <a:pt x="920" y="549"/>
                    </a:lnTo>
                    <a:lnTo>
                      <a:pt x="938" y="546"/>
                    </a:lnTo>
                    <a:lnTo>
                      <a:pt x="956" y="541"/>
                    </a:lnTo>
                    <a:lnTo>
                      <a:pt x="975" y="537"/>
                    </a:lnTo>
                    <a:lnTo>
                      <a:pt x="992" y="532"/>
                    </a:lnTo>
                    <a:lnTo>
                      <a:pt x="1009" y="526"/>
                    </a:lnTo>
                    <a:lnTo>
                      <a:pt x="1027" y="522"/>
                    </a:lnTo>
                    <a:lnTo>
                      <a:pt x="1044" y="516"/>
                    </a:lnTo>
                    <a:lnTo>
                      <a:pt x="1060" y="510"/>
                    </a:lnTo>
                    <a:lnTo>
                      <a:pt x="1076" y="505"/>
                    </a:lnTo>
                    <a:lnTo>
                      <a:pt x="1091" y="498"/>
                    </a:lnTo>
                    <a:lnTo>
                      <a:pt x="1106" y="492"/>
                    </a:lnTo>
                    <a:lnTo>
                      <a:pt x="1120" y="485"/>
                    </a:lnTo>
                    <a:lnTo>
                      <a:pt x="1135" y="478"/>
                    </a:lnTo>
                    <a:lnTo>
                      <a:pt x="1148" y="471"/>
                    </a:lnTo>
                    <a:lnTo>
                      <a:pt x="1161" y="464"/>
                    </a:lnTo>
                    <a:lnTo>
                      <a:pt x="1173" y="456"/>
                    </a:lnTo>
                    <a:lnTo>
                      <a:pt x="1184" y="449"/>
                    </a:lnTo>
                    <a:lnTo>
                      <a:pt x="1197" y="441"/>
                    </a:lnTo>
                    <a:lnTo>
                      <a:pt x="1207" y="433"/>
                    </a:lnTo>
                    <a:lnTo>
                      <a:pt x="1218" y="425"/>
                    </a:lnTo>
                    <a:lnTo>
                      <a:pt x="1227" y="417"/>
                    </a:lnTo>
                    <a:lnTo>
                      <a:pt x="1236" y="409"/>
                    </a:lnTo>
                    <a:lnTo>
                      <a:pt x="1244" y="400"/>
                    </a:lnTo>
                    <a:lnTo>
                      <a:pt x="1254" y="392"/>
                    </a:lnTo>
                    <a:lnTo>
                      <a:pt x="1260" y="382"/>
                    </a:lnTo>
                    <a:lnTo>
                      <a:pt x="1266" y="373"/>
                    </a:lnTo>
                    <a:lnTo>
                      <a:pt x="1273" y="365"/>
                    </a:lnTo>
                    <a:lnTo>
                      <a:pt x="1279" y="356"/>
                    </a:lnTo>
                    <a:lnTo>
                      <a:pt x="1282" y="346"/>
                    </a:lnTo>
                    <a:lnTo>
                      <a:pt x="1287" y="336"/>
                    </a:lnTo>
                    <a:lnTo>
                      <a:pt x="1290" y="327"/>
                    </a:lnTo>
                    <a:lnTo>
                      <a:pt x="1293" y="318"/>
                    </a:lnTo>
                    <a:lnTo>
                      <a:pt x="1295" y="307"/>
                    </a:lnTo>
                    <a:lnTo>
                      <a:pt x="1296" y="298"/>
                    </a:lnTo>
                    <a:lnTo>
                      <a:pt x="1296" y="288"/>
                    </a:lnTo>
                    <a:lnTo>
                      <a:pt x="1296" y="279"/>
                    </a:lnTo>
                    <a:lnTo>
                      <a:pt x="1295" y="268"/>
                    </a:lnTo>
                    <a:lnTo>
                      <a:pt x="1293" y="259"/>
                    </a:lnTo>
                    <a:lnTo>
                      <a:pt x="1290" y="249"/>
                    </a:lnTo>
                    <a:lnTo>
                      <a:pt x="1287" y="239"/>
                    </a:lnTo>
                    <a:lnTo>
                      <a:pt x="1282" y="230"/>
                    </a:lnTo>
                    <a:lnTo>
                      <a:pt x="1279" y="221"/>
                    </a:lnTo>
                    <a:lnTo>
                      <a:pt x="1273" y="212"/>
                    </a:lnTo>
                    <a:lnTo>
                      <a:pt x="1266" y="203"/>
                    </a:lnTo>
                    <a:lnTo>
                      <a:pt x="1260" y="193"/>
                    </a:lnTo>
                    <a:lnTo>
                      <a:pt x="1254" y="184"/>
                    </a:lnTo>
                    <a:lnTo>
                      <a:pt x="1244" y="176"/>
                    </a:lnTo>
                    <a:lnTo>
                      <a:pt x="1236" y="167"/>
                    </a:lnTo>
                    <a:lnTo>
                      <a:pt x="1227" y="159"/>
                    </a:lnTo>
                    <a:lnTo>
                      <a:pt x="1218" y="151"/>
                    </a:lnTo>
                    <a:lnTo>
                      <a:pt x="1207" y="143"/>
                    </a:lnTo>
                    <a:lnTo>
                      <a:pt x="1197" y="135"/>
                    </a:lnTo>
                    <a:lnTo>
                      <a:pt x="1184" y="127"/>
                    </a:lnTo>
                    <a:lnTo>
                      <a:pt x="1173" y="120"/>
                    </a:lnTo>
                    <a:lnTo>
                      <a:pt x="1161" y="112"/>
                    </a:lnTo>
                    <a:lnTo>
                      <a:pt x="1148" y="105"/>
                    </a:lnTo>
                    <a:lnTo>
                      <a:pt x="1135" y="98"/>
                    </a:lnTo>
                    <a:lnTo>
                      <a:pt x="1120" y="91"/>
                    </a:lnTo>
                    <a:lnTo>
                      <a:pt x="1106" y="84"/>
                    </a:lnTo>
                    <a:lnTo>
                      <a:pt x="1091" y="78"/>
                    </a:lnTo>
                    <a:lnTo>
                      <a:pt x="1076" y="71"/>
                    </a:lnTo>
                    <a:lnTo>
                      <a:pt x="1060" y="65"/>
                    </a:lnTo>
                    <a:lnTo>
                      <a:pt x="1044" y="60"/>
                    </a:lnTo>
                    <a:lnTo>
                      <a:pt x="1027" y="54"/>
                    </a:lnTo>
                    <a:lnTo>
                      <a:pt x="1009" y="49"/>
                    </a:lnTo>
                    <a:lnTo>
                      <a:pt x="992" y="44"/>
                    </a:lnTo>
                    <a:lnTo>
                      <a:pt x="975" y="39"/>
                    </a:lnTo>
                    <a:lnTo>
                      <a:pt x="956" y="34"/>
                    </a:lnTo>
                    <a:lnTo>
                      <a:pt x="938" y="31"/>
                    </a:lnTo>
                    <a:lnTo>
                      <a:pt x="920" y="26"/>
                    </a:lnTo>
                    <a:lnTo>
                      <a:pt x="900" y="23"/>
                    </a:lnTo>
                    <a:lnTo>
                      <a:pt x="880" y="19"/>
                    </a:lnTo>
                    <a:lnTo>
                      <a:pt x="861" y="16"/>
                    </a:lnTo>
                    <a:lnTo>
                      <a:pt x="840" y="14"/>
                    </a:lnTo>
                    <a:lnTo>
                      <a:pt x="820" y="10"/>
                    </a:lnTo>
                    <a:lnTo>
                      <a:pt x="800" y="8"/>
                    </a:lnTo>
                    <a:lnTo>
                      <a:pt x="778" y="6"/>
                    </a:lnTo>
                    <a:lnTo>
                      <a:pt x="757" y="4"/>
                    </a:lnTo>
                    <a:lnTo>
                      <a:pt x="736" y="2"/>
                    </a:lnTo>
                    <a:lnTo>
                      <a:pt x="715" y="2"/>
                    </a:lnTo>
                    <a:lnTo>
                      <a:pt x="693" y="1"/>
                    </a:lnTo>
                    <a:lnTo>
                      <a:pt x="671" y="0"/>
                    </a:lnTo>
                    <a:lnTo>
                      <a:pt x="648" y="0"/>
                    </a:lnTo>
                    <a:lnTo>
                      <a:pt x="626" y="0"/>
                    </a:lnTo>
                    <a:lnTo>
                      <a:pt x="604" y="1"/>
                    </a:lnTo>
                    <a:lnTo>
                      <a:pt x="582" y="2"/>
                    </a:lnTo>
                    <a:lnTo>
                      <a:pt x="560" y="2"/>
                    </a:lnTo>
                    <a:lnTo>
                      <a:pt x="539" y="4"/>
                    </a:lnTo>
                    <a:lnTo>
                      <a:pt x="518" y="6"/>
                    </a:lnTo>
                    <a:lnTo>
                      <a:pt x="497" y="8"/>
                    </a:lnTo>
                    <a:lnTo>
                      <a:pt x="476" y="10"/>
                    </a:lnTo>
                    <a:lnTo>
                      <a:pt x="455" y="14"/>
                    </a:lnTo>
                    <a:lnTo>
                      <a:pt x="436" y="16"/>
                    </a:lnTo>
                    <a:lnTo>
                      <a:pt x="416" y="19"/>
                    </a:lnTo>
                    <a:lnTo>
                      <a:pt x="397" y="23"/>
                    </a:lnTo>
                    <a:lnTo>
                      <a:pt x="377" y="26"/>
                    </a:lnTo>
                    <a:lnTo>
                      <a:pt x="359" y="31"/>
                    </a:lnTo>
                    <a:lnTo>
                      <a:pt x="340" y="34"/>
                    </a:lnTo>
                    <a:lnTo>
                      <a:pt x="322" y="39"/>
                    </a:lnTo>
                    <a:lnTo>
                      <a:pt x="303" y="44"/>
                    </a:lnTo>
                    <a:lnTo>
                      <a:pt x="286" y="49"/>
                    </a:lnTo>
                    <a:lnTo>
                      <a:pt x="269" y="54"/>
                    </a:lnTo>
                    <a:lnTo>
                      <a:pt x="253" y="60"/>
                    </a:lnTo>
                    <a:lnTo>
                      <a:pt x="237" y="65"/>
                    </a:lnTo>
                    <a:lnTo>
                      <a:pt x="220" y="71"/>
                    </a:lnTo>
                    <a:lnTo>
                      <a:pt x="205" y="78"/>
                    </a:lnTo>
                    <a:lnTo>
                      <a:pt x="190" y="84"/>
                    </a:lnTo>
                    <a:lnTo>
                      <a:pt x="176" y="91"/>
                    </a:lnTo>
                    <a:lnTo>
                      <a:pt x="162" y="98"/>
                    </a:lnTo>
                    <a:lnTo>
                      <a:pt x="149" y="105"/>
                    </a:lnTo>
                    <a:lnTo>
                      <a:pt x="135" y="112"/>
                    </a:lnTo>
                    <a:lnTo>
                      <a:pt x="123" y="120"/>
                    </a:lnTo>
                    <a:lnTo>
                      <a:pt x="111" y="127"/>
                    </a:lnTo>
                    <a:lnTo>
                      <a:pt x="99" y="135"/>
                    </a:lnTo>
                    <a:lnTo>
                      <a:pt x="89" y="143"/>
                    </a:lnTo>
                    <a:lnTo>
                      <a:pt x="79" y="151"/>
                    </a:lnTo>
                    <a:lnTo>
                      <a:pt x="68" y="159"/>
                    </a:lnTo>
                    <a:lnTo>
                      <a:pt x="59" y="167"/>
                    </a:lnTo>
                    <a:lnTo>
                      <a:pt x="51" y="176"/>
                    </a:lnTo>
                    <a:lnTo>
                      <a:pt x="43" y="184"/>
                    </a:lnTo>
                    <a:lnTo>
                      <a:pt x="36" y="193"/>
                    </a:lnTo>
                    <a:lnTo>
                      <a:pt x="29" y="203"/>
                    </a:lnTo>
                    <a:lnTo>
                      <a:pt x="23" y="212"/>
                    </a:lnTo>
                    <a:lnTo>
                      <a:pt x="18" y="221"/>
                    </a:lnTo>
                    <a:lnTo>
                      <a:pt x="13" y="230"/>
                    </a:lnTo>
                    <a:lnTo>
                      <a:pt x="10" y="239"/>
                    </a:lnTo>
                    <a:lnTo>
                      <a:pt x="6" y="249"/>
                    </a:lnTo>
                    <a:lnTo>
                      <a:pt x="4" y="259"/>
                    </a:lnTo>
                    <a:lnTo>
                      <a:pt x="2" y="268"/>
                    </a:lnTo>
                    <a:lnTo>
                      <a:pt x="0" y="279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Freeform 12"/>
              <p:cNvSpPr/>
              <p:nvPr/>
            </p:nvSpPr>
            <p:spPr>
              <a:xfrm>
                <a:off x="3543480" y="3810240"/>
                <a:ext cx="1143000" cy="685800"/>
              </a:xfrm>
              <a:custGeom>
                <a:avLst/>
                <a:gdLst>
                  <a:gd name="textAreaLeft" fmla="*/ 0 w 1143000"/>
                  <a:gd name="textAreaRight" fmla="*/ 1143360 w 1143000"/>
                  <a:gd name="textAreaTop" fmla="*/ 0 h 685800"/>
                  <a:gd name="textAreaBottom" fmla="*/ 686160 h 685800"/>
                </a:gdLst>
                <a:ahLst/>
                <a:cxnLst/>
                <a:rect l="textAreaLeft" t="textAreaTop" r="textAreaRight" b="textAreaBottom"/>
                <a:pathLst>
                  <a:path w="1440" h="865">
                    <a:moveTo>
                      <a:pt x="0" y="433"/>
                    </a:moveTo>
                    <a:lnTo>
                      <a:pt x="0" y="418"/>
                    </a:lnTo>
                    <a:lnTo>
                      <a:pt x="1" y="403"/>
                    </a:lnTo>
                    <a:lnTo>
                      <a:pt x="3" y="388"/>
                    </a:lnTo>
                    <a:lnTo>
                      <a:pt x="6" y="374"/>
                    </a:lnTo>
                    <a:lnTo>
                      <a:pt x="9" y="360"/>
                    </a:lnTo>
                    <a:lnTo>
                      <a:pt x="15" y="345"/>
                    </a:lnTo>
                    <a:lnTo>
                      <a:pt x="20" y="331"/>
                    </a:lnTo>
                    <a:lnTo>
                      <a:pt x="25" y="317"/>
                    </a:lnTo>
                    <a:lnTo>
                      <a:pt x="32" y="305"/>
                    </a:lnTo>
                    <a:lnTo>
                      <a:pt x="39" y="291"/>
                    </a:lnTo>
                    <a:lnTo>
                      <a:pt x="47" y="277"/>
                    </a:lnTo>
                    <a:lnTo>
                      <a:pt x="56" y="264"/>
                    </a:lnTo>
                    <a:lnTo>
                      <a:pt x="66" y="252"/>
                    </a:lnTo>
                    <a:lnTo>
                      <a:pt x="76" y="239"/>
                    </a:lnTo>
                    <a:lnTo>
                      <a:pt x="87" y="226"/>
                    </a:lnTo>
                    <a:lnTo>
                      <a:pt x="98" y="215"/>
                    </a:lnTo>
                    <a:lnTo>
                      <a:pt x="111" y="202"/>
                    </a:lnTo>
                    <a:lnTo>
                      <a:pt x="123" y="191"/>
                    </a:lnTo>
                    <a:lnTo>
                      <a:pt x="136" y="179"/>
                    </a:lnTo>
                    <a:lnTo>
                      <a:pt x="150" y="169"/>
                    </a:lnTo>
                    <a:lnTo>
                      <a:pt x="165" y="158"/>
                    </a:lnTo>
                    <a:lnTo>
                      <a:pt x="180" y="147"/>
                    </a:lnTo>
                    <a:lnTo>
                      <a:pt x="195" y="136"/>
                    </a:lnTo>
                    <a:lnTo>
                      <a:pt x="211" y="127"/>
                    </a:lnTo>
                    <a:lnTo>
                      <a:pt x="228" y="117"/>
                    </a:lnTo>
                    <a:lnTo>
                      <a:pt x="244" y="108"/>
                    </a:lnTo>
                    <a:lnTo>
                      <a:pt x="263" y="100"/>
                    </a:lnTo>
                    <a:lnTo>
                      <a:pt x="280" y="90"/>
                    </a:lnTo>
                    <a:lnTo>
                      <a:pt x="298" y="82"/>
                    </a:lnTo>
                    <a:lnTo>
                      <a:pt x="318" y="74"/>
                    </a:lnTo>
                    <a:lnTo>
                      <a:pt x="337" y="66"/>
                    </a:lnTo>
                    <a:lnTo>
                      <a:pt x="357" y="59"/>
                    </a:lnTo>
                    <a:lnTo>
                      <a:pt x="378" y="52"/>
                    </a:lnTo>
                    <a:lnTo>
                      <a:pt x="397" y="45"/>
                    </a:lnTo>
                    <a:lnTo>
                      <a:pt x="419" y="40"/>
                    </a:lnTo>
                    <a:lnTo>
                      <a:pt x="440" y="34"/>
                    </a:lnTo>
                    <a:lnTo>
                      <a:pt x="462" y="29"/>
                    </a:lnTo>
                    <a:lnTo>
                      <a:pt x="484" y="23"/>
                    </a:lnTo>
                    <a:lnTo>
                      <a:pt x="507" y="20"/>
                    </a:lnTo>
                    <a:lnTo>
                      <a:pt x="529" y="15"/>
                    </a:lnTo>
                    <a:lnTo>
                      <a:pt x="552" y="12"/>
                    </a:lnTo>
                    <a:lnTo>
                      <a:pt x="575" y="8"/>
                    </a:lnTo>
                    <a:lnTo>
                      <a:pt x="599" y="6"/>
                    </a:lnTo>
                    <a:lnTo>
                      <a:pt x="622" y="4"/>
                    </a:lnTo>
                    <a:lnTo>
                      <a:pt x="646" y="3"/>
                    </a:lnTo>
                    <a:lnTo>
                      <a:pt x="670" y="0"/>
                    </a:lnTo>
                    <a:lnTo>
                      <a:pt x="694" y="0"/>
                    </a:lnTo>
                    <a:lnTo>
                      <a:pt x="720" y="0"/>
                    </a:lnTo>
                    <a:lnTo>
                      <a:pt x="744" y="0"/>
                    </a:lnTo>
                    <a:lnTo>
                      <a:pt x="769" y="0"/>
                    </a:lnTo>
                    <a:lnTo>
                      <a:pt x="793" y="3"/>
                    </a:lnTo>
                    <a:lnTo>
                      <a:pt x="817" y="4"/>
                    </a:lnTo>
                    <a:lnTo>
                      <a:pt x="841" y="6"/>
                    </a:lnTo>
                    <a:lnTo>
                      <a:pt x="864" y="8"/>
                    </a:lnTo>
                    <a:lnTo>
                      <a:pt x="888" y="12"/>
                    </a:lnTo>
                    <a:lnTo>
                      <a:pt x="911" y="15"/>
                    </a:lnTo>
                    <a:lnTo>
                      <a:pt x="933" y="20"/>
                    </a:lnTo>
                    <a:lnTo>
                      <a:pt x="956" y="23"/>
                    </a:lnTo>
                    <a:lnTo>
                      <a:pt x="978" y="29"/>
                    </a:lnTo>
                    <a:lnTo>
                      <a:pt x="1000" y="34"/>
                    </a:lnTo>
                    <a:lnTo>
                      <a:pt x="1020" y="40"/>
                    </a:lnTo>
                    <a:lnTo>
                      <a:pt x="1041" y="45"/>
                    </a:lnTo>
                    <a:lnTo>
                      <a:pt x="1062" y="52"/>
                    </a:lnTo>
                    <a:lnTo>
                      <a:pt x="1083" y="59"/>
                    </a:lnTo>
                    <a:lnTo>
                      <a:pt x="1102" y="66"/>
                    </a:lnTo>
                    <a:lnTo>
                      <a:pt x="1122" y="74"/>
                    </a:lnTo>
                    <a:lnTo>
                      <a:pt x="1140" y="82"/>
                    </a:lnTo>
                    <a:lnTo>
                      <a:pt x="1159" y="90"/>
                    </a:lnTo>
                    <a:lnTo>
                      <a:pt x="1177" y="100"/>
                    </a:lnTo>
                    <a:lnTo>
                      <a:pt x="1194" y="108"/>
                    </a:lnTo>
                    <a:lnTo>
                      <a:pt x="1212" y="117"/>
                    </a:lnTo>
                    <a:lnTo>
                      <a:pt x="1228" y="127"/>
                    </a:lnTo>
                    <a:lnTo>
                      <a:pt x="1244" y="136"/>
                    </a:lnTo>
                    <a:lnTo>
                      <a:pt x="1260" y="147"/>
                    </a:lnTo>
                    <a:lnTo>
                      <a:pt x="1275" y="158"/>
                    </a:lnTo>
                    <a:lnTo>
                      <a:pt x="1289" y="169"/>
                    </a:lnTo>
                    <a:lnTo>
                      <a:pt x="1303" y="179"/>
                    </a:lnTo>
                    <a:lnTo>
                      <a:pt x="1316" y="191"/>
                    </a:lnTo>
                    <a:lnTo>
                      <a:pt x="1329" y="202"/>
                    </a:lnTo>
                    <a:lnTo>
                      <a:pt x="1341" y="215"/>
                    </a:lnTo>
                    <a:lnTo>
                      <a:pt x="1352" y="226"/>
                    </a:lnTo>
                    <a:lnTo>
                      <a:pt x="1364" y="239"/>
                    </a:lnTo>
                    <a:lnTo>
                      <a:pt x="1374" y="252"/>
                    </a:lnTo>
                    <a:lnTo>
                      <a:pt x="1383" y="264"/>
                    </a:lnTo>
                    <a:lnTo>
                      <a:pt x="1391" y="277"/>
                    </a:lnTo>
                    <a:lnTo>
                      <a:pt x="1400" y="291"/>
                    </a:lnTo>
                    <a:lnTo>
                      <a:pt x="1407" y="305"/>
                    </a:lnTo>
                    <a:lnTo>
                      <a:pt x="1414" y="317"/>
                    </a:lnTo>
                    <a:lnTo>
                      <a:pt x="1420" y="331"/>
                    </a:lnTo>
                    <a:lnTo>
                      <a:pt x="1425" y="345"/>
                    </a:lnTo>
                    <a:lnTo>
                      <a:pt x="1429" y="360"/>
                    </a:lnTo>
                    <a:lnTo>
                      <a:pt x="1433" y="374"/>
                    </a:lnTo>
                    <a:lnTo>
                      <a:pt x="1436" y="388"/>
                    </a:lnTo>
                    <a:lnTo>
                      <a:pt x="1438" y="403"/>
                    </a:lnTo>
                    <a:lnTo>
                      <a:pt x="1440" y="418"/>
                    </a:lnTo>
                    <a:lnTo>
                      <a:pt x="1440" y="433"/>
                    </a:lnTo>
                    <a:lnTo>
                      <a:pt x="1440" y="448"/>
                    </a:lnTo>
                    <a:lnTo>
                      <a:pt x="1438" y="461"/>
                    </a:lnTo>
                    <a:lnTo>
                      <a:pt x="1436" y="476"/>
                    </a:lnTo>
                    <a:lnTo>
                      <a:pt x="1433" y="490"/>
                    </a:lnTo>
                    <a:lnTo>
                      <a:pt x="1429" y="505"/>
                    </a:lnTo>
                    <a:lnTo>
                      <a:pt x="1425" y="519"/>
                    </a:lnTo>
                    <a:lnTo>
                      <a:pt x="1420" y="533"/>
                    </a:lnTo>
                    <a:lnTo>
                      <a:pt x="1414" y="547"/>
                    </a:lnTo>
                    <a:lnTo>
                      <a:pt x="1407" y="560"/>
                    </a:lnTo>
                    <a:lnTo>
                      <a:pt x="1400" y="574"/>
                    </a:lnTo>
                    <a:lnTo>
                      <a:pt x="1391" y="587"/>
                    </a:lnTo>
                    <a:lnTo>
                      <a:pt x="1383" y="600"/>
                    </a:lnTo>
                    <a:lnTo>
                      <a:pt x="1374" y="612"/>
                    </a:lnTo>
                    <a:lnTo>
                      <a:pt x="1364" y="625"/>
                    </a:lnTo>
                    <a:lnTo>
                      <a:pt x="1352" y="638"/>
                    </a:lnTo>
                    <a:lnTo>
                      <a:pt x="1341" y="650"/>
                    </a:lnTo>
                    <a:lnTo>
                      <a:pt x="1329" y="662"/>
                    </a:lnTo>
                    <a:lnTo>
                      <a:pt x="1316" y="673"/>
                    </a:lnTo>
                    <a:lnTo>
                      <a:pt x="1303" y="685"/>
                    </a:lnTo>
                    <a:lnTo>
                      <a:pt x="1289" y="696"/>
                    </a:lnTo>
                    <a:lnTo>
                      <a:pt x="1275" y="707"/>
                    </a:lnTo>
                    <a:lnTo>
                      <a:pt x="1260" y="717"/>
                    </a:lnTo>
                    <a:lnTo>
                      <a:pt x="1244" y="728"/>
                    </a:lnTo>
                    <a:lnTo>
                      <a:pt x="1228" y="737"/>
                    </a:lnTo>
                    <a:lnTo>
                      <a:pt x="1212" y="747"/>
                    </a:lnTo>
                    <a:lnTo>
                      <a:pt x="1194" y="756"/>
                    </a:lnTo>
                    <a:lnTo>
                      <a:pt x="1177" y="766"/>
                    </a:lnTo>
                    <a:lnTo>
                      <a:pt x="1159" y="774"/>
                    </a:lnTo>
                    <a:lnTo>
                      <a:pt x="1140" y="783"/>
                    </a:lnTo>
                    <a:lnTo>
                      <a:pt x="1122" y="790"/>
                    </a:lnTo>
                    <a:lnTo>
                      <a:pt x="1102" y="798"/>
                    </a:lnTo>
                    <a:lnTo>
                      <a:pt x="1083" y="805"/>
                    </a:lnTo>
                    <a:lnTo>
                      <a:pt x="1062" y="812"/>
                    </a:lnTo>
                    <a:lnTo>
                      <a:pt x="1041" y="819"/>
                    </a:lnTo>
                    <a:lnTo>
                      <a:pt x="1020" y="824"/>
                    </a:lnTo>
                    <a:lnTo>
                      <a:pt x="1000" y="830"/>
                    </a:lnTo>
                    <a:lnTo>
                      <a:pt x="978" y="836"/>
                    </a:lnTo>
                    <a:lnTo>
                      <a:pt x="956" y="840"/>
                    </a:lnTo>
                    <a:lnTo>
                      <a:pt x="933" y="845"/>
                    </a:lnTo>
                    <a:lnTo>
                      <a:pt x="911" y="849"/>
                    </a:lnTo>
                    <a:lnTo>
                      <a:pt x="888" y="852"/>
                    </a:lnTo>
                    <a:lnTo>
                      <a:pt x="864" y="855"/>
                    </a:lnTo>
                    <a:lnTo>
                      <a:pt x="841" y="858"/>
                    </a:lnTo>
                    <a:lnTo>
                      <a:pt x="817" y="860"/>
                    </a:lnTo>
                    <a:lnTo>
                      <a:pt x="793" y="862"/>
                    </a:lnTo>
                    <a:lnTo>
                      <a:pt x="769" y="864"/>
                    </a:lnTo>
                    <a:lnTo>
                      <a:pt x="744" y="865"/>
                    </a:lnTo>
                    <a:lnTo>
                      <a:pt x="720" y="865"/>
                    </a:lnTo>
                    <a:lnTo>
                      <a:pt x="694" y="865"/>
                    </a:lnTo>
                    <a:lnTo>
                      <a:pt x="670" y="864"/>
                    </a:lnTo>
                    <a:lnTo>
                      <a:pt x="646" y="862"/>
                    </a:lnTo>
                    <a:lnTo>
                      <a:pt x="622" y="860"/>
                    </a:lnTo>
                    <a:lnTo>
                      <a:pt x="599" y="858"/>
                    </a:lnTo>
                    <a:lnTo>
                      <a:pt x="575" y="855"/>
                    </a:lnTo>
                    <a:lnTo>
                      <a:pt x="552" y="852"/>
                    </a:lnTo>
                    <a:lnTo>
                      <a:pt x="529" y="849"/>
                    </a:lnTo>
                    <a:lnTo>
                      <a:pt x="507" y="845"/>
                    </a:lnTo>
                    <a:lnTo>
                      <a:pt x="484" y="840"/>
                    </a:lnTo>
                    <a:lnTo>
                      <a:pt x="462" y="836"/>
                    </a:lnTo>
                    <a:lnTo>
                      <a:pt x="440" y="830"/>
                    </a:lnTo>
                    <a:lnTo>
                      <a:pt x="419" y="824"/>
                    </a:lnTo>
                    <a:lnTo>
                      <a:pt x="397" y="819"/>
                    </a:lnTo>
                    <a:lnTo>
                      <a:pt x="378" y="812"/>
                    </a:lnTo>
                    <a:lnTo>
                      <a:pt x="357" y="805"/>
                    </a:lnTo>
                    <a:lnTo>
                      <a:pt x="337" y="798"/>
                    </a:lnTo>
                    <a:lnTo>
                      <a:pt x="318" y="790"/>
                    </a:lnTo>
                    <a:lnTo>
                      <a:pt x="298" y="783"/>
                    </a:lnTo>
                    <a:lnTo>
                      <a:pt x="280" y="774"/>
                    </a:lnTo>
                    <a:lnTo>
                      <a:pt x="263" y="766"/>
                    </a:lnTo>
                    <a:lnTo>
                      <a:pt x="244" y="756"/>
                    </a:lnTo>
                    <a:lnTo>
                      <a:pt x="228" y="747"/>
                    </a:lnTo>
                    <a:lnTo>
                      <a:pt x="211" y="737"/>
                    </a:lnTo>
                    <a:lnTo>
                      <a:pt x="195" y="728"/>
                    </a:lnTo>
                    <a:lnTo>
                      <a:pt x="180" y="717"/>
                    </a:lnTo>
                    <a:lnTo>
                      <a:pt x="165" y="707"/>
                    </a:lnTo>
                    <a:lnTo>
                      <a:pt x="150" y="696"/>
                    </a:lnTo>
                    <a:lnTo>
                      <a:pt x="136" y="685"/>
                    </a:lnTo>
                    <a:lnTo>
                      <a:pt x="123" y="673"/>
                    </a:lnTo>
                    <a:lnTo>
                      <a:pt x="111" y="662"/>
                    </a:lnTo>
                    <a:lnTo>
                      <a:pt x="98" y="650"/>
                    </a:lnTo>
                    <a:lnTo>
                      <a:pt x="87" y="638"/>
                    </a:lnTo>
                    <a:lnTo>
                      <a:pt x="76" y="625"/>
                    </a:lnTo>
                    <a:lnTo>
                      <a:pt x="66" y="612"/>
                    </a:lnTo>
                    <a:lnTo>
                      <a:pt x="56" y="600"/>
                    </a:lnTo>
                    <a:lnTo>
                      <a:pt x="47" y="587"/>
                    </a:lnTo>
                    <a:lnTo>
                      <a:pt x="39" y="574"/>
                    </a:lnTo>
                    <a:lnTo>
                      <a:pt x="32" y="560"/>
                    </a:lnTo>
                    <a:lnTo>
                      <a:pt x="25" y="547"/>
                    </a:lnTo>
                    <a:lnTo>
                      <a:pt x="20" y="533"/>
                    </a:lnTo>
                    <a:lnTo>
                      <a:pt x="15" y="519"/>
                    </a:lnTo>
                    <a:lnTo>
                      <a:pt x="9" y="505"/>
                    </a:lnTo>
                    <a:lnTo>
                      <a:pt x="6" y="490"/>
                    </a:lnTo>
                    <a:lnTo>
                      <a:pt x="3" y="476"/>
                    </a:lnTo>
                    <a:lnTo>
                      <a:pt x="1" y="461"/>
                    </a:lnTo>
                    <a:lnTo>
                      <a:pt x="0" y="448"/>
                    </a:lnTo>
                    <a:lnTo>
                      <a:pt x="0" y="433"/>
                    </a:lnTo>
                    <a:close/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Freeform 13"/>
              <p:cNvSpPr/>
              <p:nvPr/>
            </p:nvSpPr>
            <p:spPr>
              <a:xfrm>
                <a:off x="1600200" y="5067360"/>
                <a:ext cx="1257480" cy="685800"/>
              </a:xfrm>
              <a:custGeom>
                <a:avLst/>
                <a:gdLst>
                  <a:gd name="textAreaLeft" fmla="*/ 0 w 1257480"/>
                  <a:gd name="textAreaRight" fmla="*/ 1257840 w 1257480"/>
                  <a:gd name="textAreaTop" fmla="*/ 0 h 685800"/>
                  <a:gd name="textAreaBottom" fmla="*/ 686160 h 685800"/>
                </a:gdLst>
                <a:ahLst/>
                <a:cxnLst/>
                <a:rect l="textAreaLeft" t="textAreaTop" r="textAreaRight" b="textAreaBottom"/>
                <a:pathLst>
                  <a:path w="1583" h="864">
                    <a:moveTo>
                      <a:pt x="0" y="432"/>
                    </a:moveTo>
                    <a:lnTo>
                      <a:pt x="0" y="417"/>
                    </a:lnTo>
                    <a:lnTo>
                      <a:pt x="1" y="403"/>
                    </a:lnTo>
                    <a:lnTo>
                      <a:pt x="4" y="388"/>
                    </a:lnTo>
                    <a:lnTo>
                      <a:pt x="6" y="373"/>
                    </a:lnTo>
                    <a:lnTo>
                      <a:pt x="10" y="359"/>
                    </a:lnTo>
                    <a:lnTo>
                      <a:pt x="16" y="345"/>
                    </a:lnTo>
                    <a:lnTo>
                      <a:pt x="21" y="332"/>
                    </a:lnTo>
                    <a:lnTo>
                      <a:pt x="27" y="318"/>
                    </a:lnTo>
                    <a:lnTo>
                      <a:pt x="35" y="304"/>
                    </a:lnTo>
                    <a:lnTo>
                      <a:pt x="43" y="290"/>
                    </a:lnTo>
                    <a:lnTo>
                      <a:pt x="51" y="277"/>
                    </a:lnTo>
                    <a:lnTo>
                      <a:pt x="62" y="265"/>
                    </a:lnTo>
                    <a:lnTo>
                      <a:pt x="72" y="251"/>
                    </a:lnTo>
                    <a:lnTo>
                      <a:pt x="84" y="239"/>
                    </a:lnTo>
                    <a:lnTo>
                      <a:pt x="95" y="227"/>
                    </a:lnTo>
                    <a:lnTo>
                      <a:pt x="108" y="214"/>
                    </a:lnTo>
                    <a:lnTo>
                      <a:pt x="120" y="203"/>
                    </a:lnTo>
                    <a:lnTo>
                      <a:pt x="135" y="191"/>
                    </a:lnTo>
                    <a:lnTo>
                      <a:pt x="149" y="180"/>
                    </a:lnTo>
                    <a:lnTo>
                      <a:pt x="164" y="168"/>
                    </a:lnTo>
                    <a:lnTo>
                      <a:pt x="180" y="158"/>
                    </a:lnTo>
                    <a:lnTo>
                      <a:pt x="197" y="147"/>
                    </a:lnTo>
                    <a:lnTo>
                      <a:pt x="214" y="137"/>
                    </a:lnTo>
                    <a:lnTo>
                      <a:pt x="232" y="127"/>
                    </a:lnTo>
                    <a:lnTo>
                      <a:pt x="249" y="117"/>
                    </a:lnTo>
                    <a:lnTo>
                      <a:pt x="269" y="108"/>
                    </a:lnTo>
                    <a:lnTo>
                      <a:pt x="289" y="99"/>
                    </a:lnTo>
                    <a:lnTo>
                      <a:pt x="308" y="91"/>
                    </a:lnTo>
                    <a:lnTo>
                      <a:pt x="328" y="82"/>
                    </a:lnTo>
                    <a:lnTo>
                      <a:pt x="350" y="75"/>
                    </a:lnTo>
                    <a:lnTo>
                      <a:pt x="370" y="67"/>
                    </a:lnTo>
                    <a:lnTo>
                      <a:pt x="392" y="60"/>
                    </a:lnTo>
                    <a:lnTo>
                      <a:pt x="414" y="53"/>
                    </a:lnTo>
                    <a:lnTo>
                      <a:pt x="437" y="46"/>
                    </a:lnTo>
                    <a:lnTo>
                      <a:pt x="460" y="40"/>
                    </a:lnTo>
                    <a:lnTo>
                      <a:pt x="483" y="34"/>
                    </a:lnTo>
                    <a:lnTo>
                      <a:pt x="507" y="29"/>
                    </a:lnTo>
                    <a:lnTo>
                      <a:pt x="532" y="24"/>
                    </a:lnTo>
                    <a:lnTo>
                      <a:pt x="556" y="19"/>
                    </a:lnTo>
                    <a:lnTo>
                      <a:pt x="581" y="16"/>
                    </a:lnTo>
                    <a:lnTo>
                      <a:pt x="607" y="12"/>
                    </a:lnTo>
                    <a:lnTo>
                      <a:pt x="632" y="9"/>
                    </a:lnTo>
                    <a:lnTo>
                      <a:pt x="658" y="7"/>
                    </a:lnTo>
                    <a:lnTo>
                      <a:pt x="684" y="4"/>
                    </a:lnTo>
                    <a:lnTo>
                      <a:pt x="710" y="2"/>
                    </a:lnTo>
                    <a:lnTo>
                      <a:pt x="737" y="1"/>
                    </a:lnTo>
                    <a:lnTo>
                      <a:pt x="764" y="0"/>
                    </a:lnTo>
                    <a:lnTo>
                      <a:pt x="791" y="0"/>
                    </a:lnTo>
                    <a:lnTo>
                      <a:pt x="818" y="0"/>
                    </a:lnTo>
                    <a:lnTo>
                      <a:pt x="845" y="1"/>
                    </a:lnTo>
                    <a:lnTo>
                      <a:pt x="871" y="2"/>
                    </a:lnTo>
                    <a:lnTo>
                      <a:pt x="898" y="4"/>
                    </a:lnTo>
                    <a:lnTo>
                      <a:pt x="924" y="7"/>
                    </a:lnTo>
                    <a:lnTo>
                      <a:pt x="950" y="9"/>
                    </a:lnTo>
                    <a:lnTo>
                      <a:pt x="976" y="12"/>
                    </a:lnTo>
                    <a:lnTo>
                      <a:pt x="1002" y="16"/>
                    </a:lnTo>
                    <a:lnTo>
                      <a:pt x="1026" y="19"/>
                    </a:lnTo>
                    <a:lnTo>
                      <a:pt x="1051" y="24"/>
                    </a:lnTo>
                    <a:lnTo>
                      <a:pt x="1075" y="29"/>
                    </a:lnTo>
                    <a:lnTo>
                      <a:pt x="1098" y="34"/>
                    </a:lnTo>
                    <a:lnTo>
                      <a:pt x="1122" y="40"/>
                    </a:lnTo>
                    <a:lnTo>
                      <a:pt x="1146" y="46"/>
                    </a:lnTo>
                    <a:lnTo>
                      <a:pt x="1167" y="53"/>
                    </a:lnTo>
                    <a:lnTo>
                      <a:pt x="1190" y="60"/>
                    </a:lnTo>
                    <a:lnTo>
                      <a:pt x="1212" y="67"/>
                    </a:lnTo>
                    <a:lnTo>
                      <a:pt x="1233" y="75"/>
                    </a:lnTo>
                    <a:lnTo>
                      <a:pt x="1254" y="82"/>
                    </a:lnTo>
                    <a:lnTo>
                      <a:pt x="1275" y="91"/>
                    </a:lnTo>
                    <a:lnTo>
                      <a:pt x="1294" y="99"/>
                    </a:lnTo>
                    <a:lnTo>
                      <a:pt x="1314" y="108"/>
                    </a:lnTo>
                    <a:lnTo>
                      <a:pt x="1332" y="117"/>
                    </a:lnTo>
                    <a:lnTo>
                      <a:pt x="1351" y="127"/>
                    </a:lnTo>
                    <a:lnTo>
                      <a:pt x="1368" y="137"/>
                    </a:lnTo>
                    <a:lnTo>
                      <a:pt x="1385" y="147"/>
                    </a:lnTo>
                    <a:lnTo>
                      <a:pt x="1401" y="158"/>
                    </a:lnTo>
                    <a:lnTo>
                      <a:pt x="1417" y="168"/>
                    </a:lnTo>
                    <a:lnTo>
                      <a:pt x="1433" y="180"/>
                    </a:lnTo>
                    <a:lnTo>
                      <a:pt x="1447" y="191"/>
                    </a:lnTo>
                    <a:lnTo>
                      <a:pt x="1461" y="203"/>
                    </a:lnTo>
                    <a:lnTo>
                      <a:pt x="1475" y="214"/>
                    </a:lnTo>
                    <a:lnTo>
                      <a:pt x="1488" y="227"/>
                    </a:lnTo>
                    <a:lnTo>
                      <a:pt x="1499" y="239"/>
                    </a:lnTo>
                    <a:lnTo>
                      <a:pt x="1511" y="251"/>
                    </a:lnTo>
                    <a:lnTo>
                      <a:pt x="1521" y="265"/>
                    </a:lnTo>
                    <a:lnTo>
                      <a:pt x="1530" y="277"/>
                    </a:lnTo>
                    <a:lnTo>
                      <a:pt x="1539" y="290"/>
                    </a:lnTo>
                    <a:lnTo>
                      <a:pt x="1547" y="304"/>
                    </a:lnTo>
                    <a:lnTo>
                      <a:pt x="1556" y="318"/>
                    </a:lnTo>
                    <a:lnTo>
                      <a:pt x="1561" y="332"/>
                    </a:lnTo>
                    <a:lnTo>
                      <a:pt x="1567" y="345"/>
                    </a:lnTo>
                    <a:lnTo>
                      <a:pt x="1572" y="359"/>
                    </a:lnTo>
                    <a:lnTo>
                      <a:pt x="1576" y="373"/>
                    </a:lnTo>
                    <a:lnTo>
                      <a:pt x="1579" y="388"/>
                    </a:lnTo>
                    <a:lnTo>
                      <a:pt x="1582" y="403"/>
                    </a:lnTo>
                    <a:lnTo>
                      <a:pt x="1583" y="417"/>
                    </a:lnTo>
                    <a:lnTo>
                      <a:pt x="1583" y="432"/>
                    </a:lnTo>
                    <a:lnTo>
                      <a:pt x="1583" y="447"/>
                    </a:lnTo>
                    <a:lnTo>
                      <a:pt x="1582" y="462"/>
                    </a:lnTo>
                    <a:lnTo>
                      <a:pt x="1579" y="476"/>
                    </a:lnTo>
                    <a:lnTo>
                      <a:pt x="1576" y="491"/>
                    </a:lnTo>
                    <a:lnTo>
                      <a:pt x="1572" y="504"/>
                    </a:lnTo>
                    <a:lnTo>
                      <a:pt x="1567" y="519"/>
                    </a:lnTo>
                    <a:lnTo>
                      <a:pt x="1561" y="533"/>
                    </a:lnTo>
                    <a:lnTo>
                      <a:pt x="1556" y="547"/>
                    </a:lnTo>
                    <a:lnTo>
                      <a:pt x="1547" y="560"/>
                    </a:lnTo>
                    <a:lnTo>
                      <a:pt x="1539" y="574"/>
                    </a:lnTo>
                    <a:lnTo>
                      <a:pt x="1530" y="587"/>
                    </a:lnTo>
                    <a:lnTo>
                      <a:pt x="1521" y="600"/>
                    </a:lnTo>
                    <a:lnTo>
                      <a:pt x="1511" y="613"/>
                    </a:lnTo>
                    <a:lnTo>
                      <a:pt x="1499" y="625"/>
                    </a:lnTo>
                    <a:lnTo>
                      <a:pt x="1488" y="638"/>
                    </a:lnTo>
                    <a:lnTo>
                      <a:pt x="1475" y="650"/>
                    </a:lnTo>
                    <a:lnTo>
                      <a:pt x="1461" y="661"/>
                    </a:lnTo>
                    <a:lnTo>
                      <a:pt x="1447" y="673"/>
                    </a:lnTo>
                    <a:lnTo>
                      <a:pt x="1433" y="684"/>
                    </a:lnTo>
                    <a:lnTo>
                      <a:pt x="1417" y="696"/>
                    </a:lnTo>
                    <a:lnTo>
                      <a:pt x="1401" y="706"/>
                    </a:lnTo>
                    <a:lnTo>
                      <a:pt x="1385" y="718"/>
                    </a:lnTo>
                    <a:lnTo>
                      <a:pt x="1368" y="728"/>
                    </a:lnTo>
                    <a:lnTo>
                      <a:pt x="1351" y="737"/>
                    </a:lnTo>
                    <a:lnTo>
                      <a:pt x="1332" y="746"/>
                    </a:lnTo>
                    <a:lnTo>
                      <a:pt x="1314" y="757"/>
                    </a:lnTo>
                    <a:lnTo>
                      <a:pt x="1294" y="765"/>
                    </a:lnTo>
                    <a:lnTo>
                      <a:pt x="1275" y="774"/>
                    </a:lnTo>
                    <a:lnTo>
                      <a:pt x="1254" y="782"/>
                    </a:lnTo>
                    <a:lnTo>
                      <a:pt x="1233" y="790"/>
                    </a:lnTo>
                    <a:lnTo>
                      <a:pt x="1212" y="798"/>
                    </a:lnTo>
                    <a:lnTo>
                      <a:pt x="1190" y="805"/>
                    </a:lnTo>
                    <a:lnTo>
                      <a:pt x="1167" y="812"/>
                    </a:lnTo>
                    <a:lnTo>
                      <a:pt x="1146" y="818"/>
                    </a:lnTo>
                    <a:lnTo>
                      <a:pt x="1122" y="825"/>
                    </a:lnTo>
                    <a:lnTo>
                      <a:pt x="1098" y="831"/>
                    </a:lnTo>
                    <a:lnTo>
                      <a:pt x="1075" y="835"/>
                    </a:lnTo>
                    <a:lnTo>
                      <a:pt x="1051" y="841"/>
                    </a:lnTo>
                    <a:lnTo>
                      <a:pt x="1026" y="844"/>
                    </a:lnTo>
                    <a:lnTo>
                      <a:pt x="1002" y="849"/>
                    </a:lnTo>
                    <a:lnTo>
                      <a:pt x="976" y="853"/>
                    </a:lnTo>
                    <a:lnTo>
                      <a:pt x="950" y="855"/>
                    </a:lnTo>
                    <a:lnTo>
                      <a:pt x="924" y="858"/>
                    </a:lnTo>
                    <a:lnTo>
                      <a:pt x="898" y="861"/>
                    </a:lnTo>
                    <a:lnTo>
                      <a:pt x="871" y="862"/>
                    </a:lnTo>
                    <a:lnTo>
                      <a:pt x="845" y="863"/>
                    </a:lnTo>
                    <a:lnTo>
                      <a:pt x="818" y="864"/>
                    </a:lnTo>
                    <a:lnTo>
                      <a:pt x="791" y="864"/>
                    </a:lnTo>
                    <a:lnTo>
                      <a:pt x="764" y="864"/>
                    </a:lnTo>
                    <a:lnTo>
                      <a:pt x="737" y="863"/>
                    </a:lnTo>
                    <a:lnTo>
                      <a:pt x="710" y="862"/>
                    </a:lnTo>
                    <a:lnTo>
                      <a:pt x="684" y="861"/>
                    </a:lnTo>
                    <a:lnTo>
                      <a:pt x="658" y="858"/>
                    </a:lnTo>
                    <a:lnTo>
                      <a:pt x="632" y="855"/>
                    </a:lnTo>
                    <a:lnTo>
                      <a:pt x="607" y="853"/>
                    </a:lnTo>
                    <a:lnTo>
                      <a:pt x="581" y="849"/>
                    </a:lnTo>
                    <a:lnTo>
                      <a:pt x="556" y="844"/>
                    </a:lnTo>
                    <a:lnTo>
                      <a:pt x="532" y="841"/>
                    </a:lnTo>
                    <a:lnTo>
                      <a:pt x="507" y="835"/>
                    </a:lnTo>
                    <a:lnTo>
                      <a:pt x="483" y="831"/>
                    </a:lnTo>
                    <a:lnTo>
                      <a:pt x="460" y="825"/>
                    </a:lnTo>
                    <a:lnTo>
                      <a:pt x="437" y="818"/>
                    </a:lnTo>
                    <a:lnTo>
                      <a:pt x="414" y="812"/>
                    </a:lnTo>
                    <a:lnTo>
                      <a:pt x="392" y="805"/>
                    </a:lnTo>
                    <a:lnTo>
                      <a:pt x="370" y="798"/>
                    </a:lnTo>
                    <a:lnTo>
                      <a:pt x="350" y="790"/>
                    </a:lnTo>
                    <a:lnTo>
                      <a:pt x="328" y="782"/>
                    </a:lnTo>
                    <a:lnTo>
                      <a:pt x="308" y="774"/>
                    </a:lnTo>
                    <a:lnTo>
                      <a:pt x="289" y="765"/>
                    </a:lnTo>
                    <a:lnTo>
                      <a:pt x="269" y="757"/>
                    </a:lnTo>
                    <a:lnTo>
                      <a:pt x="249" y="746"/>
                    </a:lnTo>
                    <a:lnTo>
                      <a:pt x="232" y="737"/>
                    </a:lnTo>
                    <a:lnTo>
                      <a:pt x="214" y="728"/>
                    </a:lnTo>
                    <a:lnTo>
                      <a:pt x="197" y="718"/>
                    </a:lnTo>
                    <a:lnTo>
                      <a:pt x="180" y="706"/>
                    </a:lnTo>
                    <a:lnTo>
                      <a:pt x="164" y="696"/>
                    </a:lnTo>
                    <a:lnTo>
                      <a:pt x="149" y="684"/>
                    </a:lnTo>
                    <a:lnTo>
                      <a:pt x="135" y="673"/>
                    </a:lnTo>
                    <a:lnTo>
                      <a:pt x="120" y="661"/>
                    </a:lnTo>
                    <a:lnTo>
                      <a:pt x="108" y="650"/>
                    </a:lnTo>
                    <a:lnTo>
                      <a:pt x="95" y="638"/>
                    </a:lnTo>
                    <a:lnTo>
                      <a:pt x="84" y="625"/>
                    </a:lnTo>
                    <a:lnTo>
                      <a:pt x="72" y="613"/>
                    </a:lnTo>
                    <a:lnTo>
                      <a:pt x="62" y="600"/>
                    </a:lnTo>
                    <a:lnTo>
                      <a:pt x="51" y="587"/>
                    </a:lnTo>
                    <a:lnTo>
                      <a:pt x="43" y="574"/>
                    </a:lnTo>
                    <a:lnTo>
                      <a:pt x="35" y="560"/>
                    </a:lnTo>
                    <a:lnTo>
                      <a:pt x="27" y="547"/>
                    </a:lnTo>
                    <a:lnTo>
                      <a:pt x="21" y="533"/>
                    </a:lnTo>
                    <a:lnTo>
                      <a:pt x="16" y="519"/>
                    </a:lnTo>
                    <a:lnTo>
                      <a:pt x="10" y="504"/>
                    </a:lnTo>
                    <a:lnTo>
                      <a:pt x="6" y="491"/>
                    </a:lnTo>
                    <a:lnTo>
                      <a:pt x="4" y="476"/>
                    </a:lnTo>
                    <a:lnTo>
                      <a:pt x="1" y="462"/>
                    </a:lnTo>
                    <a:lnTo>
                      <a:pt x="0" y="447"/>
                    </a:lnTo>
                    <a:lnTo>
                      <a:pt x="0" y="432"/>
                    </a:lnTo>
                    <a:close/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Line 14"/>
              <p:cNvSpPr/>
              <p:nvPr/>
            </p:nvSpPr>
            <p:spPr>
              <a:xfrm>
                <a:off x="2857680" y="4152960"/>
                <a:ext cx="685800" cy="18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5000" rIns="90000" bIns="-4500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Freeform 15"/>
              <p:cNvSpPr/>
              <p:nvPr/>
            </p:nvSpPr>
            <p:spPr>
              <a:xfrm>
                <a:off x="3467160" y="4114800"/>
                <a:ext cx="76320" cy="3816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38160"/>
                  <a:gd name="textAreaBottom" fmla="*/ 38520 h 38160"/>
                </a:gdLst>
                <a:ahLst/>
                <a:cxnLst/>
                <a:rect l="textAreaLeft" t="textAreaTop" r="textAreaRight" b="textAreaBottom"/>
                <a:pathLst>
                  <a:path w="96" h="49">
                    <a:moveTo>
                      <a:pt x="96" y="49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9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8280" rIns="90000" bIns="-828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Freeform 16"/>
              <p:cNvSpPr/>
              <p:nvPr/>
            </p:nvSpPr>
            <p:spPr>
              <a:xfrm>
                <a:off x="3467160" y="4152960"/>
                <a:ext cx="76320" cy="3816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38160"/>
                  <a:gd name="textAreaBottom" fmla="*/ 38520 h 38160"/>
                </a:gdLst>
                <a:ahLst/>
                <a:cxnLst/>
                <a:rect l="textAreaLeft" t="textAreaTop" r="textAreaRight" b="textAreaBottom"/>
                <a:pathLst>
                  <a:path w="96" h="47">
                    <a:moveTo>
                      <a:pt x="96" y="0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8280" rIns="90000" bIns="-828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Line 17"/>
              <p:cNvSpPr/>
              <p:nvPr/>
            </p:nvSpPr>
            <p:spPr>
              <a:xfrm>
                <a:off x="4686480" y="4152960"/>
                <a:ext cx="457200" cy="18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5000" rIns="90000" bIns="-4500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Freeform 18"/>
              <p:cNvSpPr/>
              <p:nvPr/>
            </p:nvSpPr>
            <p:spPr>
              <a:xfrm>
                <a:off x="5067360" y="4114800"/>
                <a:ext cx="76320" cy="3816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38160"/>
                  <a:gd name="textAreaBottom" fmla="*/ 38520 h 38160"/>
                </a:gdLst>
                <a:ahLst/>
                <a:cxnLst/>
                <a:rect l="textAreaLeft" t="textAreaTop" r="textAreaRight" b="textAreaBottom"/>
                <a:pathLst>
                  <a:path w="95" h="49">
                    <a:moveTo>
                      <a:pt x="95" y="49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95" y="49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8280" rIns="90000" bIns="-828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Freeform 19"/>
              <p:cNvSpPr/>
              <p:nvPr/>
            </p:nvSpPr>
            <p:spPr>
              <a:xfrm>
                <a:off x="5067360" y="4152960"/>
                <a:ext cx="76320" cy="3816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38160"/>
                  <a:gd name="textAreaBottom" fmla="*/ 38520 h 38160"/>
                </a:gdLst>
                <a:ahLst/>
                <a:cxnLst/>
                <a:rect l="textAreaLeft" t="textAreaTop" r="textAreaRight" b="textAreaBottom"/>
                <a:pathLst>
                  <a:path w="95" h="47">
                    <a:moveTo>
                      <a:pt x="95" y="0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8280" rIns="90000" bIns="-828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Line 20"/>
              <p:cNvSpPr/>
              <p:nvPr/>
            </p:nvSpPr>
            <p:spPr>
              <a:xfrm>
                <a:off x="2286000" y="4496040"/>
                <a:ext cx="1440" cy="57132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Freeform 21"/>
              <p:cNvSpPr/>
              <p:nvPr/>
            </p:nvSpPr>
            <p:spPr>
              <a:xfrm>
                <a:off x="2286000" y="4991400"/>
                <a:ext cx="38160" cy="75960"/>
              </a:xfrm>
              <a:custGeom>
                <a:avLst/>
                <a:gdLst>
                  <a:gd name="textAreaLeft" fmla="*/ 0 w 38160"/>
                  <a:gd name="textAreaRight" fmla="*/ 38520 w 38160"/>
                  <a:gd name="textAreaTop" fmla="*/ 0 h 75960"/>
                  <a:gd name="textAreaBottom" fmla="*/ 76320 h 75960"/>
                </a:gdLst>
                <a:ahLst/>
                <a:cxnLst/>
                <a:rect l="textAreaLeft" t="textAreaTop" r="textAreaRight" b="textAreaBottom"/>
                <a:pathLst>
                  <a:path w="49" h="96">
                    <a:moveTo>
                      <a:pt x="0" y="96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9520" rIns="90000" bIns="2952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Freeform 22"/>
              <p:cNvSpPr/>
              <p:nvPr/>
            </p:nvSpPr>
            <p:spPr>
              <a:xfrm>
                <a:off x="2247840" y="4991400"/>
                <a:ext cx="38160" cy="75960"/>
              </a:xfrm>
              <a:custGeom>
                <a:avLst/>
                <a:gdLst>
                  <a:gd name="textAreaLeft" fmla="*/ 0 w 38160"/>
                  <a:gd name="textAreaRight" fmla="*/ 38520 w 38160"/>
                  <a:gd name="textAreaTop" fmla="*/ 0 h 75960"/>
                  <a:gd name="textAreaBottom" fmla="*/ 76320 h 75960"/>
                </a:gdLst>
                <a:ahLst/>
                <a:cxnLst/>
                <a:rect l="textAreaLeft" t="textAreaTop" r="textAreaRight" b="textAreaBottom"/>
                <a:pathLst>
                  <a:path w="48" h="96">
                    <a:moveTo>
                      <a:pt x="48" y="96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9520" rIns="90000" bIns="2952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Line 23"/>
              <p:cNvSpPr/>
              <p:nvPr/>
            </p:nvSpPr>
            <p:spPr>
              <a:xfrm>
                <a:off x="2857680" y="5410440"/>
                <a:ext cx="342720" cy="144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5360" rIns="90000" bIns="-4536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Freeform 24"/>
              <p:cNvSpPr/>
              <p:nvPr/>
            </p:nvSpPr>
            <p:spPr>
              <a:xfrm>
                <a:off x="3124080" y="5372280"/>
                <a:ext cx="76320" cy="3816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38160"/>
                  <a:gd name="textAreaBottom" fmla="*/ 38520 h 38160"/>
                </a:gdLst>
                <a:ahLst/>
                <a:cxnLst/>
                <a:rect l="textAreaLeft" t="textAreaTop" r="textAreaRight" b="textAreaBottom"/>
                <a:pathLst>
                  <a:path w="96" h="47">
                    <a:moveTo>
                      <a:pt x="96" y="47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9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8280" rIns="90000" bIns="-828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Freeform 25"/>
              <p:cNvSpPr/>
              <p:nvPr/>
            </p:nvSpPr>
            <p:spPr>
              <a:xfrm>
                <a:off x="3124080" y="5410440"/>
                <a:ext cx="76320" cy="3816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38160"/>
                  <a:gd name="textAreaBottom" fmla="*/ 38520 h 38160"/>
                </a:gdLst>
                <a:ahLst/>
                <a:cxnLst/>
                <a:rect l="textAreaLeft" t="textAreaTop" r="textAreaRight" b="textAreaBottom"/>
                <a:pathLst>
                  <a:path w="96" h="48">
                    <a:moveTo>
                      <a:pt x="96" y="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8280" rIns="90000" bIns="-828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Rectangle 26"/>
              <p:cNvSpPr/>
              <p:nvPr/>
            </p:nvSpPr>
            <p:spPr>
              <a:xfrm>
                <a:off x="1982520" y="3962520"/>
                <a:ext cx="44784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FFFFFF"/>
                    </a:solidFill>
                    <a:latin typeface="Calibri"/>
                  </a:rPr>
                  <a:t> </a:t>
                </a:r>
                <a:r>
                  <a:rPr lang="pl-PL" sz="1400" dirty="0" err="1">
                    <a:solidFill>
                      <a:srgbClr val="FFFFFF"/>
                    </a:solidFill>
                    <a:latin typeface="Calibri"/>
                  </a:rPr>
                  <a:t>Ćwirk</a:t>
                </a:r>
                <a:endParaRPr lang="pl-PL" sz="1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Rectangle 27"/>
              <p:cNvSpPr/>
              <p:nvPr/>
            </p:nvSpPr>
            <p:spPr>
              <a:xfrm>
                <a:off x="3808080" y="4038840"/>
                <a:ext cx="53892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FFFFFF"/>
                    </a:solidFill>
                    <a:latin typeface="Calibri"/>
                  </a:rPr>
                  <a:t>Wróbel</a:t>
                </a:r>
                <a:endParaRPr lang="pl-PL" sz="1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Rectangle 28"/>
              <p:cNvSpPr/>
              <p:nvPr/>
            </p:nvSpPr>
            <p:spPr>
              <a:xfrm>
                <a:off x="5487480" y="4048200"/>
                <a:ext cx="31896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FFFFFF"/>
                    </a:solidFill>
                    <a:latin typeface="Calibri"/>
                  </a:rPr>
                  <a:t>Ptak</a:t>
                </a:r>
                <a:endParaRPr lang="pl-PL" sz="1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Rectangle 29"/>
              <p:cNvSpPr/>
              <p:nvPr/>
            </p:nvSpPr>
            <p:spPr>
              <a:xfrm>
                <a:off x="1715760" y="5295960"/>
                <a:ext cx="84816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FFFFFF"/>
                    </a:solidFill>
                    <a:latin typeface="Calibri"/>
                  </a:rPr>
                  <a:t>Gniazdo wł.</a:t>
                </a:r>
                <a:endParaRPr lang="pl-PL" sz="1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Rectangle 30"/>
              <p:cNvSpPr/>
              <p:nvPr/>
            </p:nvSpPr>
            <p:spPr>
              <a:xfrm>
                <a:off x="3543840" y="5295960"/>
                <a:ext cx="59148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FFFFFF"/>
                    </a:solidFill>
                    <a:latin typeface="Calibri"/>
                  </a:rPr>
                  <a:t>Gniazdo</a:t>
                </a:r>
                <a:endParaRPr lang="pl-PL" sz="1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Line 31"/>
              <p:cNvSpPr/>
              <p:nvPr/>
            </p:nvSpPr>
            <p:spPr>
              <a:xfrm>
                <a:off x="5143680" y="3353040"/>
                <a:ext cx="342720" cy="4572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Freeform 32"/>
              <p:cNvSpPr/>
              <p:nvPr/>
            </p:nvSpPr>
            <p:spPr>
              <a:xfrm>
                <a:off x="5440320" y="3726000"/>
                <a:ext cx="46080" cy="84240"/>
              </a:xfrm>
              <a:custGeom>
                <a:avLst/>
                <a:gdLst>
                  <a:gd name="textAreaLeft" fmla="*/ 0 w 46080"/>
                  <a:gd name="textAreaRight" fmla="*/ 46440 w 46080"/>
                  <a:gd name="textAreaTop" fmla="*/ 0 h 84240"/>
                  <a:gd name="textAreaBottom" fmla="*/ 84240 h 84240"/>
                </a:gdLst>
                <a:ahLst/>
                <a:cxnLst/>
                <a:rect l="textAreaLeft" t="textAreaTop" r="textAreaRight" b="textAreaBottom"/>
                <a:pathLst>
                  <a:path w="57" h="106">
                    <a:moveTo>
                      <a:pt x="57" y="106"/>
                    </a:moveTo>
                    <a:lnTo>
                      <a:pt x="38" y="0"/>
                    </a:lnTo>
                    <a:lnTo>
                      <a:pt x="0" y="29"/>
                    </a:lnTo>
                    <a:lnTo>
                      <a:pt x="57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7440" rIns="90000" bIns="3744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Freeform 33"/>
              <p:cNvSpPr/>
              <p:nvPr/>
            </p:nvSpPr>
            <p:spPr>
              <a:xfrm>
                <a:off x="5408640" y="3749760"/>
                <a:ext cx="77760" cy="60480"/>
              </a:xfrm>
              <a:custGeom>
                <a:avLst/>
                <a:gdLst>
                  <a:gd name="textAreaLeft" fmla="*/ 0 w 77760"/>
                  <a:gd name="textAreaRight" fmla="*/ 78120 w 77760"/>
                  <a:gd name="textAreaTop" fmla="*/ 0 h 60480"/>
                  <a:gd name="textAreaBottom" fmla="*/ 60840 h 60480"/>
                </a:gdLst>
                <a:ahLst/>
                <a:cxnLst/>
                <a:rect l="textAreaLeft" t="textAreaTop" r="textAreaRight" b="textAreaBottom"/>
                <a:pathLst>
                  <a:path w="96" h="77">
                    <a:moveTo>
                      <a:pt x="96" y="77"/>
                    </a:moveTo>
                    <a:lnTo>
                      <a:pt x="0" y="29"/>
                    </a:lnTo>
                    <a:lnTo>
                      <a:pt x="39" y="0"/>
                    </a:lnTo>
                    <a:lnTo>
                      <a:pt x="96" y="77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4040" rIns="90000" bIns="1404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Line 34"/>
              <p:cNvSpPr/>
              <p:nvPr/>
            </p:nvSpPr>
            <p:spPr>
              <a:xfrm flipH="1">
                <a:off x="5943600" y="3353040"/>
                <a:ext cx="571680" cy="4572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Freeform 35"/>
              <p:cNvSpPr/>
              <p:nvPr/>
            </p:nvSpPr>
            <p:spPr>
              <a:xfrm>
                <a:off x="5943600" y="3762360"/>
                <a:ext cx="82440" cy="47880"/>
              </a:xfrm>
              <a:custGeom>
                <a:avLst/>
                <a:gdLst>
                  <a:gd name="textAreaLeft" fmla="*/ 0 w 82440"/>
                  <a:gd name="textAreaRight" fmla="*/ 82800 w 82440"/>
                  <a:gd name="textAreaTop" fmla="*/ 0 h 47880"/>
                  <a:gd name="textAreaBottom" fmla="*/ 48240 h 47880"/>
                </a:gdLst>
                <a:ahLst/>
                <a:cxnLst/>
                <a:rect l="textAreaLeft" t="textAreaTop" r="textAreaRight" b="textAreaBottom"/>
                <a:pathLst>
                  <a:path w="105" h="60">
                    <a:moveTo>
                      <a:pt x="0" y="60"/>
                    </a:moveTo>
                    <a:lnTo>
                      <a:pt x="105" y="37"/>
                    </a:lnTo>
                    <a:lnTo>
                      <a:pt x="75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440" rIns="90000" bIns="144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Freeform 36"/>
              <p:cNvSpPr/>
              <p:nvPr/>
            </p:nvSpPr>
            <p:spPr>
              <a:xfrm>
                <a:off x="5943600" y="3732480"/>
                <a:ext cx="58680" cy="77760"/>
              </a:xfrm>
              <a:custGeom>
                <a:avLst/>
                <a:gdLst>
                  <a:gd name="textAreaLeft" fmla="*/ 0 w 58680"/>
                  <a:gd name="textAreaRight" fmla="*/ 59040 w 58680"/>
                  <a:gd name="textAreaTop" fmla="*/ 0 h 77760"/>
                  <a:gd name="textAreaBottom" fmla="*/ 78120 h 77760"/>
                </a:gdLst>
                <a:ahLst/>
                <a:cxnLst/>
                <a:rect l="textAreaLeft" t="textAreaTop" r="textAreaRight" b="textAreaBottom"/>
                <a:pathLst>
                  <a:path w="75" h="98">
                    <a:moveTo>
                      <a:pt x="0" y="98"/>
                    </a:moveTo>
                    <a:lnTo>
                      <a:pt x="45" y="0"/>
                    </a:lnTo>
                    <a:lnTo>
                      <a:pt x="75" y="3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1320" rIns="90000" bIns="3132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Line 37"/>
              <p:cNvSpPr/>
              <p:nvPr/>
            </p:nvSpPr>
            <p:spPr>
              <a:xfrm>
                <a:off x="5715000" y="4496040"/>
                <a:ext cx="1440" cy="6858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Freeform 38"/>
              <p:cNvSpPr/>
              <p:nvPr/>
            </p:nvSpPr>
            <p:spPr>
              <a:xfrm>
                <a:off x="5715000" y="5105520"/>
                <a:ext cx="36360" cy="76320"/>
              </a:xfrm>
              <a:custGeom>
                <a:avLst/>
                <a:gdLst>
                  <a:gd name="textAreaLeft" fmla="*/ 0 w 36360"/>
                  <a:gd name="textAreaRight" fmla="*/ 36360 w 36360"/>
                  <a:gd name="textAreaTop" fmla="*/ 0 h 76320"/>
                  <a:gd name="textAreaBottom" fmla="*/ 76680 h 76320"/>
                </a:gdLst>
                <a:ahLst/>
                <a:cxnLst/>
                <a:rect l="textAreaLeft" t="textAreaTop" r="textAreaRight" b="textAreaBottom"/>
                <a:pathLst>
                  <a:path w="47" h="96">
                    <a:moveTo>
                      <a:pt x="0" y="96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9880" rIns="90000" bIns="2988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39"/>
              <p:cNvSpPr/>
              <p:nvPr/>
            </p:nvSpPr>
            <p:spPr>
              <a:xfrm>
                <a:off x="5675400" y="5105520"/>
                <a:ext cx="39600" cy="76320"/>
              </a:xfrm>
              <a:custGeom>
                <a:avLst/>
                <a:gdLst>
                  <a:gd name="textAreaLeft" fmla="*/ 0 w 39600"/>
                  <a:gd name="textAreaRight" fmla="*/ 39960 w 39600"/>
                  <a:gd name="textAreaTop" fmla="*/ 0 h 76320"/>
                  <a:gd name="textAreaBottom" fmla="*/ 76680 h 76320"/>
                </a:gdLst>
                <a:ahLst/>
                <a:cxnLst/>
                <a:rect l="textAreaLeft" t="textAreaTop" r="textAreaRight" b="textAreaBottom"/>
                <a:pathLst>
                  <a:path w="48" h="96">
                    <a:moveTo>
                      <a:pt x="48" y="96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9880" rIns="90000" bIns="2988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Rectangle 40"/>
              <p:cNvSpPr/>
              <p:nvPr/>
            </p:nvSpPr>
            <p:spPr>
              <a:xfrm>
                <a:off x="5373000" y="5305680"/>
                <a:ext cx="58788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dirty="0">
                    <a:solidFill>
                      <a:srgbClr val="FFFFFF"/>
                    </a:solidFill>
                    <a:latin typeface="Calibri"/>
                  </a:rPr>
                  <a:t>skrzydła</a:t>
                </a:r>
                <a:endParaRPr lang="pl-PL" sz="1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Rectangle 41"/>
              <p:cNvSpPr/>
              <p:nvPr/>
            </p:nvSpPr>
            <p:spPr>
              <a:xfrm>
                <a:off x="2972160" y="3949920"/>
                <a:ext cx="223560" cy="183240"/>
              </a:xfrm>
              <a:prstGeom prst="rect">
                <a:avLst/>
              </a:prstGeom>
              <a:noFill/>
              <a:ln w="936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200" dirty="0">
                    <a:solidFill>
                      <a:srgbClr val="FFFFFF"/>
                    </a:solidFill>
                    <a:latin typeface="Calibri"/>
                  </a:rPr>
                  <a:t>jest</a:t>
                </a:r>
                <a:endParaRPr lang="pl-PL" sz="12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Rectangle 42"/>
              <p:cNvSpPr/>
              <p:nvPr/>
            </p:nvSpPr>
            <p:spPr>
              <a:xfrm>
                <a:off x="4800960" y="3949920"/>
                <a:ext cx="223560" cy="183240"/>
              </a:xfrm>
              <a:prstGeom prst="rect">
                <a:avLst/>
              </a:prstGeom>
              <a:noFill/>
              <a:ln w="936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200" dirty="0">
                    <a:solidFill>
                      <a:srgbClr val="FFFFFF"/>
                    </a:solidFill>
                    <a:latin typeface="Calibri"/>
                  </a:rPr>
                  <a:t>jest</a:t>
                </a:r>
                <a:endParaRPr lang="pl-PL" sz="12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Rectangle 43"/>
              <p:cNvSpPr/>
              <p:nvPr/>
            </p:nvSpPr>
            <p:spPr>
              <a:xfrm>
                <a:off x="5830200" y="4749840"/>
                <a:ext cx="195480" cy="183240"/>
              </a:xfrm>
              <a:prstGeom prst="rect">
                <a:avLst/>
              </a:prstGeom>
              <a:noFill/>
              <a:ln w="936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200" dirty="0">
                    <a:solidFill>
                      <a:srgbClr val="FFFFFF"/>
                    </a:solidFill>
                    <a:latin typeface="Calibri"/>
                  </a:rPr>
                  <a:t>ma</a:t>
                </a:r>
                <a:endParaRPr lang="pl-PL" sz="12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Line 44"/>
              <p:cNvSpPr/>
              <p:nvPr/>
            </p:nvSpPr>
            <p:spPr>
              <a:xfrm>
                <a:off x="6172200" y="4381560"/>
                <a:ext cx="455760" cy="57168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Freeform 45"/>
              <p:cNvSpPr/>
              <p:nvPr/>
            </p:nvSpPr>
            <p:spPr>
              <a:xfrm>
                <a:off x="6581880" y="4869000"/>
                <a:ext cx="46080" cy="84240"/>
              </a:xfrm>
              <a:custGeom>
                <a:avLst/>
                <a:gdLst>
                  <a:gd name="textAreaLeft" fmla="*/ 0 w 46080"/>
                  <a:gd name="textAreaRight" fmla="*/ 46440 w 46080"/>
                  <a:gd name="textAreaTop" fmla="*/ 0 h 84240"/>
                  <a:gd name="textAreaBottom" fmla="*/ 84600 h 84240"/>
                </a:gdLst>
                <a:ahLst/>
                <a:cxnLst/>
                <a:rect l="textAreaLeft" t="textAreaTop" r="textAreaRight" b="textAreaBottom"/>
                <a:pathLst>
                  <a:path w="60" h="105">
                    <a:moveTo>
                      <a:pt x="60" y="105"/>
                    </a:moveTo>
                    <a:lnTo>
                      <a:pt x="37" y="0"/>
                    </a:lnTo>
                    <a:lnTo>
                      <a:pt x="0" y="30"/>
                    </a:lnTo>
                    <a:lnTo>
                      <a:pt x="60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7800" rIns="90000" bIns="3780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Freeform 46"/>
              <p:cNvSpPr/>
              <p:nvPr/>
            </p:nvSpPr>
            <p:spPr>
              <a:xfrm>
                <a:off x="6551640" y="4892760"/>
                <a:ext cx="76320" cy="6048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60480"/>
                  <a:gd name="textAreaBottom" fmla="*/ 60840 h 60480"/>
                </a:gdLst>
                <a:ahLst/>
                <a:cxnLst/>
                <a:rect l="textAreaLeft" t="textAreaTop" r="textAreaRight" b="textAreaBottom"/>
                <a:pathLst>
                  <a:path w="98" h="75">
                    <a:moveTo>
                      <a:pt x="98" y="75"/>
                    </a:moveTo>
                    <a:lnTo>
                      <a:pt x="0" y="30"/>
                    </a:lnTo>
                    <a:lnTo>
                      <a:pt x="38" y="0"/>
                    </a:lnTo>
                    <a:lnTo>
                      <a:pt x="98" y="75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4040" rIns="90000" bIns="1404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Line 47"/>
              <p:cNvSpPr/>
              <p:nvPr/>
            </p:nvSpPr>
            <p:spPr>
              <a:xfrm>
                <a:off x="6286680" y="4152960"/>
                <a:ext cx="341280" cy="18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5000" rIns="90000" bIns="-4500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Freeform 48"/>
              <p:cNvSpPr/>
              <p:nvPr/>
            </p:nvSpPr>
            <p:spPr>
              <a:xfrm>
                <a:off x="6551640" y="4114800"/>
                <a:ext cx="76320" cy="3816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38160"/>
                  <a:gd name="textAreaBottom" fmla="*/ 38520 h 38160"/>
                </a:gdLst>
                <a:ahLst/>
                <a:cxnLst/>
                <a:rect l="textAreaLeft" t="textAreaTop" r="textAreaRight" b="textAreaBottom"/>
                <a:pathLst>
                  <a:path w="97" h="49">
                    <a:moveTo>
                      <a:pt x="97" y="49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97" y="49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8280" rIns="90000" bIns="-828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Freeform 49"/>
              <p:cNvSpPr/>
              <p:nvPr/>
            </p:nvSpPr>
            <p:spPr>
              <a:xfrm>
                <a:off x="6551640" y="4152960"/>
                <a:ext cx="76320" cy="3816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38160"/>
                  <a:gd name="textAreaBottom" fmla="*/ 38520 h 38160"/>
                </a:gdLst>
                <a:ahLst/>
                <a:cxnLst/>
                <a:rect l="textAreaLeft" t="textAreaTop" r="textAreaRight" b="textAreaBottom"/>
                <a:pathLst>
                  <a:path w="97" h="47">
                    <a:moveTo>
                      <a:pt x="97" y="0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8280" rIns="90000" bIns="-8280" anchor="t">
                <a:noAutofit/>
              </a:bodyPr>
              <a:lstStyle/>
              <a:p>
                <a:endParaRPr lang="pl-PL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Rectangle 50"/>
              <p:cNvSpPr/>
              <p:nvPr/>
            </p:nvSpPr>
            <p:spPr>
              <a:xfrm>
                <a:off x="6401520" y="4407120"/>
                <a:ext cx="195480" cy="183240"/>
              </a:xfrm>
              <a:prstGeom prst="rect">
                <a:avLst/>
              </a:prstGeom>
              <a:noFill/>
              <a:ln w="936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200" dirty="0">
                    <a:solidFill>
                      <a:srgbClr val="FFFFFF"/>
                    </a:solidFill>
                    <a:latin typeface="Calibri"/>
                  </a:rPr>
                  <a:t>ma</a:t>
                </a:r>
                <a:endParaRPr lang="pl-PL" sz="12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Rectangle 51"/>
              <p:cNvSpPr/>
              <p:nvPr/>
            </p:nvSpPr>
            <p:spPr>
              <a:xfrm>
                <a:off x="6401520" y="3949920"/>
                <a:ext cx="195480" cy="183240"/>
              </a:xfrm>
              <a:prstGeom prst="rect">
                <a:avLst/>
              </a:prstGeom>
              <a:noFill/>
              <a:ln w="936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200" dirty="0">
                    <a:solidFill>
                      <a:srgbClr val="FFFFFF"/>
                    </a:solidFill>
                    <a:latin typeface="Calibri"/>
                  </a:rPr>
                  <a:t>ma</a:t>
                </a:r>
                <a:endParaRPr lang="pl-PL" sz="12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Rectangle 52"/>
              <p:cNvSpPr/>
              <p:nvPr/>
            </p:nvSpPr>
            <p:spPr>
              <a:xfrm>
                <a:off x="2857680" y="5207040"/>
                <a:ext cx="223560" cy="183240"/>
              </a:xfrm>
              <a:prstGeom prst="rect">
                <a:avLst/>
              </a:prstGeom>
              <a:noFill/>
              <a:ln w="936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200" dirty="0">
                    <a:solidFill>
                      <a:srgbClr val="FFFFFF"/>
                    </a:solidFill>
                    <a:latin typeface="Calibri"/>
                  </a:rPr>
                  <a:t>jest</a:t>
                </a:r>
                <a:endParaRPr lang="pl-PL" sz="12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Rectangle 53"/>
              <p:cNvSpPr/>
              <p:nvPr/>
            </p:nvSpPr>
            <p:spPr>
              <a:xfrm>
                <a:off x="2402280" y="4635720"/>
                <a:ext cx="481680" cy="183240"/>
              </a:xfrm>
              <a:prstGeom prst="rect">
                <a:avLst/>
              </a:prstGeom>
              <a:noFill/>
              <a:ln w="936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200" dirty="0">
                    <a:solidFill>
                      <a:srgbClr val="FFFFFF"/>
                    </a:solidFill>
                    <a:latin typeface="Calibri"/>
                  </a:rPr>
                  <a:t>posiada</a:t>
                </a:r>
                <a:endParaRPr lang="pl-PL" sz="12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8" name="Rectangle 54"/>
            <p:cNvSpPr/>
            <p:nvPr/>
          </p:nvSpPr>
          <p:spPr>
            <a:xfrm>
              <a:off x="6775560" y="3210120"/>
              <a:ext cx="9360" cy="9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7440" rIns="90000" bIns="-37440" anchor="t">
              <a:normAutofit fontScale="25000" lnSpcReduction="20000"/>
            </a:bodyPr>
            <a:lstStyle/>
            <a:p>
              <a:endParaRPr lang="pl-PL" sz="2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Rectangle 55"/>
            <p:cNvSpPr/>
            <p:nvPr/>
          </p:nvSpPr>
          <p:spPr>
            <a:xfrm>
              <a:off x="6775560" y="3210120"/>
              <a:ext cx="9360" cy="9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7440" rIns="90000" bIns="-37440" anchor="t">
              <a:normAutofit fontScale="25000" lnSpcReduction="20000"/>
            </a:bodyPr>
            <a:lstStyle/>
            <a:p>
              <a:endParaRPr lang="pl-PL" sz="2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56"/>
            <p:cNvSpPr/>
            <p:nvPr/>
          </p:nvSpPr>
          <p:spPr>
            <a:xfrm>
              <a:off x="6248520" y="4953240"/>
              <a:ext cx="1028520" cy="457200"/>
            </a:xfrm>
            <a:custGeom>
              <a:avLst/>
              <a:gdLst>
                <a:gd name="textAreaLeft" fmla="*/ 0 w 1028520"/>
                <a:gd name="textAreaRight" fmla="*/ 1028880 w 1028520"/>
                <a:gd name="textAreaTop" fmla="*/ 0 h 457200"/>
                <a:gd name="textAreaBottom" fmla="*/ 457560 h 457200"/>
              </a:gdLst>
              <a:ahLst/>
              <a:cxnLst/>
              <a:rect l="textAreaLeft" t="textAreaTop" r="textAreaRight" b="textAreaBottom"/>
              <a:pathLst>
                <a:path w="1296" h="576">
                  <a:moveTo>
                    <a:pt x="0" y="288"/>
                  </a:moveTo>
                  <a:lnTo>
                    <a:pt x="0" y="298"/>
                  </a:lnTo>
                  <a:lnTo>
                    <a:pt x="2" y="307"/>
                  </a:lnTo>
                  <a:lnTo>
                    <a:pt x="4" y="318"/>
                  </a:lnTo>
                  <a:lnTo>
                    <a:pt x="6" y="327"/>
                  </a:lnTo>
                  <a:lnTo>
                    <a:pt x="10" y="336"/>
                  </a:lnTo>
                  <a:lnTo>
                    <a:pt x="13" y="346"/>
                  </a:lnTo>
                  <a:lnTo>
                    <a:pt x="18" y="356"/>
                  </a:lnTo>
                  <a:lnTo>
                    <a:pt x="23" y="365"/>
                  </a:lnTo>
                  <a:lnTo>
                    <a:pt x="29" y="373"/>
                  </a:lnTo>
                  <a:lnTo>
                    <a:pt x="36" y="382"/>
                  </a:lnTo>
                  <a:lnTo>
                    <a:pt x="43" y="392"/>
                  </a:lnTo>
                  <a:lnTo>
                    <a:pt x="51" y="400"/>
                  </a:lnTo>
                  <a:lnTo>
                    <a:pt x="59" y="409"/>
                  </a:lnTo>
                  <a:lnTo>
                    <a:pt x="68" y="417"/>
                  </a:lnTo>
                  <a:lnTo>
                    <a:pt x="79" y="425"/>
                  </a:lnTo>
                  <a:lnTo>
                    <a:pt x="89" y="433"/>
                  </a:lnTo>
                  <a:lnTo>
                    <a:pt x="99" y="441"/>
                  </a:lnTo>
                  <a:lnTo>
                    <a:pt x="111" y="449"/>
                  </a:lnTo>
                  <a:lnTo>
                    <a:pt x="123" y="456"/>
                  </a:lnTo>
                  <a:lnTo>
                    <a:pt x="135" y="464"/>
                  </a:lnTo>
                  <a:lnTo>
                    <a:pt x="149" y="471"/>
                  </a:lnTo>
                  <a:lnTo>
                    <a:pt x="162" y="478"/>
                  </a:lnTo>
                  <a:lnTo>
                    <a:pt x="176" y="485"/>
                  </a:lnTo>
                  <a:lnTo>
                    <a:pt x="190" y="492"/>
                  </a:lnTo>
                  <a:lnTo>
                    <a:pt x="205" y="498"/>
                  </a:lnTo>
                  <a:lnTo>
                    <a:pt x="220" y="505"/>
                  </a:lnTo>
                  <a:lnTo>
                    <a:pt x="237" y="510"/>
                  </a:lnTo>
                  <a:lnTo>
                    <a:pt x="253" y="516"/>
                  </a:lnTo>
                  <a:lnTo>
                    <a:pt x="269" y="522"/>
                  </a:lnTo>
                  <a:lnTo>
                    <a:pt x="286" y="526"/>
                  </a:lnTo>
                  <a:lnTo>
                    <a:pt x="303" y="532"/>
                  </a:lnTo>
                  <a:lnTo>
                    <a:pt x="322" y="537"/>
                  </a:lnTo>
                  <a:lnTo>
                    <a:pt x="340" y="541"/>
                  </a:lnTo>
                  <a:lnTo>
                    <a:pt x="359" y="546"/>
                  </a:lnTo>
                  <a:lnTo>
                    <a:pt x="377" y="549"/>
                  </a:lnTo>
                  <a:lnTo>
                    <a:pt x="397" y="553"/>
                  </a:lnTo>
                  <a:lnTo>
                    <a:pt x="416" y="558"/>
                  </a:lnTo>
                  <a:lnTo>
                    <a:pt x="436" y="560"/>
                  </a:lnTo>
                  <a:lnTo>
                    <a:pt x="455" y="563"/>
                  </a:lnTo>
                  <a:lnTo>
                    <a:pt x="476" y="566"/>
                  </a:lnTo>
                  <a:lnTo>
                    <a:pt x="497" y="568"/>
                  </a:lnTo>
                  <a:lnTo>
                    <a:pt x="518" y="570"/>
                  </a:lnTo>
                  <a:lnTo>
                    <a:pt x="539" y="573"/>
                  </a:lnTo>
                  <a:lnTo>
                    <a:pt x="560" y="574"/>
                  </a:lnTo>
                  <a:lnTo>
                    <a:pt x="582" y="575"/>
                  </a:lnTo>
                  <a:lnTo>
                    <a:pt x="604" y="576"/>
                  </a:lnTo>
                  <a:lnTo>
                    <a:pt x="626" y="576"/>
                  </a:lnTo>
                  <a:lnTo>
                    <a:pt x="648" y="576"/>
                  </a:lnTo>
                  <a:lnTo>
                    <a:pt x="671" y="576"/>
                  </a:lnTo>
                  <a:lnTo>
                    <a:pt x="693" y="576"/>
                  </a:lnTo>
                  <a:lnTo>
                    <a:pt x="715" y="575"/>
                  </a:lnTo>
                  <a:lnTo>
                    <a:pt x="736" y="574"/>
                  </a:lnTo>
                  <a:lnTo>
                    <a:pt x="757" y="573"/>
                  </a:lnTo>
                  <a:lnTo>
                    <a:pt x="778" y="570"/>
                  </a:lnTo>
                  <a:lnTo>
                    <a:pt x="800" y="568"/>
                  </a:lnTo>
                  <a:lnTo>
                    <a:pt x="820" y="566"/>
                  </a:lnTo>
                  <a:lnTo>
                    <a:pt x="840" y="563"/>
                  </a:lnTo>
                  <a:lnTo>
                    <a:pt x="861" y="560"/>
                  </a:lnTo>
                  <a:lnTo>
                    <a:pt x="880" y="558"/>
                  </a:lnTo>
                  <a:lnTo>
                    <a:pt x="900" y="553"/>
                  </a:lnTo>
                  <a:lnTo>
                    <a:pt x="920" y="549"/>
                  </a:lnTo>
                  <a:lnTo>
                    <a:pt x="938" y="546"/>
                  </a:lnTo>
                  <a:lnTo>
                    <a:pt x="956" y="541"/>
                  </a:lnTo>
                  <a:lnTo>
                    <a:pt x="975" y="537"/>
                  </a:lnTo>
                  <a:lnTo>
                    <a:pt x="992" y="532"/>
                  </a:lnTo>
                  <a:lnTo>
                    <a:pt x="1009" y="526"/>
                  </a:lnTo>
                  <a:lnTo>
                    <a:pt x="1027" y="522"/>
                  </a:lnTo>
                  <a:lnTo>
                    <a:pt x="1044" y="516"/>
                  </a:lnTo>
                  <a:lnTo>
                    <a:pt x="1060" y="510"/>
                  </a:lnTo>
                  <a:lnTo>
                    <a:pt x="1076" y="505"/>
                  </a:lnTo>
                  <a:lnTo>
                    <a:pt x="1091" y="498"/>
                  </a:lnTo>
                  <a:lnTo>
                    <a:pt x="1106" y="492"/>
                  </a:lnTo>
                  <a:lnTo>
                    <a:pt x="1120" y="485"/>
                  </a:lnTo>
                  <a:lnTo>
                    <a:pt x="1135" y="478"/>
                  </a:lnTo>
                  <a:lnTo>
                    <a:pt x="1148" y="471"/>
                  </a:lnTo>
                  <a:lnTo>
                    <a:pt x="1161" y="464"/>
                  </a:lnTo>
                  <a:lnTo>
                    <a:pt x="1173" y="456"/>
                  </a:lnTo>
                  <a:lnTo>
                    <a:pt x="1184" y="449"/>
                  </a:lnTo>
                  <a:lnTo>
                    <a:pt x="1197" y="441"/>
                  </a:lnTo>
                  <a:lnTo>
                    <a:pt x="1207" y="433"/>
                  </a:lnTo>
                  <a:lnTo>
                    <a:pt x="1218" y="425"/>
                  </a:lnTo>
                  <a:lnTo>
                    <a:pt x="1227" y="417"/>
                  </a:lnTo>
                  <a:lnTo>
                    <a:pt x="1236" y="409"/>
                  </a:lnTo>
                  <a:lnTo>
                    <a:pt x="1244" y="400"/>
                  </a:lnTo>
                  <a:lnTo>
                    <a:pt x="1254" y="392"/>
                  </a:lnTo>
                  <a:lnTo>
                    <a:pt x="1260" y="382"/>
                  </a:lnTo>
                  <a:lnTo>
                    <a:pt x="1266" y="373"/>
                  </a:lnTo>
                  <a:lnTo>
                    <a:pt x="1273" y="365"/>
                  </a:lnTo>
                  <a:lnTo>
                    <a:pt x="1279" y="356"/>
                  </a:lnTo>
                  <a:lnTo>
                    <a:pt x="1282" y="346"/>
                  </a:lnTo>
                  <a:lnTo>
                    <a:pt x="1287" y="336"/>
                  </a:lnTo>
                  <a:lnTo>
                    <a:pt x="1290" y="327"/>
                  </a:lnTo>
                  <a:lnTo>
                    <a:pt x="1293" y="318"/>
                  </a:lnTo>
                  <a:lnTo>
                    <a:pt x="1295" y="307"/>
                  </a:lnTo>
                  <a:lnTo>
                    <a:pt x="1296" y="298"/>
                  </a:lnTo>
                  <a:lnTo>
                    <a:pt x="1296" y="288"/>
                  </a:lnTo>
                  <a:lnTo>
                    <a:pt x="1296" y="279"/>
                  </a:lnTo>
                  <a:lnTo>
                    <a:pt x="1295" y="268"/>
                  </a:lnTo>
                  <a:lnTo>
                    <a:pt x="1293" y="259"/>
                  </a:lnTo>
                  <a:lnTo>
                    <a:pt x="1290" y="249"/>
                  </a:lnTo>
                  <a:lnTo>
                    <a:pt x="1287" y="239"/>
                  </a:lnTo>
                  <a:lnTo>
                    <a:pt x="1282" y="230"/>
                  </a:lnTo>
                  <a:lnTo>
                    <a:pt x="1279" y="221"/>
                  </a:lnTo>
                  <a:lnTo>
                    <a:pt x="1273" y="212"/>
                  </a:lnTo>
                  <a:lnTo>
                    <a:pt x="1266" y="203"/>
                  </a:lnTo>
                  <a:lnTo>
                    <a:pt x="1260" y="193"/>
                  </a:lnTo>
                  <a:lnTo>
                    <a:pt x="1254" y="184"/>
                  </a:lnTo>
                  <a:lnTo>
                    <a:pt x="1244" y="176"/>
                  </a:lnTo>
                  <a:lnTo>
                    <a:pt x="1236" y="167"/>
                  </a:lnTo>
                  <a:lnTo>
                    <a:pt x="1227" y="159"/>
                  </a:lnTo>
                  <a:lnTo>
                    <a:pt x="1218" y="151"/>
                  </a:lnTo>
                  <a:lnTo>
                    <a:pt x="1207" y="143"/>
                  </a:lnTo>
                  <a:lnTo>
                    <a:pt x="1197" y="135"/>
                  </a:lnTo>
                  <a:lnTo>
                    <a:pt x="1184" y="127"/>
                  </a:lnTo>
                  <a:lnTo>
                    <a:pt x="1173" y="120"/>
                  </a:lnTo>
                  <a:lnTo>
                    <a:pt x="1161" y="112"/>
                  </a:lnTo>
                  <a:lnTo>
                    <a:pt x="1148" y="105"/>
                  </a:lnTo>
                  <a:lnTo>
                    <a:pt x="1135" y="98"/>
                  </a:lnTo>
                  <a:lnTo>
                    <a:pt x="1120" y="91"/>
                  </a:lnTo>
                  <a:lnTo>
                    <a:pt x="1106" y="84"/>
                  </a:lnTo>
                  <a:lnTo>
                    <a:pt x="1091" y="78"/>
                  </a:lnTo>
                  <a:lnTo>
                    <a:pt x="1076" y="71"/>
                  </a:lnTo>
                  <a:lnTo>
                    <a:pt x="1060" y="65"/>
                  </a:lnTo>
                  <a:lnTo>
                    <a:pt x="1044" y="60"/>
                  </a:lnTo>
                  <a:lnTo>
                    <a:pt x="1027" y="54"/>
                  </a:lnTo>
                  <a:lnTo>
                    <a:pt x="1009" y="49"/>
                  </a:lnTo>
                  <a:lnTo>
                    <a:pt x="992" y="44"/>
                  </a:lnTo>
                  <a:lnTo>
                    <a:pt x="975" y="39"/>
                  </a:lnTo>
                  <a:lnTo>
                    <a:pt x="956" y="34"/>
                  </a:lnTo>
                  <a:lnTo>
                    <a:pt x="938" y="31"/>
                  </a:lnTo>
                  <a:lnTo>
                    <a:pt x="920" y="26"/>
                  </a:lnTo>
                  <a:lnTo>
                    <a:pt x="900" y="23"/>
                  </a:lnTo>
                  <a:lnTo>
                    <a:pt x="880" y="19"/>
                  </a:lnTo>
                  <a:lnTo>
                    <a:pt x="861" y="16"/>
                  </a:lnTo>
                  <a:lnTo>
                    <a:pt x="840" y="14"/>
                  </a:lnTo>
                  <a:lnTo>
                    <a:pt x="820" y="10"/>
                  </a:lnTo>
                  <a:lnTo>
                    <a:pt x="800" y="8"/>
                  </a:lnTo>
                  <a:lnTo>
                    <a:pt x="778" y="6"/>
                  </a:lnTo>
                  <a:lnTo>
                    <a:pt x="757" y="4"/>
                  </a:lnTo>
                  <a:lnTo>
                    <a:pt x="736" y="2"/>
                  </a:lnTo>
                  <a:lnTo>
                    <a:pt x="715" y="2"/>
                  </a:lnTo>
                  <a:lnTo>
                    <a:pt x="693" y="1"/>
                  </a:lnTo>
                  <a:lnTo>
                    <a:pt x="671" y="0"/>
                  </a:lnTo>
                  <a:lnTo>
                    <a:pt x="648" y="0"/>
                  </a:lnTo>
                  <a:lnTo>
                    <a:pt x="626" y="0"/>
                  </a:lnTo>
                  <a:lnTo>
                    <a:pt x="604" y="1"/>
                  </a:lnTo>
                  <a:lnTo>
                    <a:pt x="582" y="2"/>
                  </a:lnTo>
                  <a:lnTo>
                    <a:pt x="560" y="2"/>
                  </a:lnTo>
                  <a:lnTo>
                    <a:pt x="539" y="4"/>
                  </a:lnTo>
                  <a:lnTo>
                    <a:pt x="518" y="6"/>
                  </a:lnTo>
                  <a:lnTo>
                    <a:pt x="497" y="8"/>
                  </a:lnTo>
                  <a:lnTo>
                    <a:pt x="476" y="10"/>
                  </a:lnTo>
                  <a:lnTo>
                    <a:pt x="455" y="14"/>
                  </a:lnTo>
                  <a:lnTo>
                    <a:pt x="436" y="16"/>
                  </a:lnTo>
                  <a:lnTo>
                    <a:pt x="416" y="19"/>
                  </a:lnTo>
                  <a:lnTo>
                    <a:pt x="397" y="23"/>
                  </a:lnTo>
                  <a:lnTo>
                    <a:pt x="377" y="26"/>
                  </a:lnTo>
                  <a:lnTo>
                    <a:pt x="359" y="31"/>
                  </a:lnTo>
                  <a:lnTo>
                    <a:pt x="340" y="34"/>
                  </a:lnTo>
                  <a:lnTo>
                    <a:pt x="322" y="39"/>
                  </a:lnTo>
                  <a:lnTo>
                    <a:pt x="303" y="44"/>
                  </a:lnTo>
                  <a:lnTo>
                    <a:pt x="286" y="49"/>
                  </a:lnTo>
                  <a:lnTo>
                    <a:pt x="269" y="54"/>
                  </a:lnTo>
                  <a:lnTo>
                    <a:pt x="253" y="60"/>
                  </a:lnTo>
                  <a:lnTo>
                    <a:pt x="237" y="65"/>
                  </a:lnTo>
                  <a:lnTo>
                    <a:pt x="220" y="71"/>
                  </a:lnTo>
                  <a:lnTo>
                    <a:pt x="205" y="78"/>
                  </a:lnTo>
                  <a:lnTo>
                    <a:pt x="190" y="84"/>
                  </a:lnTo>
                  <a:lnTo>
                    <a:pt x="176" y="91"/>
                  </a:lnTo>
                  <a:lnTo>
                    <a:pt x="162" y="98"/>
                  </a:lnTo>
                  <a:lnTo>
                    <a:pt x="149" y="105"/>
                  </a:lnTo>
                  <a:lnTo>
                    <a:pt x="135" y="112"/>
                  </a:lnTo>
                  <a:lnTo>
                    <a:pt x="123" y="120"/>
                  </a:lnTo>
                  <a:lnTo>
                    <a:pt x="111" y="127"/>
                  </a:lnTo>
                  <a:lnTo>
                    <a:pt x="99" y="135"/>
                  </a:lnTo>
                  <a:lnTo>
                    <a:pt x="89" y="143"/>
                  </a:lnTo>
                  <a:lnTo>
                    <a:pt x="79" y="151"/>
                  </a:lnTo>
                  <a:lnTo>
                    <a:pt x="68" y="159"/>
                  </a:lnTo>
                  <a:lnTo>
                    <a:pt x="59" y="167"/>
                  </a:lnTo>
                  <a:lnTo>
                    <a:pt x="51" y="176"/>
                  </a:lnTo>
                  <a:lnTo>
                    <a:pt x="43" y="184"/>
                  </a:lnTo>
                  <a:lnTo>
                    <a:pt x="36" y="193"/>
                  </a:lnTo>
                  <a:lnTo>
                    <a:pt x="29" y="203"/>
                  </a:lnTo>
                  <a:lnTo>
                    <a:pt x="23" y="212"/>
                  </a:lnTo>
                  <a:lnTo>
                    <a:pt x="18" y="221"/>
                  </a:lnTo>
                  <a:lnTo>
                    <a:pt x="13" y="230"/>
                  </a:lnTo>
                  <a:lnTo>
                    <a:pt x="10" y="239"/>
                  </a:lnTo>
                  <a:lnTo>
                    <a:pt x="6" y="249"/>
                  </a:lnTo>
                  <a:lnTo>
                    <a:pt x="4" y="259"/>
                  </a:lnTo>
                  <a:lnTo>
                    <a:pt x="2" y="268"/>
                  </a:lnTo>
                  <a:lnTo>
                    <a:pt x="0" y="279"/>
                  </a:lnTo>
                  <a:lnTo>
                    <a:pt x="0" y="288"/>
                  </a:lnTo>
                  <a:close/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endParaRPr lang="pl-PL" sz="2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Rectangle 57"/>
            <p:cNvSpPr/>
            <p:nvPr/>
          </p:nvSpPr>
          <p:spPr>
            <a:xfrm>
              <a:off x="6554160" y="5105520"/>
              <a:ext cx="39348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FFFFFF"/>
                  </a:solidFill>
                  <a:latin typeface="Calibri"/>
                </a:rPr>
                <a:t>dziób</a:t>
              </a:r>
              <a:endParaRPr lang="pl-PL" sz="1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58"/>
            <p:cNvSpPr/>
            <p:nvPr/>
          </p:nvSpPr>
          <p:spPr>
            <a:xfrm>
              <a:off x="6477120" y="2971800"/>
              <a:ext cx="1143000" cy="685800"/>
            </a:xfrm>
            <a:custGeom>
              <a:avLst/>
              <a:gdLst>
                <a:gd name="textAreaLeft" fmla="*/ 0 w 1143000"/>
                <a:gd name="textAreaRight" fmla="*/ 1143360 w 1143000"/>
                <a:gd name="textAreaTop" fmla="*/ 0 h 685800"/>
                <a:gd name="textAreaBottom" fmla="*/ 686160 h 685800"/>
              </a:gdLst>
              <a:ahLst/>
              <a:cxnLst/>
              <a:rect l="textAreaLeft" t="textAreaTop" r="textAreaRight" b="textAreaBottom"/>
              <a:pathLst>
                <a:path w="1440" h="865">
                  <a:moveTo>
                    <a:pt x="0" y="433"/>
                  </a:moveTo>
                  <a:lnTo>
                    <a:pt x="0" y="418"/>
                  </a:lnTo>
                  <a:lnTo>
                    <a:pt x="2" y="403"/>
                  </a:lnTo>
                  <a:lnTo>
                    <a:pt x="4" y="388"/>
                  </a:lnTo>
                  <a:lnTo>
                    <a:pt x="6" y="374"/>
                  </a:lnTo>
                  <a:lnTo>
                    <a:pt x="10" y="360"/>
                  </a:lnTo>
                  <a:lnTo>
                    <a:pt x="15" y="345"/>
                  </a:lnTo>
                  <a:lnTo>
                    <a:pt x="20" y="331"/>
                  </a:lnTo>
                  <a:lnTo>
                    <a:pt x="26" y="317"/>
                  </a:lnTo>
                  <a:lnTo>
                    <a:pt x="33" y="305"/>
                  </a:lnTo>
                  <a:lnTo>
                    <a:pt x="40" y="291"/>
                  </a:lnTo>
                  <a:lnTo>
                    <a:pt x="48" y="277"/>
                  </a:lnTo>
                  <a:lnTo>
                    <a:pt x="57" y="264"/>
                  </a:lnTo>
                  <a:lnTo>
                    <a:pt x="66" y="252"/>
                  </a:lnTo>
                  <a:lnTo>
                    <a:pt x="76" y="239"/>
                  </a:lnTo>
                  <a:lnTo>
                    <a:pt x="88" y="226"/>
                  </a:lnTo>
                  <a:lnTo>
                    <a:pt x="98" y="215"/>
                  </a:lnTo>
                  <a:lnTo>
                    <a:pt x="111" y="202"/>
                  </a:lnTo>
                  <a:lnTo>
                    <a:pt x="124" y="191"/>
                  </a:lnTo>
                  <a:lnTo>
                    <a:pt x="136" y="179"/>
                  </a:lnTo>
                  <a:lnTo>
                    <a:pt x="150" y="169"/>
                  </a:lnTo>
                  <a:lnTo>
                    <a:pt x="165" y="158"/>
                  </a:lnTo>
                  <a:lnTo>
                    <a:pt x="180" y="147"/>
                  </a:lnTo>
                  <a:lnTo>
                    <a:pt x="195" y="136"/>
                  </a:lnTo>
                  <a:lnTo>
                    <a:pt x="211" y="127"/>
                  </a:lnTo>
                  <a:lnTo>
                    <a:pt x="228" y="117"/>
                  </a:lnTo>
                  <a:lnTo>
                    <a:pt x="245" y="108"/>
                  </a:lnTo>
                  <a:lnTo>
                    <a:pt x="263" y="100"/>
                  </a:lnTo>
                  <a:lnTo>
                    <a:pt x="280" y="90"/>
                  </a:lnTo>
                  <a:lnTo>
                    <a:pt x="299" y="82"/>
                  </a:lnTo>
                  <a:lnTo>
                    <a:pt x="318" y="74"/>
                  </a:lnTo>
                  <a:lnTo>
                    <a:pt x="338" y="66"/>
                  </a:lnTo>
                  <a:lnTo>
                    <a:pt x="357" y="59"/>
                  </a:lnTo>
                  <a:lnTo>
                    <a:pt x="378" y="52"/>
                  </a:lnTo>
                  <a:lnTo>
                    <a:pt x="398" y="45"/>
                  </a:lnTo>
                  <a:lnTo>
                    <a:pt x="419" y="40"/>
                  </a:lnTo>
                  <a:lnTo>
                    <a:pt x="440" y="34"/>
                  </a:lnTo>
                  <a:lnTo>
                    <a:pt x="462" y="29"/>
                  </a:lnTo>
                  <a:lnTo>
                    <a:pt x="484" y="23"/>
                  </a:lnTo>
                  <a:lnTo>
                    <a:pt x="506" y="20"/>
                  </a:lnTo>
                  <a:lnTo>
                    <a:pt x="529" y="15"/>
                  </a:lnTo>
                  <a:lnTo>
                    <a:pt x="552" y="12"/>
                  </a:lnTo>
                  <a:lnTo>
                    <a:pt x="575" y="8"/>
                  </a:lnTo>
                  <a:lnTo>
                    <a:pt x="599" y="6"/>
                  </a:lnTo>
                  <a:lnTo>
                    <a:pt x="622" y="4"/>
                  </a:lnTo>
                  <a:lnTo>
                    <a:pt x="647" y="3"/>
                  </a:lnTo>
                  <a:lnTo>
                    <a:pt x="671" y="0"/>
                  </a:lnTo>
                  <a:lnTo>
                    <a:pt x="695" y="0"/>
                  </a:lnTo>
                  <a:lnTo>
                    <a:pt x="720" y="0"/>
                  </a:lnTo>
                  <a:lnTo>
                    <a:pt x="744" y="0"/>
                  </a:lnTo>
                  <a:lnTo>
                    <a:pt x="770" y="0"/>
                  </a:lnTo>
                  <a:lnTo>
                    <a:pt x="793" y="3"/>
                  </a:lnTo>
                  <a:lnTo>
                    <a:pt x="817" y="4"/>
                  </a:lnTo>
                  <a:lnTo>
                    <a:pt x="841" y="6"/>
                  </a:lnTo>
                  <a:lnTo>
                    <a:pt x="864" y="8"/>
                  </a:lnTo>
                  <a:lnTo>
                    <a:pt x="888" y="12"/>
                  </a:lnTo>
                  <a:lnTo>
                    <a:pt x="911" y="15"/>
                  </a:lnTo>
                  <a:lnTo>
                    <a:pt x="933" y="20"/>
                  </a:lnTo>
                  <a:lnTo>
                    <a:pt x="956" y="23"/>
                  </a:lnTo>
                  <a:lnTo>
                    <a:pt x="978" y="29"/>
                  </a:lnTo>
                  <a:lnTo>
                    <a:pt x="999" y="34"/>
                  </a:lnTo>
                  <a:lnTo>
                    <a:pt x="1021" y="40"/>
                  </a:lnTo>
                  <a:lnTo>
                    <a:pt x="1042" y="45"/>
                  </a:lnTo>
                  <a:lnTo>
                    <a:pt x="1062" y="52"/>
                  </a:lnTo>
                  <a:lnTo>
                    <a:pt x="1083" y="59"/>
                  </a:lnTo>
                  <a:lnTo>
                    <a:pt x="1103" y="66"/>
                  </a:lnTo>
                  <a:lnTo>
                    <a:pt x="1122" y="74"/>
                  </a:lnTo>
                  <a:lnTo>
                    <a:pt x="1141" y="82"/>
                  </a:lnTo>
                  <a:lnTo>
                    <a:pt x="1159" y="90"/>
                  </a:lnTo>
                  <a:lnTo>
                    <a:pt x="1178" y="100"/>
                  </a:lnTo>
                  <a:lnTo>
                    <a:pt x="1195" y="108"/>
                  </a:lnTo>
                  <a:lnTo>
                    <a:pt x="1212" y="117"/>
                  </a:lnTo>
                  <a:lnTo>
                    <a:pt x="1228" y="127"/>
                  </a:lnTo>
                  <a:lnTo>
                    <a:pt x="1244" y="136"/>
                  </a:lnTo>
                  <a:lnTo>
                    <a:pt x="1260" y="147"/>
                  </a:lnTo>
                  <a:lnTo>
                    <a:pt x="1275" y="158"/>
                  </a:lnTo>
                  <a:lnTo>
                    <a:pt x="1289" y="169"/>
                  </a:lnTo>
                  <a:lnTo>
                    <a:pt x="1303" y="179"/>
                  </a:lnTo>
                  <a:lnTo>
                    <a:pt x="1317" y="191"/>
                  </a:lnTo>
                  <a:lnTo>
                    <a:pt x="1330" y="202"/>
                  </a:lnTo>
                  <a:lnTo>
                    <a:pt x="1341" y="215"/>
                  </a:lnTo>
                  <a:lnTo>
                    <a:pt x="1353" y="226"/>
                  </a:lnTo>
                  <a:lnTo>
                    <a:pt x="1364" y="239"/>
                  </a:lnTo>
                  <a:lnTo>
                    <a:pt x="1374" y="252"/>
                  </a:lnTo>
                  <a:lnTo>
                    <a:pt x="1383" y="264"/>
                  </a:lnTo>
                  <a:lnTo>
                    <a:pt x="1392" y="277"/>
                  </a:lnTo>
                  <a:lnTo>
                    <a:pt x="1400" y="291"/>
                  </a:lnTo>
                  <a:lnTo>
                    <a:pt x="1408" y="305"/>
                  </a:lnTo>
                  <a:lnTo>
                    <a:pt x="1415" y="317"/>
                  </a:lnTo>
                  <a:lnTo>
                    <a:pt x="1421" y="331"/>
                  </a:lnTo>
                  <a:lnTo>
                    <a:pt x="1425" y="345"/>
                  </a:lnTo>
                  <a:lnTo>
                    <a:pt x="1430" y="360"/>
                  </a:lnTo>
                  <a:lnTo>
                    <a:pt x="1433" y="374"/>
                  </a:lnTo>
                  <a:lnTo>
                    <a:pt x="1437" y="388"/>
                  </a:lnTo>
                  <a:lnTo>
                    <a:pt x="1439" y="403"/>
                  </a:lnTo>
                  <a:lnTo>
                    <a:pt x="1440" y="418"/>
                  </a:lnTo>
                  <a:lnTo>
                    <a:pt x="1440" y="433"/>
                  </a:lnTo>
                  <a:lnTo>
                    <a:pt x="1440" y="448"/>
                  </a:lnTo>
                  <a:lnTo>
                    <a:pt x="1439" y="461"/>
                  </a:lnTo>
                  <a:lnTo>
                    <a:pt x="1437" y="476"/>
                  </a:lnTo>
                  <a:lnTo>
                    <a:pt x="1433" y="490"/>
                  </a:lnTo>
                  <a:lnTo>
                    <a:pt x="1430" y="505"/>
                  </a:lnTo>
                  <a:lnTo>
                    <a:pt x="1425" y="519"/>
                  </a:lnTo>
                  <a:lnTo>
                    <a:pt x="1421" y="533"/>
                  </a:lnTo>
                  <a:lnTo>
                    <a:pt x="1415" y="547"/>
                  </a:lnTo>
                  <a:lnTo>
                    <a:pt x="1408" y="560"/>
                  </a:lnTo>
                  <a:lnTo>
                    <a:pt x="1400" y="574"/>
                  </a:lnTo>
                  <a:lnTo>
                    <a:pt x="1392" y="587"/>
                  </a:lnTo>
                  <a:lnTo>
                    <a:pt x="1383" y="600"/>
                  </a:lnTo>
                  <a:lnTo>
                    <a:pt x="1374" y="612"/>
                  </a:lnTo>
                  <a:lnTo>
                    <a:pt x="1364" y="625"/>
                  </a:lnTo>
                  <a:lnTo>
                    <a:pt x="1353" y="638"/>
                  </a:lnTo>
                  <a:lnTo>
                    <a:pt x="1341" y="650"/>
                  </a:lnTo>
                  <a:lnTo>
                    <a:pt x="1330" y="662"/>
                  </a:lnTo>
                  <a:lnTo>
                    <a:pt x="1317" y="673"/>
                  </a:lnTo>
                  <a:lnTo>
                    <a:pt x="1303" y="685"/>
                  </a:lnTo>
                  <a:lnTo>
                    <a:pt x="1289" y="696"/>
                  </a:lnTo>
                  <a:lnTo>
                    <a:pt x="1275" y="707"/>
                  </a:lnTo>
                  <a:lnTo>
                    <a:pt x="1260" y="717"/>
                  </a:lnTo>
                  <a:lnTo>
                    <a:pt x="1244" y="728"/>
                  </a:lnTo>
                  <a:lnTo>
                    <a:pt x="1228" y="737"/>
                  </a:lnTo>
                  <a:lnTo>
                    <a:pt x="1212" y="747"/>
                  </a:lnTo>
                  <a:lnTo>
                    <a:pt x="1195" y="756"/>
                  </a:lnTo>
                  <a:lnTo>
                    <a:pt x="1178" y="766"/>
                  </a:lnTo>
                  <a:lnTo>
                    <a:pt x="1159" y="774"/>
                  </a:lnTo>
                  <a:lnTo>
                    <a:pt x="1141" y="783"/>
                  </a:lnTo>
                  <a:lnTo>
                    <a:pt x="1122" y="790"/>
                  </a:lnTo>
                  <a:lnTo>
                    <a:pt x="1103" y="798"/>
                  </a:lnTo>
                  <a:lnTo>
                    <a:pt x="1083" y="805"/>
                  </a:lnTo>
                  <a:lnTo>
                    <a:pt x="1062" y="812"/>
                  </a:lnTo>
                  <a:lnTo>
                    <a:pt x="1042" y="819"/>
                  </a:lnTo>
                  <a:lnTo>
                    <a:pt x="1021" y="824"/>
                  </a:lnTo>
                  <a:lnTo>
                    <a:pt x="999" y="830"/>
                  </a:lnTo>
                  <a:lnTo>
                    <a:pt x="978" y="836"/>
                  </a:lnTo>
                  <a:lnTo>
                    <a:pt x="956" y="840"/>
                  </a:lnTo>
                  <a:lnTo>
                    <a:pt x="933" y="845"/>
                  </a:lnTo>
                  <a:lnTo>
                    <a:pt x="911" y="849"/>
                  </a:lnTo>
                  <a:lnTo>
                    <a:pt x="888" y="852"/>
                  </a:lnTo>
                  <a:lnTo>
                    <a:pt x="864" y="855"/>
                  </a:lnTo>
                  <a:lnTo>
                    <a:pt x="841" y="858"/>
                  </a:lnTo>
                  <a:lnTo>
                    <a:pt x="817" y="860"/>
                  </a:lnTo>
                  <a:lnTo>
                    <a:pt x="793" y="862"/>
                  </a:lnTo>
                  <a:lnTo>
                    <a:pt x="770" y="864"/>
                  </a:lnTo>
                  <a:lnTo>
                    <a:pt x="744" y="865"/>
                  </a:lnTo>
                  <a:lnTo>
                    <a:pt x="720" y="865"/>
                  </a:lnTo>
                  <a:lnTo>
                    <a:pt x="695" y="865"/>
                  </a:lnTo>
                  <a:lnTo>
                    <a:pt x="671" y="864"/>
                  </a:lnTo>
                  <a:lnTo>
                    <a:pt x="647" y="862"/>
                  </a:lnTo>
                  <a:lnTo>
                    <a:pt x="622" y="860"/>
                  </a:lnTo>
                  <a:lnTo>
                    <a:pt x="599" y="858"/>
                  </a:lnTo>
                  <a:lnTo>
                    <a:pt x="575" y="855"/>
                  </a:lnTo>
                  <a:lnTo>
                    <a:pt x="552" y="852"/>
                  </a:lnTo>
                  <a:lnTo>
                    <a:pt x="529" y="849"/>
                  </a:lnTo>
                  <a:lnTo>
                    <a:pt x="506" y="845"/>
                  </a:lnTo>
                  <a:lnTo>
                    <a:pt x="484" y="840"/>
                  </a:lnTo>
                  <a:lnTo>
                    <a:pt x="462" y="836"/>
                  </a:lnTo>
                  <a:lnTo>
                    <a:pt x="440" y="830"/>
                  </a:lnTo>
                  <a:lnTo>
                    <a:pt x="419" y="824"/>
                  </a:lnTo>
                  <a:lnTo>
                    <a:pt x="398" y="819"/>
                  </a:lnTo>
                  <a:lnTo>
                    <a:pt x="378" y="812"/>
                  </a:lnTo>
                  <a:lnTo>
                    <a:pt x="357" y="805"/>
                  </a:lnTo>
                  <a:lnTo>
                    <a:pt x="338" y="798"/>
                  </a:lnTo>
                  <a:lnTo>
                    <a:pt x="318" y="790"/>
                  </a:lnTo>
                  <a:lnTo>
                    <a:pt x="299" y="783"/>
                  </a:lnTo>
                  <a:lnTo>
                    <a:pt x="280" y="774"/>
                  </a:lnTo>
                  <a:lnTo>
                    <a:pt x="263" y="766"/>
                  </a:lnTo>
                  <a:lnTo>
                    <a:pt x="245" y="756"/>
                  </a:lnTo>
                  <a:lnTo>
                    <a:pt x="228" y="747"/>
                  </a:lnTo>
                  <a:lnTo>
                    <a:pt x="211" y="737"/>
                  </a:lnTo>
                  <a:lnTo>
                    <a:pt x="195" y="728"/>
                  </a:lnTo>
                  <a:lnTo>
                    <a:pt x="180" y="717"/>
                  </a:lnTo>
                  <a:lnTo>
                    <a:pt x="165" y="707"/>
                  </a:lnTo>
                  <a:lnTo>
                    <a:pt x="150" y="696"/>
                  </a:lnTo>
                  <a:lnTo>
                    <a:pt x="136" y="685"/>
                  </a:lnTo>
                  <a:lnTo>
                    <a:pt x="124" y="673"/>
                  </a:lnTo>
                  <a:lnTo>
                    <a:pt x="111" y="662"/>
                  </a:lnTo>
                  <a:lnTo>
                    <a:pt x="98" y="650"/>
                  </a:lnTo>
                  <a:lnTo>
                    <a:pt x="88" y="638"/>
                  </a:lnTo>
                  <a:lnTo>
                    <a:pt x="76" y="625"/>
                  </a:lnTo>
                  <a:lnTo>
                    <a:pt x="66" y="612"/>
                  </a:lnTo>
                  <a:lnTo>
                    <a:pt x="57" y="600"/>
                  </a:lnTo>
                  <a:lnTo>
                    <a:pt x="48" y="587"/>
                  </a:lnTo>
                  <a:lnTo>
                    <a:pt x="40" y="574"/>
                  </a:lnTo>
                  <a:lnTo>
                    <a:pt x="33" y="560"/>
                  </a:lnTo>
                  <a:lnTo>
                    <a:pt x="26" y="547"/>
                  </a:lnTo>
                  <a:lnTo>
                    <a:pt x="20" y="533"/>
                  </a:lnTo>
                  <a:lnTo>
                    <a:pt x="15" y="519"/>
                  </a:lnTo>
                  <a:lnTo>
                    <a:pt x="10" y="505"/>
                  </a:lnTo>
                  <a:lnTo>
                    <a:pt x="6" y="490"/>
                  </a:lnTo>
                  <a:lnTo>
                    <a:pt x="4" y="476"/>
                  </a:lnTo>
                  <a:lnTo>
                    <a:pt x="2" y="461"/>
                  </a:lnTo>
                  <a:lnTo>
                    <a:pt x="0" y="448"/>
                  </a:lnTo>
                  <a:lnTo>
                    <a:pt x="0" y="433"/>
                  </a:lnTo>
                  <a:close/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endParaRPr lang="pl-PL" sz="2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Rectangle 59"/>
            <p:cNvSpPr/>
            <p:nvPr/>
          </p:nvSpPr>
          <p:spPr>
            <a:xfrm>
              <a:off x="6705000" y="3200400"/>
              <a:ext cx="5497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dirty="0">
                  <a:solidFill>
                    <a:srgbClr val="FFFFFF"/>
                  </a:solidFill>
                  <a:latin typeface="Calibri"/>
                </a:rPr>
                <a:t>zwierzę</a:t>
              </a:r>
              <a:endParaRPr lang="pl-PL" sz="1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/>
          <p:nvPr/>
        </p:nvPicPr>
        <p:blipFill>
          <a:blip r:embed="rId2"/>
          <a:stretch/>
        </p:blipFill>
        <p:spPr>
          <a:xfrm>
            <a:off x="1560360" y="0"/>
            <a:ext cx="8963640" cy="6104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TextBox 94"/>
          <p:cNvSpPr txBox="1"/>
          <p:nvPr/>
        </p:nvSpPr>
        <p:spPr>
          <a:xfrm>
            <a:off x="2064000" y="6120000"/>
            <a:ext cx="8280000" cy="70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</a:rPr>
              <a:t>Sieć semantyczna 8 pojęć w </a:t>
            </a:r>
            <a:r>
              <a:rPr lang="pl-PL" sz="2000" dirty="0" err="1">
                <a:solidFill>
                  <a:srgbClr val="000000"/>
                </a:solidFill>
                <a:highlight>
                  <a:srgbClr val="FFFFFF"/>
                </a:highlight>
                <a:latin typeface="Calibri"/>
              </a:rPr>
              <a:t>WordNet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</a:rPr>
              <a:t>, z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FF"/>
                </a:highlight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WordVis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</a:rPr>
              <a:t>.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</a:rPr>
              <a:t>Inne wizualizacje: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FF"/>
                </a:highlight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TouchGraph</a:t>
            </a:r>
            <a:r>
              <a:rPr lang="pl-PL" sz="2000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</a:rPr>
              <a:t>,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FF"/>
                </a:highlight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ThinkMap</a:t>
            </a:r>
            <a:r>
              <a:rPr lang="pl-PL" sz="2000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</a:rPr>
              <a:t>,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FF"/>
                </a:highlight>
                <a:latin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VisuWords</a:t>
            </a:r>
            <a:r>
              <a:rPr lang="pl-PL" sz="2000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</a:rPr>
              <a:t>, </a:t>
            </a:r>
            <a:r>
              <a:rPr lang="pl-PL" sz="2000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</a:t>
            </a:r>
            <a:r>
              <a:rPr lang="pl-PL" sz="2000" dirty="0">
                <a:solidFill>
                  <a:srgbClr val="FFFF00"/>
                </a:solidFill>
                <a:highlight>
                  <a:srgbClr val="FFFFFF"/>
                </a:highlight>
                <a:latin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2000" dirty="0" err="1">
                <a:solidFill>
                  <a:srgbClr val="FF0000"/>
                </a:solidFill>
                <a:highlight>
                  <a:srgbClr val="FFFFFF"/>
                </a:highlight>
                <a:latin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Browser</a:t>
            </a:r>
            <a:r>
              <a:rPr lang="pl-PL" sz="2000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</a:rPr>
              <a:t> </a:t>
            </a:r>
            <a:endParaRPr lang="pl-PL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209800" y="52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Sieci i rozumowanie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1288043" y="1039320"/>
            <a:ext cx="10197941" cy="533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85480" indent="-2854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Węzły reprezentują: obiekty, typy lub klasy, zdarzenia, działania, epizody, miejsca, czasy …</a:t>
            </a:r>
          </a:p>
          <a:p>
            <a:pPr marL="285480" indent="-2854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Łuki reprezentują: </a:t>
            </a:r>
          </a:p>
          <a:p>
            <a:pPr marL="860400" lvl="1" indent="-2858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Calibri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podanie przykładu, podklasę, relację ISA;</a:t>
            </a:r>
          </a:p>
          <a:p>
            <a:pPr marL="860400" lvl="1" indent="-2858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Calibri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jest częścią czegoś;</a:t>
            </a:r>
          </a:p>
          <a:p>
            <a:pPr marL="860400" lvl="1" indent="-2858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Calibri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logiczne spójniki  i, lub;</a:t>
            </a:r>
          </a:p>
          <a:p>
            <a:pPr marL="860400" lvl="1" indent="-2858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Calibri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działania. </a:t>
            </a:r>
          </a:p>
          <a:p>
            <a:pPr marL="285480" indent="-2854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Reprezentacja sieciowa wspomaga rozumowanie:</a:t>
            </a:r>
          </a:p>
          <a:p>
            <a:pPr marL="285480" indent="-2854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Umożliwia łatwe dziedziczenie atrybutów pojęć.</a:t>
            </a:r>
          </a:p>
          <a:p>
            <a:pPr marL="285480" indent="-2854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Pobudzenia pojęcia: aktywność rozszerza się od pobudzonego węzła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/>
              </a:rPr>
              <a:t>na węzły z nim połączone, aż dojdzie do pożądanych własności.</a:t>
            </a:r>
          </a:p>
          <a:p>
            <a:pPr marL="285480" indent="-2854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rgbClr val="FFFFFF"/>
                </a:solidFill>
                <a:latin typeface="Calibri"/>
              </a:rPr>
              <a:t>Podobnie do działania mózgu w czasie tworzenia skojarzeń i rozumowania; podobny model używany jest w psychologii do wyjaśniania czasów odpowiedzi. </a:t>
            </a:r>
          </a:p>
        </p:txBody>
      </p:sp>
      <p:sp>
        <p:nvSpPr>
          <p:cNvPr id="98" name="Rectangle 64"/>
          <p:cNvSpPr/>
          <p:nvPr/>
        </p:nvSpPr>
        <p:spPr>
          <a:xfrm>
            <a:off x="8299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209800" y="52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600">
                <a:solidFill>
                  <a:srgbClr val="FFCC66"/>
                </a:solidFill>
                <a:latin typeface="Calibri"/>
              </a:rPr>
              <a:t>Zdanie i kontekst</a:t>
            </a:r>
            <a:endParaRPr lang="pl-PL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08" name="Rectangle 5"/>
          <p:cNvSpPr/>
          <p:nvPr/>
        </p:nvSpPr>
        <p:spPr>
          <a:xfrm>
            <a:off x="8299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9" name="Picture 7"/>
          <p:cNvPicPr/>
          <p:nvPr/>
        </p:nvPicPr>
        <p:blipFill>
          <a:blip r:embed="rId3"/>
          <a:stretch/>
        </p:blipFill>
        <p:spPr>
          <a:xfrm>
            <a:off x="3329683" y="1264500"/>
            <a:ext cx="2886120" cy="1486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0" name="Picture 8"/>
          <p:cNvPicPr/>
          <p:nvPr/>
        </p:nvPicPr>
        <p:blipFill>
          <a:blip r:embed="rId4"/>
          <a:stretch/>
        </p:blipFill>
        <p:spPr>
          <a:xfrm>
            <a:off x="6792806" y="1195380"/>
            <a:ext cx="4076640" cy="4467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Text Box 9"/>
          <p:cNvSpPr/>
          <p:nvPr/>
        </p:nvSpPr>
        <p:spPr>
          <a:xfrm>
            <a:off x="1904880" y="3124080"/>
            <a:ext cx="4579896" cy="21720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dirty="0">
                <a:solidFill>
                  <a:srgbClr val="FFFFFF"/>
                </a:solidFill>
                <a:latin typeface="Calibri"/>
              </a:rPr>
              <a:t>Reprezentacja zdania:</a:t>
            </a:r>
            <a:endParaRPr lang="pl-PL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dirty="0">
                <a:solidFill>
                  <a:srgbClr val="FFFFFF"/>
                </a:solidFill>
                <a:latin typeface="Calibri"/>
              </a:rPr>
              <a:t>pewnego okropnego poranka lekarz został oskarżony przez prawnika </a:t>
            </a:r>
            <a:br>
              <a:rPr lang="pl-PL" sz="2200" dirty="0">
                <a:solidFill>
                  <a:srgbClr val="FFFFFF"/>
                </a:solidFill>
                <a:latin typeface="Calibri"/>
              </a:rPr>
            </a:br>
            <a:r>
              <a:rPr lang="pl-PL" sz="2200" dirty="0">
                <a:solidFill>
                  <a:srgbClr val="FFFFFF"/>
                </a:solidFill>
                <a:latin typeface="Calibri"/>
              </a:rPr>
              <a:t>o branie łapówek. </a:t>
            </a:r>
            <a:endParaRPr lang="pl-PL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dirty="0">
                <a:solidFill>
                  <a:srgbClr val="FFFFFF"/>
                </a:solidFill>
                <a:latin typeface="Calibri"/>
              </a:rPr>
              <a:t>Uwzględniony został kontekst zdania.</a:t>
            </a:r>
            <a:endParaRPr lang="pl-PL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Office Theme">
  <a:themeElements>
    <a:clrScheme name="WD-Green">
      <a:dk1>
        <a:srgbClr val="0066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FF00"/>
      </a:hlink>
      <a:folHlink>
        <a:srgbClr val="FFCC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</TotalTime>
  <Words>3231</Words>
  <Application>Microsoft Office PowerPoint</Application>
  <PresentationFormat>Widescreen</PresentationFormat>
  <Paragraphs>312</Paragraphs>
  <Slides>37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Unicode MS</vt:lpstr>
      <vt:lpstr>Calibri</vt:lpstr>
      <vt:lpstr>Times New Roman</vt:lpstr>
      <vt:lpstr>Wingdings</vt:lpstr>
      <vt:lpstr>Office Theme</vt:lpstr>
      <vt:lpstr>Sztuczna Inteligencja Reprezentacja wiedzy:  Sieci semantyczne i grafy wiedzy</vt:lpstr>
      <vt:lpstr>Co było: </vt:lpstr>
      <vt:lpstr>Reprezentacja wiedzy</vt:lpstr>
      <vt:lpstr>Intuicja i szukanie</vt:lpstr>
      <vt:lpstr>Sieci semantyczne</vt:lpstr>
      <vt:lpstr>Wiedza zapisana w sieci</vt:lpstr>
      <vt:lpstr>PowerPoint Presentation</vt:lpstr>
      <vt:lpstr>Sieci i rozumowanie</vt:lpstr>
      <vt:lpstr>Zdanie i kontekst</vt:lpstr>
      <vt:lpstr>Analiza logiczna</vt:lpstr>
      <vt:lpstr>MindNet</vt:lpstr>
      <vt:lpstr>NLPwin/MindNet</vt:lpstr>
      <vt:lpstr>NLPwin/Forma logiczna</vt:lpstr>
      <vt:lpstr>Słowosieć</vt:lpstr>
      <vt:lpstr>Rozumienie tekstów</vt:lpstr>
      <vt:lpstr>PowerPoint Presentation</vt:lpstr>
      <vt:lpstr>PowerPoint Presentation</vt:lpstr>
      <vt:lpstr>PowerPoint Presentation</vt:lpstr>
      <vt:lpstr>Sieci i mózgi </vt:lpstr>
      <vt:lpstr>Neuroobrazowanie słów?</vt:lpstr>
      <vt:lpstr>Neuroobrazowanie słów?</vt:lpstr>
      <vt:lpstr>Semantyka fMRI</vt:lpstr>
      <vt:lpstr>Słowa w mózgu</vt:lpstr>
      <vt:lpstr>Język (165)</vt:lpstr>
      <vt:lpstr>Semantyczna przestrzeń neuronalna</vt:lpstr>
      <vt:lpstr>Aktywacja kory</vt:lpstr>
      <vt:lpstr>Atlas Semantyczny</vt:lpstr>
      <vt:lpstr>Słowa i kreatywność </vt:lpstr>
      <vt:lpstr>Słowa i kreatywność </vt:lpstr>
      <vt:lpstr>Słowa: eksperymenty</vt:lpstr>
      <vt:lpstr>Filtr fonologiczny</vt:lpstr>
      <vt:lpstr>Grafy wiedzy</vt:lpstr>
      <vt:lpstr>Zalety grafów wiedzy</vt:lpstr>
      <vt:lpstr>Microsoft Graph</vt:lpstr>
      <vt:lpstr>Microsoft Graph</vt:lpstr>
      <vt:lpstr>Infranodus KG</vt:lpstr>
      <vt:lpstr>Grafy atrybucji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Reprezentacja wiedzy II: Sieci semantyczne</dc:title>
  <dc:subject>Sieci semantyczne</dc:subject>
  <dc:creator>W. Duch</dc:creator>
  <dc:description/>
  <cp:lastModifiedBy>Wlodek Duch</cp:lastModifiedBy>
  <cp:revision>144</cp:revision>
  <dcterms:created xsi:type="dcterms:W3CDTF">2000-10-26T12:23:55Z</dcterms:created>
  <dcterms:modified xsi:type="dcterms:W3CDTF">2026-05-10T10:19:52Z</dcterms:modified>
  <dc:language>pl-PL</dc:language>
</cp:coreProperties>
</file>