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4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endParaRPr lang="pl-PL" sz="24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7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dirty="0">
              <a:solidFill>
                <a:srgbClr val="000000"/>
              </a:solidFill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dt" idx="1"/>
          </p:nvPr>
        </p:nvSpPr>
        <p:spPr>
          <a:xfrm>
            <a:off x="388584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dirty="0">
              <a:solidFill>
                <a:srgbClr val="000000"/>
              </a:solidFill>
            </a:endParaRPr>
          </a:p>
        </p:txBody>
      </p:sp>
      <p:sp>
        <p:nvSpPr>
          <p:cNvPr id="9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0" u="none" strike="noStrike">
                <a:solidFill>
                  <a:srgbClr val="FFFF00"/>
                </a:solidFill>
                <a:effectLst/>
                <a:uFillTx/>
                <a:latin typeface="Calibri"/>
              </a:rPr>
              <a:t>Kliknij, aby przesunąć slajd</a:t>
            </a:r>
          </a:p>
        </p:txBody>
      </p:sp>
      <p:sp>
        <p:nvSpPr>
          <p:cNvPr id="10" name="PlaceHolder 4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Kliknij, aby edytować format notatek</a:t>
            </a:r>
          </a:p>
        </p:txBody>
      </p:sp>
      <p:sp>
        <p:nvSpPr>
          <p:cNvPr id="11" name="PlaceHolder 5"/>
          <p:cNvSpPr>
            <a:spLocks noGrp="1"/>
          </p:cNvSpPr>
          <p:nvPr>
            <p:ph type="ftr" idx="2"/>
          </p:nvPr>
        </p:nvSpPr>
        <p:spPr>
          <a:xfrm>
            <a:off x="-36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dirty="0">
              <a:solidFill>
                <a:srgbClr val="000000"/>
              </a:solidFill>
            </a:endParaRPr>
          </a:p>
        </p:txBody>
      </p:sp>
      <p:sp>
        <p:nvSpPr>
          <p:cNvPr id="12" name="PlaceHolder 6"/>
          <p:cNvSpPr>
            <a:spLocks noGrp="1"/>
          </p:cNvSpPr>
          <p:nvPr>
            <p:ph type="sldNum" idx="3"/>
          </p:nvPr>
        </p:nvSpPr>
        <p:spPr>
          <a:xfrm>
            <a:off x="388584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fld id="{1D57DCE6-F02D-4E0D-AE8C-9AED406E8BF5}" type="slidenum">
              <a:rPr lang="pl-PL" smtClean="0"/>
              <a:pPr/>
              <a:t>‹#›</a:t>
            </a:fld>
            <a:endParaRPr lang="pl-PL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103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2E6EFE7-5AE8-43A5-8056-E49775D7D79D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1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03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9088495-51A5-4123-BA2E-6107E72BE97A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10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1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03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D2BDE74-76DC-42CF-A7C5-BF7CF1995490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11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1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4680" tIns="4680" rIns="4680" bIns="468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103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89BFC51-9FCA-4ADE-A376-E823FA7F10ED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12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1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4680" tIns="4680" rIns="4680" bIns="468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03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FC52463-CD25-40AD-92F4-0228287382E3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13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4680" tIns="4680" rIns="4680" bIns="468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03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A7FEC12-F38D-4AC3-98F4-9366BAD5C7B7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14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1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4680" tIns="4680" rIns="4680" bIns="468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03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2183166-B116-44E9-95A9-674D888BB609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16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1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4680" tIns="4680" rIns="4680" bIns="468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03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B815FAF-1375-41D2-A13B-00B6523C288D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17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1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4680" tIns="4680" rIns="4680" bIns="468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03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C925EF4-99DA-46A4-ADA9-FD9F5456EB4D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19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1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4680" tIns="4680" rIns="4680" bIns="468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03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5E2B7FE-86AC-4C8D-9E1E-A145FC0AAE9B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20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1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4680" tIns="4680" rIns="4680" bIns="468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03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D8E84CE-03AC-4685-9219-2C4940052FC5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21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1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4680" tIns="4680" rIns="4680" bIns="468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103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4E3BABF-38DD-4E45-A75B-D89794D50542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2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4680" tIns="4680" rIns="4680" bIns="468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03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EE91418-7E3C-4F88-A2B0-2A9D91629AB0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22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1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4680" tIns="4680" rIns="4680" bIns="468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7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FF9E816-08C8-47BC-9921-338C6786F334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23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1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5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33AFA3A-FC5D-4399-9112-EC85C7F0F243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24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15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2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EC7A01F-D640-4AB6-811A-1882E88E867E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25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1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2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EC7A01F-D640-4AB6-811A-1882E88E867E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26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1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79666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F36DE8C-FFDB-411F-B11F-4E0568808B72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27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94664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DB5CE1C-1096-4F26-A21D-696C814DC766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28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89584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4E92AC3-5FDE-4A3A-9945-AC837A986FBF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29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36191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B3A34F2-CCA8-4E0E-B00B-AB5017A298CC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30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73060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33EE769-A28F-4831-BFAD-B338BA8821E4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31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6111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103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679F6A0-4869-4D66-8F94-956D77FE5E32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3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4680" tIns="4680" rIns="4680" bIns="468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5828596-49A0-4565-B771-DADBD49D7BB1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32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95743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73A9683-31EF-4C29-A38E-A9D9B970860F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33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02007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36A37C6-C36B-473A-BDE2-A86F55313346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34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30605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0FD4234-15A1-437E-B166-EDF79CC5739A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35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19781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3BC064B-5B6D-4653-A7D1-7F4F439764A2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36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38344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6A1957E-314F-4DAB-A1BF-8FB749DBA587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37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88412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B8D8858-11EC-4632-8DA6-7C1862AC8C91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38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225330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660FA80-2AB1-4BED-9147-01086FEB6F08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39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93701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0844590-23ED-4584-AABF-8D1074EF71AB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40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5770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0844590-23ED-4584-AABF-8D1074EF71AB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41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9361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103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9076379-8BF7-4454-8AD0-1E44B5EC2EFC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4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4680" tIns="4680" rIns="4680" bIns="468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103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C561210-B946-4ADD-82AD-DDFC99F95DEE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5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4680" tIns="4680" rIns="4680" bIns="468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3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E7F6EAA-9594-42F2-AE95-F4F3836604ED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6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1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4680" tIns="4680" rIns="4680" bIns="468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AD80D75-2D4F-4B37-9264-614B5C0FCC74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7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1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4680" tIns="4680" rIns="4680" bIns="468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3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310AFAC-6304-4005-A0B9-F4552F39E137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8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1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4680" tIns="4680" rIns="4680" bIns="468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3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690AB84-40DF-49CF-84BB-DBE86486C517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9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1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4680" tIns="4680" rIns="4680" bIns="468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omyśl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007520" y="215364"/>
            <a:ext cx="10363200" cy="593112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sp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600" b="0" u="none" strike="noStrike">
              <a:solidFill>
                <a:srgbClr val="FFCC00"/>
              </a:solidFill>
              <a:effectLst/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869532" y="1123042"/>
            <a:ext cx="11133600" cy="27699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>
            <a:lvl1pPr indent="0" algn="ctr"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pPr indent="0" algn="ctr"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0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omyśl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tuł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A609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260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0" u="none" strike="noStrike">
                <a:solidFill>
                  <a:srgbClr val="FFFF00"/>
                </a:solidFill>
                <a:effectLst/>
                <a:uFillTx/>
                <a:latin typeface="Calibri"/>
              </a:rPr>
              <a:t>Kliknij, aby edytować format tekstu tytułu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914400" y="1440000"/>
            <a:ext cx="10845600" cy="5040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FFFFFF"/>
              </a:buClr>
              <a:buFont typeface="Calibri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>
                <a:solidFill>
                  <a:srgbClr val="FFFFFF"/>
                </a:solidFill>
                <a:effectLst/>
                <a:uFillTx/>
                <a:latin typeface="Calibri"/>
              </a:rPr>
              <a:t>Kliknij, aby edytować format tekstu konspektu</a:t>
            </a:r>
          </a:p>
          <a:p>
            <a:pPr marL="432000" lvl="1" indent="-216000">
              <a:spcBef>
                <a:spcPts val="697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>
                <a:solidFill>
                  <a:srgbClr val="FFFFFF"/>
                </a:solidFill>
                <a:effectLst/>
                <a:uFillTx/>
                <a:latin typeface="Calibri"/>
              </a:rPr>
              <a:t>Drugi poziom konspektu</a:t>
            </a:r>
          </a:p>
          <a:p>
            <a:pPr marL="648000" lvl="2" indent="-216000">
              <a:spcBef>
                <a:spcPts val="598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>
                <a:solidFill>
                  <a:srgbClr val="FFFFFF"/>
                </a:solidFill>
                <a:effectLst/>
                <a:uFillTx/>
                <a:latin typeface="Calibri"/>
              </a:rPr>
              <a:t>Trzeci poziom konspektu</a:t>
            </a:r>
          </a:p>
          <a:p>
            <a:pPr marL="864000" lvl="3" indent="-216000">
              <a:spcBef>
                <a:spcPts val="499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>
                <a:solidFill>
                  <a:srgbClr val="FFFFFF"/>
                </a:solidFill>
                <a:effectLst/>
                <a:uFillTx/>
                <a:latin typeface="Calibri"/>
              </a:rPr>
              <a:t>Czwarty poziom konspektu</a:t>
            </a:r>
          </a:p>
          <a:p>
            <a:pPr marL="1080000" lvl="4" indent="-216000">
              <a:spcBef>
                <a:spcPts val="499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>
                <a:solidFill>
                  <a:srgbClr val="FFFFFF"/>
                </a:solidFill>
                <a:effectLst/>
                <a:uFillTx/>
                <a:latin typeface="Calibri"/>
              </a:rPr>
              <a:t>Piąty poziom konspektu</a:t>
            </a:r>
          </a:p>
          <a:p>
            <a:pPr marL="1296000" lvl="5" indent="-216000">
              <a:spcBef>
                <a:spcPts val="499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>
                <a:solidFill>
                  <a:srgbClr val="FFFFFF"/>
                </a:solidFill>
                <a:effectLst/>
                <a:uFillTx/>
                <a:latin typeface="Calibri"/>
              </a:rPr>
              <a:t>Szósty poziom konspektu</a:t>
            </a:r>
          </a:p>
          <a:p>
            <a:pPr marL="1512000" lvl="6" indent="-216000">
              <a:spcBef>
                <a:spcPts val="499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>
                <a:solidFill>
                  <a:srgbClr val="FFFFFF"/>
                </a:solidFill>
                <a:effectLst/>
                <a:uFillTx/>
                <a:latin typeface="Calibri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indent="0" algn="ctr" defTabSz="914400" rtl="0" eaLnBrk="1" latinLnBrk="0" hangingPunct="1">
        <a:lnSpc>
          <a:spcPct val="90000"/>
        </a:lnSpc>
        <a:spcBef>
          <a:spcPct val="0"/>
        </a:spcBef>
        <a:buNone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20" indent="-342720" algn="l" defTabSz="914400" rtl="0" eaLnBrk="1" latinLnBrk="0" hangingPunct="1">
        <a:lnSpc>
          <a:spcPct val="90000"/>
        </a:lnSpc>
        <a:spcBef>
          <a:spcPts val="799"/>
        </a:spcBef>
        <a:buClr>
          <a:srgbClr val="FFFFFF"/>
        </a:buClr>
        <a:buFont typeface="Calibri"/>
        <a:buChar char="•"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A609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007520" y="115920"/>
            <a:ext cx="10363200" cy="792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0" u="none" strike="noStrike" dirty="0">
                <a:solidFill>
                  <a:srgbClr val="FFCC00"/>
                </a:solidFill>
                <a:effectLst/>
                <a:uFillTx/>
                <a:latin typeface="Calibri"/>
              </a:rPr>
              <a:t>Kliknij, aby edytować format tekstu tytułu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913920" y="1125360"/>
            <a:ext cx="11133600" cy="5616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2720" indent="-342720">
              <a:spcBef>
                <a:spcPts val="499"/>
              </a:spcBef>
              <a:buClr>
                <a:srgbClr val="FFFFFF"/>
              </a:buClr>
              <a:buFont typeface="Calibri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Poziom 1</a:t>
            </a:r>
          </a:p>
          <a:p>
            <a:pPr marL="558720" lvl="1" indent="-342720">
              <a:spcBef>
                <a:spcPts val="499"/>
              </a:spcBef>
              <a:buClr>
                <a:srgbClr val="FFFFFF"/>
              </a:buClr>
              <a:buFont typeface="Calibri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Poziom 2</a:t>
            </a:r>
          </a:p>
          <a:p>
            <a:pPr marL="1143000" lvl="2" indent="-342720">
              <a:spcBef>
                <a:spcPts val="499"/>
              </a:spcBef>
              <a:buClr>
                <a:srgbClr val="FFFFFF"/>
              </a:buClr>
              <a:buFont typeface="Calibri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Poziom 3</a:t>
            </a:r>
          </a:p>
          <a:p>
            <a:pPr marL="432000" lvl="1" indent="-216000">
              <a:spcBef>
                <a:spcPts val="697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800" b="0" u="none" strike="noStrike" dirty="0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indent="0" algn="ctr" defTabSz="914400" rtl="0" eaLnBrk="1" latinLnBrk="0" hangingPunct="1">
        <a:lnSpc>
          <a:spcPct val="90000"/>
        </a:lnSpc>
        <a:spcBef>
          <a:spcPct val="0"/>
        </a:spcBef>
        <a:buNone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20" indent="-342720" algn="l" defTabSz="914400" rtl="0" eaLnBrk="1" latinLnBrk="0" hangingPunct="1">
        <a:lnSpc>
          <a:spcPct val="90000"/>
        </a:lnSpc>
        <a:spcBef>
          <a:spcPts val="499"/>
        </a:spcBef>
        <a:buClr>
          <a:srgbClr val="FFFFFF"/>
        </a:buClr>
        <a:buFont typeface="Calibri"/>
        <a:buChar char="•"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028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>
          <a:tab pos="3556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7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.umk.pl/~duch/Wyklady/AI25/AI_plan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rameNe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inception-project/framenet-tools" TargetMode="External"/><Relationship Id="rId4" Type="http://schemas.openxmlformats.org/officeDocument/2006/relationships/hyperlink" Target="http://www.cs.cmu.edu/~ark/SEMAFOR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rgument_map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www.argunet.org/" TargetMode="External"/><Relationship Id="rId4" Type="http://schemas.openxmlformats.org/officeDocument/2006/relationships/hyperlink" Target="https://www.reasoninglab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jalammar.github.io/illustrated-word2vec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github.com/stanfordnlp/glove" TargetMode="External"/><Relationship Id="rId4" Type="http://schemas.openxmlformats.org/officeDocument/2006/relationships/hyperlink" Target="https://nlp.stanford.edu/projects/glove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cs230.stanford.edu/files/C5M2.pdf" TargetMode="External"/><Relationship Id="rId3" Type="http://schemas.openxmlformats.org/officeDocument/2006/relationships/hyperlink" Target="https://www.geeksforgeeks.org/nlp/word-embeddings-using-fasttext/" TargetMode="External"/><Relationship Id="rId7" Type="http://schemas.openxmlformats.org/officeDocument/2006/relationships/hyperlink" Target="https://cocoxu.github.io/CS4650_spring2022/slides/lec5-word2vec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jalammar.github.io/illustrated-word2vec/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s://towardsdatascience.com/light-on-math-machine-learning-intuitive-guide-to-understanding-word2vec-e0128a460f0f" TargetMode="External"/><Relationship Id="rId10" Type="http://schemas.openxmlformats.org/officeDocument/2006/relationships/hyperlink" Target="https://www.youtube.com/watch?v=hQwFeIupNP0" TargetMode="External"/><Relationship Id="rId4" Type="http://schemas.openxmlformats.org/officeDocument/2006/relationships/hyperlink" Target="https://towardsdatascience.com/" TargetMode="External"/><Relationship Id="rId9" Type="http://schemas.openxmlformats.org/officeDocument/2006/relationships/hyperlink" Target="https://courses.cs.washington.edu/courses/csep517/20wi/slides/csep517wi20-WordEmbeddings.pdf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A609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2286120" y="533160"/>
            <a:ext cx="7772400" cy="2895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4800" dirty="0">
                <a:solidFill>
                  <a:srgbClr val="FFCC66"/>
                </a:solidFill>
                <a:latin typeface="Calibri"/>
              </a:rPr>
              <a:t>Sztuczna Inteligencja</a:t>
            </a:r>
            <a:br>
              <a:rPr sz="4800" dirty="0">
                <a:latin typeface="Calibri" panose="020F0502020204030204" pitchFamily="34" charset="0"/>
              </a:rPr>
            </a:br>
            <a:r>
              <a:rPr lang="pl-PL" sz="3600" dirty="0">
                <a:solidFill>
                  <a:srgbClr val="FFCC66"/>
                </a:solidFill>
                <a:latin typeface="Calibri"/>
              </a:rPr>
              <a:t>Reprezentacja wiedzy.</a:t>
            </a:r>
            <a:br>
              <a:rPr sz="3600" dirty="0">
                <a:latin typeface="Calibri" panose="020F0502020204030204" pitchFamily="34" charset="0"/>
              </a:rPr>
            </a:br>
            <a:r>
              <a:rPr lang="pl-PL" sz="3600" dirty="0">
                <a:solidFill>
                  <a:srgbClr val="FFCC66"/>
                </a:solidFill>
                <a:latin typeface="Calibri"/>
              </a:rPr>
              <a:t>Systemy produkcyjne, </a:t>
            </a:r>
            <a:br>
              <a:rPr sz="3600" dirty="0">
                <a:latin typeface="Calibri" panose="020F0502020204030204" pitchFamily="34" charset="0"/>
              </a:rPr>
            </a:br>
            <a:r>
              <a:rPr lang="pl-PL" sz="3600" dirty="0">
                <a:solidFill>
                  <a:srgbClr val="FFCC66"/>
                </a:solidFill>
                <a:latin typeface="Calibri"/>
              </a:rPr>
              <a:t>ramy, skrypty, mapy argumentów</a:t>
            </a:r>
            <a:endParaRPr lang="pl-PL" sz="36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2590680" y="4419720"/>
            <a:ext cx="6934320" cy="1752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>
              <a:spcBef>
                <a:spcPts val="799"/>
              </a:spcBef>
            </a:pPr>
            <a:r>
              <a:rPr lang="pl-PL" sz="3200">
                <a:solidFill>
                  <a:srgbClr val="FFFFFF"/>
                </a:solidFill>
                <a:latin typeface="Calibri"/>
              </a:rPr>
              <a:t>Włodzisław Duch</a:t>
            </a:r>
          </a:p>
          <a:p>
            <a:pPr>
              <a:spcBef>
                <a:spcPts val="799"/>
              </a:spcBef>
            </a:pPr>
            <a:r>
              <a:rPr lang="pl-PL" sz="3200">
                <a:solidFill>
                  <a:srgbClr val="FFFFFF"/>
                </a:solidFill>
                <a:latin typeface="Calibri"/>
              </a:rPr>
              <a:t>Katedra Informatyki Stosowanej UMK</a:t>
            </a:r>
          </a:p>
          <a:p>
            <a:pPr>
              <a:spcBef>
                <a:spcPts val="799"/>
              </a:spcBef>
            </a:pPr>
            <a:r>
              <a:rPr lang="pl-PL" sz="3200">
                <a:solidFill>
                  <a:srgbClr val="FFFFFF"/>
                </a:solidFill>
                <a:latin typeface="Calibri"/>
              </a:rPr>
              <a:t>Google: Włodzisław Duch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D38640-3516-6EF4-9970-124BEE6B3963}"/>
              </a:ext>
            </a:extLst>
          </p:cNvPr>
          <p:cNvSpPr txBox="1"/>
          <p:nvPr/>
        </p:nvSpPr>
        <p:spPr>
          <a:xfrm>
            <a:off x="5638800" y="59875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598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u="sng" dirty="0">
                <a:solidFill>
                  <a:srgbClr val="FFFFFF"/>
                </a:solidFill>
                <a:latin typeface="Calibri"/>
                <a:hlinkClick r:id="rId3"/>
              </a:rPr>
              <a:t>Strona wykładów</a:t>
            </a:r>
            <a:endParaRPr lang="pl-PL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2208360" y="2133720"/>
            <a:ext cx="7772400" cy="2031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 dirty="0">
                <a:solidFill>
                  <a:srgbClr val="FFCC66"/>
                </a:solidFill>
                <a:latin typeface="Calibri"/>
              </a:rPr>
              <a:t>Reprezentacje bezpośrednie. </a:t>
            </a:r>
            <a:br>
              <a:rPr sz="3600" dirty="0">
                <a:latin typeface="Calibri" panose="020F0502020204030204" pitchFamily="34" charset="0"/>
              </a:rPr>
            </a:br>
            <a:r>
              <a:rPr lang="pl-PL" sz="3600" dirty="0">
                <a:solidFill>
                  <a:srgbClr val="FFCC66"/>
                </a:solidFill>
                <a:latin typeface="Calibri"/>
              </a:rPr>
              <a:t>Ramy, skrypty, mapy argumentów.</a:t>
            </a:r>
            <a:endParaRPr lang="pl-PL" sz="3600" dirty="0">
              <a:solidFill>
                <a:srgbClr val="FFFF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2209800" y="123945"/>
            <a:ext cx="7772400" cy="838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 dirty="0">
                <a:solidFill>
                  <a:srgbClr val="FFCC66"/>
                </a:solidFill>
                <a:latin typeface="Calibri"/>
              </a:rPr>
              <a:t>Reprezentacje bezpośrednie</a:t>
            </a:r>
            <a:endParaRPr lang="pl-PL" sz="36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1038225" y="1219320"/>
            <a:ext cx="10267950" cy="5333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Reprezentacje bezpośrednie to takie w których relacje i własności części odpowiadają relacjom i własnościom części rzeczywistego (modelowanego) systemu.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Reprezentacje mogą być bezpośrednie pod pewnym względem,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a symboliczne pod innym, np. mapa.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Reprezentacje geometryczne.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Reprezentacja symboliczna dopuszcza wiele modeli rzeczywistych; </a:t>
            </a:r>
            <a:b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reprezentacje bezpośrednie znacznie mniej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.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Przestrzeń koncepcji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 – abstrakcyjna p. geometryczna, w której możemy próbować utworzyć reprezentacje bezpośrednie podobieństwa obiektów (między sobą lub do prawdziwych).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 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Word2Vec i inne algorytmy pozwalają na tworzenie abstrakcyjnych reprezentacji, </a:t>
            </a:r>
            <a:b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będących aproksymacją reprezentacji bezpośrednich.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 err="1">
                <a:solidFill>
                  <a:srgbClr val="FFFF00"/>
                </a:solidFill>
                <a:latin typeface="Calibri"/>
                <a:ea typeface="Calibri"/>
              </a:rPr>
              <a:t>Physics</a:t>
            </a:r>
            <a:r>
              <a:rPr lang="pl-PL" sz="2000" dirty="0">
                <a:solidFill>
                  <a:srgbClr val="FFFF00"/>
                </a:solidFill>
                <a:latin typeface="Calibri"/>
                <a:ea typeface="Calibri"/>
              </a:rPr>
              <a:t> </a:t>
            </a:r>
            <a:r>
              <a:rPr lang="pl-PL" sz="2000" dirty="0" err="1">
                <a:solidFill>
                  <a:srgbClr val="FFFF00"/>
                </a:solidFill>
                <a:latin typeface="Calibri"/>
                <a:ea typeface="Calibri"/>
              </a:rPr>
              <a:t>Inspired</a:t>
            </a:r>
            <a:r>
              <a:rPr lang="pl-PL" sz="2000" dirty="0">
                <a:solidFill>
                  <a:srgbClr val="FFFF00"/>
                </a:solidFill>
                <a:latin typeface="Calibri"/>
                <a:ea typeface="Calibri"/>
              </a:rPr>
              <a:t> AI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, to modele, które uwzględniają znane ograniczenia, np. wynikające z fizyki. </a:t>
            </a:r>
            <a:b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Np. modele pogody, procesów chemicznych czy biologicznych.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" name="Rectangle 4"/>
          <p:cNvSpPr/>
          <p:nvPr/>
        </p:nvSpPr>
        <p:spPr>
          <a:xfrm>
            <a:off x="2286120" y="4419720"/>
            <a:ext cx="8001000" cy="20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endParaRPr lang="pl-PL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2209800" y="88920"/>
            <a:ext cx="7772400" cy="838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>
                <a:solidFill>
                  <a:srgbClr val="FFCC66"/>
                </a:solidFill>
                <a:latin typeface="Calibri"/>
              </a:rPr>
              <a:t>Przykład: Geometra</a:t>
            </a:r>
            <a:endParaRPr lang="pl-PL" sz="360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1028699" y="1219320"/>
            <a:ext cx="10506075" cy="5333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just">
              <a:spcBef>
                <a:spcPts val="59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Przykład:</a:t>
            </a:r>
            <a:r>
              <a:rPr lang="pl-PL" sz="2000" b="1" dirty="0">
                <a:solidFill>
                  <a:srgbClr val="FFFFFF"/>
                </a:solidFill>
                <a:latin typeface="Calibri"/>
                <a:ea typeface="Calibri"/>
              </a:rPr>
              <a:t> GEOMETRA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(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Calibri"/>
              </a:rPr>
              <a:t>Gelernter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1963)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 algn="just">
              <a:spcBef>
                <a:spcPts val="59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 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spcBef>
                <a:spcPts val="59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Dane:  	Kąt ABD=DBC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spcBef>
                <a:spcPts val="59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		AD prostopadłe do AB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spcBef>
                <a:spcPts val="59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		DC prostopadłe do BC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 algn="just">
              <a:spcBef>
                <a:spcPts val="59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Dowiedź: Odcinek AD=CD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 algn="just"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000" dirty="0">
              <a:solidFill>
                <a:srgbClr val="FFFFFF"/>
              </a:solidFill>
              <a:latin typeface="Calibri"/>
              <a:ea typeface="Calibri"/>
            </a:endParaRPr>
          </a:p>
          <a:p>
            <a:pPr indent="0" algn="just"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 Transformacje, które dają się zastosować nie mogą zepsuć diagramów.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 algn="just">
              <a:spcBef>
                <a:spcPts val="59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 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spcBef>
                <a:spcPts val="59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dirty="0">
                <a:solidFill>
                  <a:srgbClr val="FFFFFF"/>
                </a:solidFill>
                <a:latin typeface="Calibri"/>
                <a:ea typeface="Calibri"/>
              </a:rPr>
              <a:t>General Space Planner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(Eastman 1973) - planowanie przestrzenne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 algn="just">
              <a:spcBef>
                <a:spcPts val="59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 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 algn="just">
              <a:spcBef>
                <a:spcPts val="59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dirty="0">
                <a:solidFill>
                  <a:srgbClr val="FFFFFF"/>
                </a:solidFill>
                <a:latin typeface="Calibri"/>
                <a:ea typeface="Calibri"/>
              </a:rPr>
              <a:t>WHISPER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(Funt 1977) - zdarzenia w świecie klocków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4" name="Rectangle 4"/>
          <p:cNvSpPr/>
          <p:nvPr/>
        </p:nvSpPr>
        <p:spPr>
          <a:xfrm>
            <a:off x="2286120" y="4419720"/>
            <a:ext cx="8001000" cy="20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endParaRPr lang="pl-PL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5" name="Picture 5"/>
          <p:cNvPicPr/>
          <p:nvPr/>
        </p:nvPicPr>
        <p:blipFill>
          <a:blip r:embed="rId3"/>
          <a:stretch/>
        </p:blipFill>
        <p:spPr>
          <a:xfrm>
            <a:off x="9115500" y="1219320"/>
            <a:ext cx="1733400" cy="12189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ransition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2209800" y="88920"/>
            <a:ext cx="7772400" cy="838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>
                <a:solidFill>
                  <a:srgbClr val="FFCC66"/>
                </a:solidFill>
                <a:latin typeface="Calibri"/>
              </a:rPr>
              <a:t>Ramy</a:t>
            </a:r>
            <a:endParaRPr lang="pl-PL" sz="360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1190625" y="927000"/>
            <a:ext cx="10410825" cy="555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Wprowadzone przez Marvina </a:t>
            </a:r>
            <a:r>
              <a:rPr lang="pl-PL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Minsky’ego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 1975 r.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Operatory/transformacje indukują zmiany, ale większość obiektów się nie zmienia i wiedza na ich temat może być ujęta w „ramy”.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Ramy to złożone struktury powstałe w wyniku nagromadzenia się wcześniejszych doświadczeń; ich zadaniem jest opisać obiekt, jego własności i sposoby użycia, relacje z innymi obiektami.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Ramy mają „gniazda” lub „haczyki” (</a:t>
            </a:r>
            <a:r>
              <a:rPr lang="pl-PL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slots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hooks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na fakty lub procedury.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Rozumowanie polega na zapełnianie tych gniazd, doczepianiu faktów.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Zalety: 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Wiedza deklaratywna i proceduralna może zostać umieszczona w dobrze zdefiniowanych ramach. Łatwo dodać nowe gniazda, więc możliwości ekspresji wiedzy za pomocą ram są duże.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Ramy mogą być hierarchicznie zagnieżdżone, tworząc sieć semantyczną.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Wady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budowa ram dla wielu pojęć jest trudna, bazy danych oparte o ramy są znacznie mniejsze niż bazy leksykalne </a:t>
            </a:r>
            <a:r>
              <a:rPr lang="pl-PL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Wordnetu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</a:t>
            </a:r>
          </a:p>
        </p:txBody>
      </p:sp>
      <p:sp>
        <p:nvSpPr>
          <p:cNvPr id="48" name="Rectangle 4"/>
          <p:cNvSpPr/>
          <p:nvPr/>
        </p:nvSpPr>
        <p:spPr>
          <a:xfrm>
            <a:off x="2209800" y="4419720"/>
            <a:ext cx="8153280" cy="21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endParaRPr lang="pl-PL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2209800" y="304920"/>
            <a:ext cx="7772400" cy="676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>
                <a:solidFill>
                  <a:srgbClr val="FFCC66"/>
                </a:solidFill>
                <a:latin typeface="Calibri"/>
              </a:rPr>
              <a:t>Ramy – prosty przykład</a:t>
            </a:r>
            <a:endParaRPr lang="pl-PL" sz="360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1257300" y="1219320"/>
            <a:ext cx="9182100" cy="3146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>
              <a:spcBef>
                <a:spcPts val="59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dirty="0">
                <a:solidFill>
                  <a:srgbClr val="FFFFFF"/>
                </a:solidFill>
                <a:latin typeface="Calibri"/>
                <a:ea typeface="Calibri"/>
              </a:rPr>
              <a:t>Ogólna ramka PIES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spcBef>
                <a:spcPts val="59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Co to:  ZWIERZĘ; ZWIERZĄTKO DOMOWE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spcBef>
                <a:spcPts val="59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Rasa: ?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spcBef>
                <a:spcPts val="59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Właściciel:  OSOBA 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	(jeśli-potrzebna: znajdź OSOBA z ZWIERZĄTKO DOMOWE =ja)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spcBef>
                <a:spcPts val="59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Imię: NAZWA WŁASNA (DEFAULT = Reks)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spcBef>
                <a:spcPts val="59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.... </a:t>
            </a:r>
          </a:p>
        </p:txBody>
      </p:sp>
      <p:sp>
        <p:nvSpPr>
          <p:cNvPr id="51" name="Rectangle 4"/>
          <p:cNvSpPr/>
          <p:nvPr/>
        </p:nvSpPr>
        <p:spPr>
          <a:xfrm>
            <a:off x="1638300" y="3568590"/>
            <a:ext cx="8620125" cy="2260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 lnSpcReduction="10000"/>
          </a:bodyPr>
          <a:lstStyle/>
          <a:p>
            <a:pPr algn="ctr"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dirty="0">
                <a:solidFill>
                  <a:srgbClr val="FFFFFF"/>
                </a:solidFill>
                <a:latin typeface="Calibri"/>
                <a:ea typeface="Calibri"/>
              </a:rPr>
              <a:t>Ramka PIES-SĄSIADA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Co to:  PIES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Rasa: kundel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Właściciel: Józek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Imię:  Flejtuch</a:t>
            </a:r>
          </a:p>
          <a:p>
            <a:pPr algn="just"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Szczepiony: tak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/>
          <p:nvPr/>
        </p:nvPicPr>
        <p:blipFill>
          <a:blip r:embed="rId2"/>
          <a:stretch/>
        </p:blipFill>
        <p:spPr>
          <a:xfrm>
            <a:off x="2721000" y="180000"/>
            <a:ext cx="6903000" cy="579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" name="TextBox 52"/>
          <p:cNvSpPr txBox="1"/>
          <p:nvPr/>
        </p:nvSpPr>
        <p:spPr>
          <a:xfrm>
            <a:off x="2424000" y="6120000"/>
            <a:ext cx="7740000" cy="39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</a:rPr>
              <a:t>Hierarchia ram (Russel &amp; </a:t>
            </a:r>
            <a:r>
              <a:rPr lang="pl-PL" sz="2000" dirty="0" err="1">
                <a:solidFill>
                  <a:srgbClr val="FFFFFF"/>
                </a:solidFill>
                <a:latin typeface="Calibri" panose="020F0502020204030204" pitchFamily="34" charset="0"/>
              </a:rPr>
              <a:t>Norvig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</a:rPr>
              <a:t>, AI. A modern </a:t>
            </a:r>
            <a:r>
              <a:rPr lang="pl-PL" sz="2000" dirty="0" err="1">
                <a:solidFill>
                  <a:srgbClr val="FFFFFF"/>
                </a:solidFill>
                <a:latin typeface="Calibri" panose="020F0502020204030204" pitchFamily="34" charset="0"/>
              </a:rPr>
              <a:t>approach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</a:rPr>
              <a:t>.) 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209800" y="52920"/>
            <a:ext cx="7772400" cy="676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>
                <a:solidFill>
                  <a:srgbClr val="FFCC66"/>
                </a:solidFill>
                <a:latin typeface="Calibri"/>
              </a:rPr>
              <a:t>Ramy - przykład</a:t>
            </a:r>
            <a:endParaRPr lang="pl-PL" sz="360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1209675" y="1125000"/>
            <a:ext cx="9272205" cy="328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>
              <a:spcBef>
                <a:spcPts val="59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dirty="0">
                <a:solidFill>
                  <a:srgbClr val="FFFFFF"/>
                </a:solidFill>
                <a:latin typeface="Calibri"/>
                <a:ea typeface="Calibri"/>
              </a:rPr>
              <a:t>Ramka Pokój hotelowy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spcBef>
                <a:spcPts val="24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900" dirty="0">
                <a:solidFill>
                  <a:srgbClr val="FFFFFF"/>
                </a:solidFill>
                <a:latin typeface="Calibri"/>
                <a:ea typeface="Calibri"/>
              </a:rPr>
              <a:t> </a:t>
            </a:r>
            <a:endParaRPr lang="pl-PL" sz="900" dirty="0">
              <a:solidFill>
                <a:srgbClr val="FFFFFF"/>
              </a:solidFill>
              <a:latin typeface="Calibri"/>
            </a:endParaRPr>
          </a:p>
          <a:p>
            <a:pPr indent="0">
              <a:spcBef>
                <a:spcPts val="59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Kategoria ogólna:  Pokój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spcBef>
                <a:spcPts val="59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Miejsce: Hotel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spcBef>
                <a:spcPts val="59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Zawiera: krzesło hotelowe,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spcBef>
                <a:spcPts val="59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	    telefon hotelowy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spcBef>
                <a:spcPts val="59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              łóżko hotelowe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 </a:t>
            </a:r>
          </a:p>
          <a:p>
            <a:pPr indent="0">
              <a:spcBef>
                <a:spcPts val="59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	    ............</a:t>
            </a:r>
          </a:p>
        </p:txBody>
      </p:sp>
      <p:sp>
        <p:nvSpPr>
          <p:cNvPr id="56" name="Rectangle 4"/>
          <p:cNvSpPr/>
          <p:nvPr/>
        </p:nvSpPr>
        <p:spPr>
          <a:xfrm>
            <a:off x="1514475" y="4221000"/>
            <a:ext cx="8902605" cy="21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pPr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dirty="0">
                <a:solidFill>
                  <a:srgbClr val="FFFFFF"/>
                </a:solidFill>
                <a:latin typeface="Calibri"/>
                <a:ea typeface="Calibri"/>
              </a:rPr>
              <a:t>Ramka Łóżko hotelowe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Kategoria ogólna:  Łóżko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Funkcja: Spanie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Rozmiar: king 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Calibri"/>
              </a:rPr>
              <a:t>size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, queen 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Calibri"/>
              </a:rPr>
              <a:t>size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, standard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Części: rama, materac ... 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7" name="Picture 56"/>
          <p:cNvPicPr/>
          <p:nvPr/>
        </p:nvPicPr>
        <p:blipFill>
          <a:blip r:embed="rId3"/>
          <a:stretch/>
        </p:blipFill>
        <p:spPr>
          <a:xfrm>
            <a:off x="5819776" y="1019175"/>
            <a:ext cx="4662105" cy="390525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ransition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2209800" y="88920"/>
            <a:ext cx="7772400" cy="838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 dirty="0">
                <a:solidFill>
                  <a:srgbClr val="FFCC66"/>
                </a:solidFill>
                <a:latin typeface="Calibri"/>
              </a:rPr>
              <a:t>Problemy i przykłady</a:t>
            </a:r>
            <a:endParaRPr lang="pl-PL" sz="36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895349" y="1002960"/>
            <a:ext cx="10525125" cy="5657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499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Którą ramę zastosować do danej sytuacji? </a:t>
            </a:r>
            <a:b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 „kruchości” (</a:t>
            </a:r>
            <a:r>
              <a:rPr lang="pl-PL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brittleness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reprezentacji za pomocą ram, większość czasu to </a:t>
            </a:r>
            <a:r>
              <a:rPr lang="pl-PL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spradzanie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która rama da się zastosować. Z regułami były nieco łatwiej. </a:t>
            </a:r>
          </a:p>
          <a:p>
            <a:pPr indent="0" algn="just">
              <a:lnSpc>
                <a:spcPct val="100000"/>
              </a:lnSpc>
              <a:spcBef>
                <a:spcPts val="499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Ramy w sieciach semantycznych mogą tego uniknąć. </a:t>
            </a:r>
          </a:p>
          <a:p>
            <a:pPr indent="0" algn="just">
              <a:lnSpc>
                <a:spcPct val="100000"/>
              </a:lnSpc>
              <a:spcBef>
                <a:spcPts val="499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Dobór strategii rozumowania 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 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dobór ram.</a:t>
            </a:r>
            <a:endParaRPr lang="pl-PL" sz="9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 algn="just">
              <a:lnSpc>
                <a:spcPct val="100000"/>
              </a:lnSpc>
              <a:spcBef>
                <a:spcPts val="499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Przykłady: </a:t>
            </a:r>
          </a:p>
          <a:p>
            <a:pPr indent="0">
              <a:lnSpc>
                <a:spcPct val="100000"/>
              </a:lnSpc>
              <a:spcBef>
                <a:spcPts val="499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Bobrow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Winograd (1977), język KRL (Knowledge </a:t>
            </a:r>
            <a:r>
              <a:rPr lang="pl-PL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Representation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Language) oparty na ramach.</a:t>
            </a:r>
            <a:endParaRPr lang="pl-PL" sz="9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 algn="just">
              <a:lnSpc>
                <a:spcPct val="100000"/>
              </a:lnSpc>
              <a:spcBef>
                <a:spcPts val="499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</a:t>
            </a:r>
            <a:r>
              <a:rPr lang="pl-PL" sz="2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GUS 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l-PL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Bobrow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1977) do analizy języka naturalnego używał ram.</a:t>
            </a:r>
          </a:p>
          <a:p>
            <a:pPr indent="0" algn="just">
              <a:lnSpc>
                <a:spcPct val="100000"/>
              </a:lnSpc>
              <a:spcBef>
                <a:spcPts val="499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FrameNet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projekt International </a:t>
            </a:r>
            <a:r>
              <a:rPr lang="pl-PL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Computer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Science </a:t>
            </a:r>
            <a:r>
              <a:rPr lang="pl-PL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Institute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 Berkeley. </a:t>
            </a:r>
          </a:p>
          <a:p>
            <a:pPr indent="0">
              <a:lnSpc>
                <a:spcPct val="100000"/>
              </a:lnSpc>
              <a:spcBef>
                <a:spcPts val="499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SEMAFOR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używa </a:t>
            </a:r>
            <a:r>
              <a:rPr lang="pl-PL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FrameNet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analizy semantycznej zdań (CMU). </a:t>
            </a:r>
          </a:p>
          <a:p>
            <a:pPr indent="0">
              <a:lnSpc>
                <a:spcPct val="100000"/>
              </a:lnSpc>
              <a:spcBef>
                <a:spcPts val="499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Anotacja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tekstu za pomocą </a:t>
            </a:r>
            <a:r>
              <a:rPr lang="pl-PL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FrameNet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pl-PL" sz="2000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Github</a:t>
            </a:r>
            <a:r>
              <a:rPr lang="pl-PL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pl-PL" sz="2000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tools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 </a:t>
            </a:r>
            <a:r>
              <a:rPr lang="pl-PL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Pythonie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ransition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avengeAnnotator.jpg                                            00011153FrameNet_OSX                   B97954FC:"/>
          <p:cNvPicPr/>
          <p:nvPr/>
        </p:nvPicPr>
        <p:blipFill>
          <a:blip r:embed="rId2"/>
          <a:stretch/>
        </p:blipFill>
        <p:spPr>
          <a:xfrm>
            <a:off x="1600320" y="0"/>
            <a:ext cx="8991360" cy="68580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</p:pic>
      <p:sp>
        <p:nvSpPr>
          <p:cNvPr id="61" name="AutoShape 3"/>
          <p:cNvSpPr/>
          <p:nvPr/>
        </p:nvSpPr>
        <p:spPr>
          <a:xfrm>
            <a:off x="3886320" y="4572000"/>
            <a:ext cx="609480" cy="380880"/>
          </a:xfrm>
          <a:prstGeom prst="rightArrow">
            <a:avLst>
              <a:gd name="adj1" fmla="val 50000"/>
              <a:gd name="adj2" fmla="val 40005"/>
            </a:avLst>
          </a:prstGeom>
          <a:solidFill>
            <a:srgbClr val="000000"/>
          </a:solidFill>
          <a:ln w="19080">
            <a:solidFill>
              <a:srgbClr val="AD243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core</a:t>
            </a:r>
            <a:endParaRPr lang="pl-PL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AutoShape 4"/>
          <p:cNvSpPr/>
          <p:nvPr/>
        </p:nvSpPr>
        <p:spPr>
          <a:xfrm>
            <a:off x="3886320" y="5105520"/>
            <a:ext cx="609480" cy="380880"/>
          </a:xfrm>
          <a:prstGeom prst="rightArrow">
            <a:avLst>
              <a:gd name="adj1" fmla="val 50000"/>
              <a:gd name="adj2" fmla="val 40005"/>
            </a:avLst>
          </a:prstGeom>
          <a:solidFill>
            <a:srgbClr val="000000"/>
          </a:solidFill>
          <a:ln w="19080">
            <a:solidFill>
              <a:srgbClr val="AD243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core</a:t>
            </a:r>
            <a:endParaRPr lang="pl-PL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AutoShape 7"/>
          <p:cNvSpPr/>
          <p:nvPr/>
        </p:nvSpPr>
        <p:spPr>
          <a:xfrm>
            <a:off x="6248280" y="4800600"/>
            <a:ext cx="609840" cy="380880"/>
          </a:xfrm>
          <a:prstGeom prst="rightArrow">
            <a:avLst>
              <a:gd name="adj1" fmla="val 50000"/>
              <a:gd name="adj2" fmla="val 40028"/>
            </a:avLst>
          </a:prstGeom>
          <a:solidFill>
            <a:srgbClr val="000000"/>
          </a:solidFill>
          <a:ln w="19080">
            <a:solidFill>
              <a:srgbClr val="AD243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core</a:t>
            </a:r>
            <a:endParaRPr lang="pl-PL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4" name="AutoShape 8"/>
          <p:cNvSpPr/>
          <p:nvPr/>
        </p:nvSpPr>
        <p:spPr>
          <a:xfrm>
            <a:off x="6248280" y="5334120"/>
            <a:ext cx="609840" cy="380880"/>
          </a:xfrm>
          <a:prstGeom prst="rightArrow">
            <a:avLst>
              <a:gd name="adj1" fmla="val 50000"/>
              <a:gd name="adj2" fmla="val 40028"/>
            </a:avLst>
          </a:prstGeom>
          <a:solidFill>
            <a:srgbClr val="000000"/>
          </a:solidFill>
          <a:ln w="19080">
            <a:solidFill>
              <a:srgbClr val="AD243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core</a:t>
            </a:r>
            <a:endParaRPr lang="pl-PL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5" name="AutoShape 10"/>
          <p:cNvSpPr/>
          <p:nvPr/>
        </p:nvSpPr>
        <p:spPr>
          <a:xfrm>
            <a:off x="6248280" y="5638680"/>
            <a:ext cx="609840" cy="381240"/>
          </a:xfrm>
          <a:prstGeom prst="rightArrow">
            <a:avLst>
              <a:gd name="adj1" fmla="val 50000"/>
              <a:gd name="adj2" fmla="val 39991"/>
            </a:avLst>
          </a:prstGeom>
          <a:solidFill>
            <a:srgbClr val="000000"/>
          </a:solidFill>
          <a:ln w="19080">
            <a:solidFill>
              <a:srgbClr val="AD243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core</a:t>
            </a:r>
            <a:endParaRPr lang="pl-PL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2208360" y="43920"/>
            <a:ext cx="7772400" cy="838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>
                <a:solidFill>
                  <a:srgbClr val="FFCC66"/>
                </a:solidFill>
                <a:latin typeface="Calibri"/>
              </a:rPr>
              <a:t>Skrypty</a:t>
            </a:r>
            <a:endParaRPr lang="pl-PL" sz="360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1123949" y="980640"/>
            <a:ext cx="10506075" cy="5496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Sekwencja wydarzeń rozwijających się w czasie – do zrozumienia konieczny jest skrypt (1977). </a:t>
            </a:r>
            <a:endParaRPr lang="pl-PL" sz="2000" b="1" dirty="0">
              <a:solidFill>
                <a:srgbClr val="FFFFFF"/>
              </a:solidFill>
              <a:latin typeface="Calibri"/>
              <a:ea typeface="Calibri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dirty="0">
                <a:solidFill>
                  <a:srgbClr val="FFFFFF"/>
                </a:solidFill>
                <a:latin typeface="Calibri"/>
                <a:ea typeface="Calibri"/>
              </a:rPr>
              <a:t>JEDZENIE-W-RESTAURACJI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(skrypt)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Obiekty: (restauracja, pieniądze, jedzenie, menu, stoliki, krzesła)</a:t>
            </a:r>
            <a:b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Role: (klienci, kelnerzy, kucharze)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Punkt-widzenia: klient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Czas-zdarzenia (godziny otwarcia restauracji)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Miejsce-zdarzenia (położenie restauracji)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dirty="0">
                <a:solidFill>
                  <a:srgbClr val="FFFFFF"/>
                </a:solidFill>
                <a:latin typeface="Calibri"/>
                <a:ea typeface="Calibri"/>
              </a:rPr>
              <a:t>Sekwencje zdarzeń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: potrzebny jest skrypt na każdą okazję.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najpierw:  Wchodzimy do restauracji (skrypt)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Potem     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Calibri"/>
              </a:rPr>
              <a:t>if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(znak rezerwacja lub prosimy-czekać-na-miejsce)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Calibri"/>
              </a:rPr>
              <a:t>then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(zwrócić-uwagę-kelnera skrypt)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Potem     Prosimy-usiąść skrypt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Potem     Zamawiamy-jedzenie skrypt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A609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209800" y="180000"/>
            <a:ext cx="7772400" cy="9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 dirty="0">
                <a:solidFill>
                  <a:srgbClr val="FFC000"/>
                </a:solidFill>
                <a:latin typeface="Calibri"/>
              </a:rPr>
              <a:t>Co będzie</a:t>
            </a:r>
            <a:br>
              <a:rPr sz="3600" dirty="0">
                <a:latin typeface="Calibri" panose="020F0502020204030204" pitchFamily="34" charset="0"/>
              </a:rPr>
            </a:br>
            <a:endParaRPr lang="pl-PL" sz="36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876300" y="1308600"/>
            <a:ext cx="11175900" cy="522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598"/>
              </a:spcBef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Systemy produkcyjne</a:t>
            </a:r>
          </a:p>
          <a:p>
            <a:pPr>
              <a:spcBef>
                <a:spcPts val="598"/>
              </a:spcBef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Sieci semantyczne</a:t>
            </a:r>
          </a:p>
          <a:p>
            <a:pPr>
              <a:spcBef>
                <a:spcPts val="598"/>
              </a:spcBef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Reprezentacje bezpośrednie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>
              <a:spcBef>
                <a:spcPts val="598"/>
              </a:spcBef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Ramy </a:t>
            </a:r>
          </a:p>
          <a:p>
            <a:pPr>
              <a:spcBef>
                <a:spcPts val="598"/>
              </a:spcBef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Skrypty</a:t>
            </a:r>
          </a:p>
          <a:p>
            <a:pPr>
              <a:spcBef>
                <a:spcPts val="598"/>
              </a:spcBef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Mapy argumentów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</a:rPr>
              <a:t> </a:t>
            </a:r>
          </a:p>
          <a:p>
            <a:pPr indent="0">
              <a:spcBef>
                <a:spcPts val="598"/>
              </a:spcBef>
              <a:buNone/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Zrobimy krótki przegląd klasycznych metod reprezentacji wiedzy używanych w systemach  ekspertowych, w tym dużych systemów, takich jak </a:t>
            </a:r>
            <a:r>
              <a:rPr lang="pl-PL" sz="2000" dirty="0" err="1">
                <a:solidFill>
                  <a:srgbClr val="FFFFFF"/>
                </a:solidFill>
                <a:latin typeface="Calibri"/>
              </a:rPr>
              <a:t>CyC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, Watson, SOAR. </a:t>
            </a:r>
          </a:p>
          <a:p>
            <a:pPr indent="0">
              <a:spcBef>
                <a:spcPts val="598"/>
              </a:spcBef>
              <a:buNone/>
            </a:pP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spcBef>
                <a:spcPts val="598"/>
              </a:spcBef>
              <a:buNone/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Potem zajmiemy się dużymi modelami językowymi, na których oparta jest generatywna AI.</a:t>
            </a:r>
          </a:p>
        </p:txBody>
      </p:sp>
      <p:pic>
        <p:nvPicPr>
          <p:cNvPr id="17" name="Picture 16"/>
          <p:cNvPicPr/>
          <p:nvPr/>
        </p:nvPicPr>
        <p:blipFill>
          <a:blip r:embed="rId3"/>
          <a:stretch/>
        </p:blipFill>
        <p:spPr>
          <a:xfrm>
            <a:off x="7912200" y="329400"/>
            <a:ext cx="4140000" cy="27388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ransition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2209800" y="88920"/>
            <a:ext cx="7772400" cy="838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>
                <a:solidFill>
                  <a:srgbClr val="FFCC66"/>
                </a:solidFill>
                <a:latin typeface="Calibri"/>
              </a:rPr>
              <a:t>Skrypty cd</a:t>
            </a:r>
            <a:endParaRPr lang="pl-PL" sz="360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1562100" y="1219320"/>
            <a:ext cx="8876940" cy="5333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potem	  Spożywamy-jedzenie skrypt 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Calibri"/>
              </a:rPr>
              <a:t>unless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(długie-czekanie) 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Calibri"/>
              </a:rPr>
              <a:t>when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 err="1">
                <a:solidFill>
                  <a:srgbClr val="FFFFFF"/>
                </a:solidFill>
                <a:latin typeface="Calibri"/>
                <a:ea typeface="Calibri"/>
              </a:rPr>
              <a:t>Wychodzimy-zdenerwowani-z-restauracji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skrypt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potem	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Calibri"/>
              </a:rPr>
              <a:t>if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(jedzenie-bardzo-dobre)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 err="1">
                <a:solidFill>
                  <a:srgbClr val="FFFFFF"/>
                </a:solidFill>
                <a:latin typeface="Calibri"/>
                <a:ea typeface="Calibri"/>
              </a:rPr>
              <a:t>then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    Gratulacje-dla-kucharza skrypt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potem	   Płacimy-za-jedzenie skrypt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pl-PL" sz="1000" dirty="0">
                <a:solidFill>
                  <a:srgbClr val="FFFFFF"/>
                </a:solidFill>
                <a:latin typeface="Calibri"/>
                <a:ea typeface="Calibri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koniec: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Opuszczamy-restaurację skrypt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Skrypty umożliwiają analizę typowych historyjek, np. wycinków z gazet opisujących przejmowanie banków, fuzje firm itp.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Dzięki temu można łatwo dopasować formę pytań i odpowiedzi do tekstu.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W USA wiele gazet posługiwało się skryptami tego rodzaju do tworzenia wiadomości o pogodzie, restauracjach, finansach, sporcie. </a:t>
            </a:r>
          </a:p>
        </p:txBody>
      </p:sp>
    </p:spTree>
  </p:cSld>
  <p:clrMapOvr>
    <a:masterClrMapping/>
  </p:clrMapOvr>
  <p:transition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2209800" y="88920"/>
            <a:ext cx="7772400" cy="838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>
                <a:solidFill>
                  <a:srgbClr val="FFCC66"/>
                </a:solidFill>
                <a:latin typeface="Calibri"/>
              </a:rPr>
              <a:t>Mapy argumentów</a:t>
            </a:r>
            <a:endParaRPr lang="pl-PL" sz="360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1057275" y="1039320"/>
            <a:ext cx="10420350" cy="564723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Stara technika, 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Richard </a:t>
            </a:r>
            <a:r>
              <a:rPr lang="pl-PL" sz="2000" dirty="0" err="1">
                <a:solidFill>
                  <a:srgbClr val="FFFFFF"/>
                </a:solidFill>
                <a:latin typeface="Calibri"/>
              </a:rPr>
              <a:t>Whately's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000" i="1" dirty="0" err="1">
                <a:solidFill>
                  <a:srgbClr val="FFFFFF"/>
                </a:solidFill>
                <a:latin typeface="Calibri"/>
              </a:rPr>
              <a:t>Elements</a:t>
            </a:r>
            <a:r>
              <a:rPr lang="pl-PL" sz="2000" i="1" dirty="0">
                <a:solidFill>
                  <a:srgbClr val="FFFFFF"/>
                </a:solidFill>
                <a:latin typeface="Calibri"/>
              </a:rPr>
              <a:t> of </a:t>
            </a:r>
            <a:r>
              <a:rPr lang="pl-PL" sz="2000" i="1" dirty="0" err="1">
                <a:solidFill>
                  <a:srgbClr val="FFFFFF"/>
                </a:solidFill>
                <a:latin typeface="Calibri"/>
              </a:rPr>
              <a:t>Logic</a:t>
            </a:r>
            <a:r>
              <a:rPr lang="pl-PL" sz="2000" i="1" dirty="0">
                <a:solidFill>
                  <a:srgbClr val="FFFFFF"/>
                </a:solidFill>
                <a:latin typeface="Calibri"/>
              </a:rPr>
              <a:t>.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 London 1867.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Po ponad 100 latach </a:t>
            </a:r>
            <a:b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Robert Horn (1998) zaczął ją używać na większą skalę do wspomagania rozumowania.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Podjęto próby standaryzacji: 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Argument </a:t>
            </a:r>
            <a:r>
              <a:rPr lang="pl-PL" sz="2000" dirty="0" err="1">
                <a:solidFill>
                  <a:srgbClr val="FFFFFF"/>
                </a:solidFill>
                <a:latin typeface="Calibri"/>
              </a:rPr>
              <a:t>Interchange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 Format, AIF </a:t>
            </a:r>
            <a:endParaRPr 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oraz stworzenia ontologii AIF-RDF.  Postał też standard dla informacji prawniczej,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 err="1">
                <a:solidFill>
                  <a:srgbClr val="FFFFFF"/>
                </a:solidFill>
                <a:latin typeface="Calibri"/>
              </a:rPr>
              <a:t>Legal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 Knowledge </a:t>
            </a:r>
            <a:r>
              <a:rPr lang="pl-PL" sz="2000" dirty="0" err="1">
                <a:solidFill>
                  <a:srgbClr val="FFFFFF"/>
                </a:solidFill>
                <a:latin typeface="Calibri"/>
              </a:rPr>
              <a:t>Interchange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 Format.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900" dirty="0">
              <a:solidFill>
                <a:srgbClr val="FFFFFF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Więcej informacji: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u="sng" dirty="0">
                <a:solidFill>
                  <a:srgbClr val="FFFFFF"/>
                </a:solidFill>
                <a:latin typeface="Calibri"/>
                <a:ea typeface="Calibri"/>
                <a:hlinkClick r:id="rId3"/>
              </a:rPr>
              <a:t>Argument map Wiki</a:t>
            </a:r>
            <a:r>
              <a:rPr lang="pl-PL" sz="2000" u="sng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Jest sporo programów wspomagających rozumowanie </a:t>
            </a:r>
            <a:b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przez tworzenie graficznych map, np.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u="sng" dirty="0" err="1">
                <a:solidFill>
                  <a:srgbClr val="FFFFFF"/>
                </a:solidFill>
                <a:latin typeface="Calibri"/>
                <a:hlinkClick r:id="rId4"/>
              </a:rPr>
              <a:t>Rationale</a:t>
            </a:r>
            <a:r>
              <a:rPr lang="pl-PL" sz="2000" u="sng" dirty="0">
                <a:solidFill>
                  <a:srgbClr val="FFFFFF"/>
                </a:solidFill>
                <a:latin typeface="Calibri"/>
                <a:hlinkClick r:id="rId4"/>
              </a:rPr>
              <a:t> in </a:t>
            </a:r>
            <a:r>
              <a:rPr lang="pl-PL" sz="2000" u="sng" dirty="0" err="1">
                <a:solidFill>
                  <a:srgbClr val="FFFFFF"/>
                </a:solidFill>
                <a:latin typeface="Calibri"/>
                <a:hlinkClick r:id="rId4"/>
              </a:rPr>
              <a:t>ReasoningLab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, narzędzia krytycznego myślenia.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u="sng" dirty="0" err="1">
                <a:solidFill>
                  <a:srgbClr val="FFFFFF"/>
                </a:solidFill>
                <a:latin typeface="Calibri"/>
                <a:hlinkClick r:id="rId5"/>
              </a:rPr>
              <a:t>Argunet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 wizualizacja argumentacji.</a:t>
            </a:r>
          </a:p>
        </p:txBody>
      </p:sp>
      <p:pic>
        <p:nvPicPr>
          <p:cNvPr id="72" name="Picture 71"/>
          <p:cNvPicPr/>
          <p:nvPr/>
        </p:nvPicPr>
        <p:blipFill>
          <a:blip r:embed="rId6"/>
          <a:stretch/>
        </p:blipFill>
        <p:spPr>
          <a:xfrm>
            <a:off x="7873080" y="2714625"/>
            <a:ext cx="4318920" cy="28238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ransition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2209800" y="124920"/>
            <a:ext cx="7772400" cy="838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>
                <a:solidFill>
                  <a:srgbClr val="FFCC66"/>
                </a:solidFill>
                <a:latin typeface="Calibri"/>
              </a:rPr>
              <a:t>Wiedza ukryta</a:t>
            </a:r>
            <a:endParaRPr lang="pl-PL" sz="360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1143000" y="1074960"/>
            <a:ext cx="10267950" cy="1287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10000"/>
          </a:bodyPr>
          <a:lstStyle/>
          <a:p>
            <a:pPr indent="0" algn="just">
              <a:lnSpc>
                <a:spcPct val="119999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Nie wszystkie formy reprezentacji wiedzy można w jawny sposób opisać.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lnSpc>
                <a:spcPct val="119999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Wiedza w mózgu zapisana jest w rozproszony sposób, w postaci tendencji do pobudzania określonych wzorców aktywności całego mózgu. Mapa =&gt; wektor.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 algn="just">
              <a:lnSpc>
                <a:spcPct val="119999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0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5" name="Picture 3"/>
          <p:cNvPicPr/>
          <p:nvPr/>
        </p:nvPicPr>
        <p:blipFill>
          <a:blip r:embed="rId3"/>
          <a:stretch/>
        </p:blipFill>
        <p:spPr>
          <a:xfrm>
            <a:off x="2285760" y="2362154"/>
            <a:ext cx="3810240" cy="2474326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6" name="Picture 4"/>
          <p:cNvPicPr/>
          <p:nvPr/>
        </p:nvPicPr>
        <p:blipFill>
          <a:blip r:embed="rId4"/>
          <a:stretch/>
        </p:blipFill>
        <p:spPr>
          <a:xfrm>
            <a:off x="6096000" y="2362200"/>
            <a:ext cx="3809880" cy="24905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7" name="Rectangle 3"/>
          <p:cNvSpPr/>
          <p:nvPr/>
        </p:nvSpPr>
        <p:spPr>
          <a:xfrm>
            <a:off x="1523999" y="4869000"/>
            <a:ext cx="10267949" cy="165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 lnSpcReduction="9999"/>
          </a:bodyPr>
          <a:lstStyle/>
          <a:p>
            <a:pPr>
              <a:lnSpc>
                <a:spcPct val="109999"/>
              </a:lnSpc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Podobne pojęcia mają podobne rozkłady i prowadzą do podobnych zachowań, w tym skojarzeń. 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09999"/>
              </a:lnSpc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Modele rozpoznawania obrazów, oparte na głębokich sieciach neuronowych, będą identyfikować obiekty w obrazach, ale nie jest to opis w przestrzeni cech, których kombinacja może dany obiekty zidentyfikować. To reakcja złożonego systemu, trudna do wyjaśnienia. 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2279280" y="189000"/>
            <a:ext cx="8077320" cy="6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>
                <a:solidFill>
                  <a:srgbClr val="FFC000"/>
                </a:solidFill>
                <a:latin typeface="Calibri"/>
              </a:rPr>
              <a:t>Reprezentacja wektorowa</a:t>
            </a:r>
            <a:endParaRPr lang="pl-PL" sz="3600">
              <a:solidFill>
                <a:srgbClr val="FFCC00"/>
              </a:solidFill>
              <a:latin typeface="Calibri"/>
            </a:endParaRPr>
          </a:p>
        </p:txBody>
      </p:sp>
      <p:pic>
        <p:nvPicPr>
          <p:cNvPr id="79" name="Rectangle 1"/>
          <p:cNvPicPr/>
          <p:nvPr/>
        </p:nvPicPr>
        <p:blipFill>
          <a:blip r:embed="rId3"/>
          <a:stretch/>
        </p:blipFill>
        <p:spPr>
          <a:xfrm>
            <a:off x="2368200" y="5298120"/>
            <a:ext cx="7924680" cy="1335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0" name="Picture 7"/>
          <p:cNvPicPr/>
          <p:nvPr/>
        </p:nvPicPr>
        <p:blipFill>
          <a:blip r:embed="rId4"/>
          <a:stretch/>
        </p:blipFill>
        <p:spPr>
          <a:xfrm>
            <a:off x="2625600" y="907920"/>
            <a:ext cx="7409160" cy="43801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ransition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2279640" y="43920"/>
            <a:ext cx="7772400" cy="739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>
                <a:solidFill>
                  <a:srgbClr val="FFC000"/>
                </a:solidFill>
                <a:latin typeface="Calibri"/>
              </a:rPr>
              <a:t>Mapy semantyczne: MDS</a:t>
            </a:r>
            <a:endParaRPr lang="pl-PL" sz="3600">
              <a:solidFill>
                <a:srgbClr val="FFCC00"/>
              </a:solidFill>
              <a:latin typeface="Calibri"/>
            </a:endParaRPr>
          </a:p>
        </p:txBody>
      </p:sp>
      <p:pic>
        <p:nvPicPr>
          <p:cNvPr id="82" name="Picture 1"/>
          <p:cNvPicPr/>
          <p:nvPr/>
        </p:nvPicPr>
        <p:blipFill>
          <a:blip r:embed="rId3"/>
          <a:stretch/>
        </p:blipFill>
        <p:spPr>
          <a:xfrm>
            <a:off x="4114920" y="783720"/>
            <a:ext cx="3962160" cy="4029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3" name="Text Box 2"/>
          <p:cNvSpPr/>
          <p:nvPr/>
        </p:nvSpPr>
        <p:spPr>
          <a:xfrm>
            <a:off x="1257300" y="4929121"/>
            <a:ext cx="9906000" cy="14025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Jeśli przedstawić wektory jako punkty X</a:t>
            </a:r>
            <a:r>
              <a:rPr lang="pl-PL" sz="2000" i="1" baseline="-25000" dirty="0">
                <a:solidFill>
                  <a:srgbClr val="FFFFFF"/>
                </a:solidFill>
                <a:latin typeface="Calibri"/>
              </a:rPr>
              <a:t>i</a:t>
            </a:r>
            <a:r>
              <a:rPr lang="pl-PL" sz="2000" baseline="-25000" dirty="0">
                <a:solidFill>
                  <a:srgbClr val="FFFFFF"/>
                </a:solidFill>
                <a:latin typeface="Calibri"/>
              </a:rPr>
              <a:t>  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na płaszczyźnie tak by ich odległości </a:t>
            </a:r>
            <a:r>
              <a:rPr lang="pl-PL" sz="2000" dirty="0">
                <a:solidFill>
                  <a:srgbClr val="FFFFFF"/>
                </a:solidFill>
                <a:latin typeface="Symbol"/>
                <a:ea typeface="Symbol"/>
              </a:rPr>
              <a:t>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X</a:t>
            </a:r>
            <a:r>
              <a:rPr lang="pl-PL" sz="2000" baseline="-25000" dirty="0">
                <a:solidFill>
                  <a:srgbClr val="FFFFFF"/>
                </a:solidFill>
                <a:latin typeface="Calibri"/>
              </a:rPr>
              <a:t>1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-X</a:t>
            </a:r>
            <a:r>
              <a:rPr lang="pl-PL" sz="2000" baseline="-25000" dirty="0">
                <a:solidFill>
                  <a:srgbClr val="FFFFFF"/>
                </a:solidFill>
                <a:latin typeface="Calibri"/>
              </a:rPr>
              <a:t>2</a:t>
            </a:r>
            <a:r>
              <a:rPr lang="pl-PL" sz="2000" dirty="0">
                <a:solidFill>
                  <a:srgbClr val="FFFFFF"/>
                </a:solidFill>
                <a:latin typeface="Symbol"/>
                <a:ea typeface="Symbol"/>
              </a:rPr>
              <a:t>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 były maksymalnie podobne do </a:t>
            </a:r>
            <a:r>
              <a:rPr lang="pl-PL" sz="2000" dirty="0">
                <a:solidFill>
                  <a:srgbClr val="FFFFFF"/>
                </a:solidFill>
                <a:latin typeface="Symbol"/>
                <a:ea typeface="Symbol"/>
              </a:rPr>
              <a:t>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W(X</a:t>
            </a:r>
            <a:r>
              <a:rPr lang="pl-PL" sz="2000" baseline="-25000" dirty="0">
                <a:solidFill>
                  <a:srgbClr val="FFFFFF"/>
                </a:solidFill>
                <a:latin typeface="Calibri"/>
              </a:rPr>
              <a:t>1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)-W(X</a:t>
            </a:r>
            <a:r>
              <a:rPr lang="pl-PL" sz="2000" baseline="-25000" dirty="0">
                <a:solidFill>
                  <a:srgbClr val="FFFFFF"/>
                </a:solidFill>
                <a:latin typeface="Calibri"/>
              </a:rPr>
              <a:t>2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)</a:t>
            </a:r>
            <a:r>
              <a:rPr lang="pl-PL" sz="2000" dirty="0">
                <a:solidFill>
                  <a:srgbClr val="FFFFFF"/>
                </a:solidFill>
                <a:latin typeface="Symbol"/>
                <a:ea typeface="Symbol"/>
              </a:rPr>
              <a:t>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 (robi to algorytm MDS) dostaniemy taką mapę. 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Widać naturalne grupowanie różnych gatunków.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</a:rPr>
              <a:t>Podobne własności &lt;=&gt; bliskie wektory, łatwe skojarzenia.  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2209800" y="189000"/>
            <a:ext cx="7772400" cy="576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 dirty="0">
                <a:solidFill>
                  <a:srgbClr val="FFC000"/>
                </a:solidFill>
                <a:latin typeface="Calibri"/>
              </a:rPr>
              <a:t>Słowa =&gt; wektory</a:t>
            </a:r>
            <a:endParaRPr lang="pl-PL" sz="3600" dirty="0">
              <a:solidFill>
                <a:srgbClr val="FFCC00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904875" y="944280"/>
            <a:ext cx="10820400" cy="536127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 err="1">
                <a:solidFill>
                  <a:srgbClr val="FFFFFF"/>
                </a:solidFill>
                <a:latin typeface="Calibri"/>
                <a:ea typeface="Calibri"/>
              </a:rPr>
              <a:t>Embedding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, zagnieżdżanie – jak przypisać wektory numeryczne słowom by uchwycić relacje.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00"/>
                </a:solidFill>
                <a:latin typeface="Calibri"/>
                <a:ea typeface="Calibri"/>
                <a:hlinkClick r:id="rId3"/>
              </a:rPr>
              <a:t>Word2Vec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(Google, 2013) korzysta z dwóch technik: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marL="216000" indent="-216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 err="1">
                <a:solidFill>
                  <a:srgbClr val="FFFFFF"/>
                </a:solidFill>
                <a:latin typeface="Calibri"/>
                <a:ea typeface="Calibri"/>
              </a:rPr>
              <a:t>Continuous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Calibri"/>
              </a:rPr>
              <a:t>Bag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of 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Calibri"/>
              </a:rPr>
              <a:t>Words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(CBOW) przewiduje brakujące słowa na podstawie kontekstu. 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marL="216000" indent="-216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Skip-gram przewiduje kontekst dla danego słowa.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45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Word2Vec i inne algorytmy tworzą reprezentacje o wymiarach 100-300, trenując płytkie sieci neuronowe na dużych korpusach tekstowych. W dużych modelach LLM nawet do 3000,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45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a w przestrzeni ukrytej do 16K.  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marL="216000" indent="-216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 err="1">
                <a:solidFill>
                  <a:srgbClr val="FFFF00"/>
                </a:solidFill>
                <a:latin typeface="Calibri"/>
                <a:ea typeface="Calibri"/>
              </a:rPr>
              <a:t>GloVe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, Global 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Calibri"/>
              </a:rPr>
              <a:t>Vectors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for Word 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Calibri"/>
              </a:rPr>
              <a:t>Representation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, 2014 </a:t>
            </a:r>
            <a:r>
              <a:rPr lang="pl-PL" sz="2000" dirty="0">
                <a:solidFill>
                  <a:srgbClr val="FFCC66"/>
                </a:solidFill>
                <a:latin typeface="Calibri"/>
                <a:ea typeface="Calibri"/>
                <a:hlinkClick r:id="rId4"/>
              </a:rPr>
              <a:t>strona projektu (Stanford)</a:t>
            </a:r>
            <a:r>
              <a:rPr lang="pl-PL" sz="2000" dirty="0">
                <a:solidFill>
                  <a:srgbClr val="FFCC66"/>
                </a:solidFill>
                <a:latin typeface="Calibri"/>
                <a:ea typeface="Calibri"/>
              </a:rPr>
              <a:t> </a:t>
            </a:r>
            <a:br>
              <a:rPr lang="pl-PL" sz="2000" dirty="0">
                <a:solidFill>
                  <a:srgbClr val="FFCC66"/>
                </a:solidFill>
                <a:latin typeface="Calibri"/>
                <a:ea typeface="Calibri"/>
              </a:rPr>
            </a:br>
            <a:r>
              <a:rPr lang="pl-PL" sz="2000" dirty="0">
                <a:solidFill>
                  <a:srgbClr val="FFCC66"/>
                </a:solidFill>
                <a:latin typeface="Calibri"/>
                <a:ea typeface="Calibri"/>
              </a:rPr>
              <a:t>i </a:t>
            </a:r>
            <a:r>
              <a:rPr lang="pl-PL" sz="2000" dirty="0" err="1">
                <a:solidFill>
                  <a:srgbClr val="FFCC66"/>
                </a:solidFill>
                <a:latin typeface="Calibri"/>
                <a:ea typeface="Calibri"/>
                <a:hlinkClick r:id="rId5"/>
              </a:rPr>
              <a:t>Github</a:t>
            </a:r>
            <a:r>
              <a:rPr lang="pl-PL" sz="2000" dirty="0">
                <a:solidFill>
                  <a:srgbClr val="FFCC66"/>
                </a:solidFill>
                <a:latin typeface="Calibri"/>
                <a:ea typeface="Calibri"/>
              </a:rPr>
              <a:t> </a:t>
            </a:r>
            <a:r>
              <a:rPr lang="pl-PL" sz="2000" dirty="0">
                <a:solidFill>
                  <a:schemeClr val="bg1"/>
                </a:solidFill>
                <a:latin typeface="Calibri"/>
                <a:ea typeface="Calibri"/>
              </a:rPr>
              <a:t>z gotowymi wektorami</a:t>
            </a:r>
            <a:r>
              <a:rPr lang="pl-PL" sz="2000" dirty="0">
                <a:solidFill>
                  <a:srgbClr val="FFCC66"/>
                </a:solidFill>
                <a:latin typeface="Calibri"/>
                <a:ea typeface="Calibri"/>
              </a:rPr>
              <a:t>. </a:t>
            </a:r>
            <a:endParaRPr lang="pl-PL" sz="2000" dirty="0">
              <a:solidFill>
                <a:srgbClr val="FFFFFF"/>
              </a:solidFill>
              <a:latin typeface="Calibri"/>
              <a:ea typeface="Calibri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45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Macierze ko-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Calibri"/>
              </a:rPr>
              <a:t>okurencji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obliczone na dużym korpusie pozwalają określić iloraz współwystępowania wyrazów,  oraz wektory, których iloczyn skalarny jest równy logarytmowi tego ilorazu. </a:t>
            </a:r>
            <a:b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Odległość wektorów staje się miarą ilorazu prawdopodobieństw, odzwierciedlającego semantykę słów.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45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Dostępne są wektory wyliczone na Wikipedii o wymiarach 25-300.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2209800" y="189000"/>
            <a:ext cx="7772400" cy="576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>
                <a:solidFill>
                  <a:srgbClr val="FFC000"/>
                </a:solidFill>
                <a:latin typeface="Calibri"/>
              </a:rPr>
              <a:t>Reprezentacja wektorowa</a:t>
            </a:r>
            <a:endParaRPr lang="pl-PL" sz="3600">
              <a:solidFill>
                <a:srgbClr val="FFCC00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1123949" y="944280"/>
            <a:ext cx="10810875" cy="5913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 err="1">
                <a:solidFill>
                  <a:srgbClr val="FFFF00"/>
                </a:solidFill>
                <a:latin typeface="Calibri"/>
                <a:ea typeface="Calibri"/>
                <a:hlinkClick r:id="rId3"/>
              </a:rPr>
              <a:t>FastText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(Facebook, 2016) rozszerza Word2Vec dla słów traktowanych jako ciąg n-gramów,  </a:t>
            </a:r>
            <a:b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dodając informację o morfologii wyrazów. 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To ułatwia analizę neologizmów (out-of-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Calibri"/>
              </a:rPr>
              <a:t>vocabulary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, OOV). 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 err="1">
                <a:solidFill>
                  <a:srgbClr val="FFD74C"/>
                </a:solidFill>
                <a:latin typeface="Calibri"/>
                <a:ea typeface="Calibri"/>
                <a:hlinkClick r:id="rId4"/>
              </a:rPr>
              <a:t>Towards</a:t>
            </a:r>
            <a:r>
              <a:rPr lang="pl-PL" sz="2000" dirty="0">
                <a:solidFill>
                  <a:srgbClr val="FFD74C"/>
                </a:solidFill>
                <a:latin typeface="Calibri"/>
                <a:ea typeface="Calibri"/>
                <a:hlinkClick r:id="rId4"/>
              </a:rPr>
              <a:t> Data Science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przedstawia kilka przykładów jak się to robi.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dirty="0" err="1">
                <a:solidFill>
                  <a:srgbClr val="FFCC66"/>
                </a:solidFill>
                <a:latin typeface="Calibri"/>
                <a:ea typeface="Calibri"/>
                <a:hlinkClick r:id="rId5"/>
              </a:rPr>
              <a:t>Intuitive</a:t>
            </a:r>
            <a:r>
              <a:rPr lang="pl-PL" sz="2000" dirty="0">
                <a:solidFill>
                  <a:srgbClr val="FFCC66"/>
                </a:solidFill>
                <a:latin typeface="Calibri"/>
                <a:ea typeface="Calibri"/>
                <a:hlinkClick r:id="rId5"/>
              </a:rPr>
              <a:t> Guide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to 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Calibri"/>
              </a:rPr>
              <a:t>Understanding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Word2vec.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CC66"/>
                </a:solidFill>
                <a:latin typeface="Calibri"/>
                <a:ea typeface="Calibri"/>
                <a:hlinkClick r:id="rId6"/>
              </a:rPr>
              <a:t>The </a:t>
            </a:r>
            <a:r>
              <a:rPr lang="pl-PL" sz="2000" dirty="0" err="1">
                <a:solidFill>
                  <a:srgbClr val="FFCC66"/>
                </a:solidFill>
                <a:latin typeface="Calibri"/>
                <a:ea typeface="Calibri"/>
                <a:hlinkClick r:id="rId6"/>
              </a:rPr>
              <a:t>Illustrated</a:t>
            </a:r>
            <a:r>
              <a:rPr lang="pl-PL" sz="2000" dirty="0">
                <a:solidFill>
                  <a:srgbClr val="FFCC66"/>
                </a:solidFill>
                <a:latin typeface="Calibri"/>
                <a:ea typeface="Calibri"/>
                <a:hlinkClick r:id="rId6"/>
              </a:rPr>
              <a:t> Word2vec</a:t>
            </a:r>
            <a:endParaRPr lang="pl-PL" sz="2000" dirty="0">
              <a:solidFill>
                <a:srgbClr val="FFCC66"/>
              </a:solidFill>
              <a:latin typeface="Calibri"/>
              <a:ea typeface="Calibri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CC66"/>
                </a:solidFill>
                <a:latin typeface="Calibri"/>
                <a:ea typeface="Calibri"/>
                <a:hlinkClick r:id="rId7"/>
              </a:rPr>
              <a:t>Word </a:t>
            </a:r>
            <a:r>
              <a:rPr lang="pl-PL" sz="2000" dirty="0" err="1">
                <a:solidFill>
                  <a:srgbClr val="FFCC66"/>
                </a:solidFill>
                <a:latin typeface="Calibri"/>
                <a:ea typeface="Calibri"/>
                <a:hlinkClick r:id="rId7"/>
              </a:rPr>
              <a:t>embeddings</a:t>
            </a:r>
            <a:endParaRPr lang="pl-PL" sz="2000" dirty="0">
              <a:solidFill>
                <a:srgbClr val="FFCC66"/>
              </a:solidFill>
              <a:latin typeface="Calibri"/>
              <a:ea typeface="Calibri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CC66"/>
                </a:solidFill>
                <a:latin typeface="Calibri"/>
                <a:ea typeface="Calibri"/>
                <a:hlinkClick r:id="rId8"/>
              </a:rPr>
              <a:t>NLP and </a:t>
            </a:r>
            <a:r>
              <a:rPr lang="pl-PL" sz="2000" dirty="0" err="1">
                <a:solidFill>
                  <a:srgbClr val="FFCC66"/>
                </a:solidFill>
                <a:latin typeface="Calibri"/>
                <a:ea typeface="Calibri"/>
                <a:hlinkClick r:id="rId8"/>
              </a:rPr>
              <a:t>word</a:t>
            </a:r>
            <a:r>
              <a:rPr lang="pl-PL" sz="2000" dirty="0">
                <a:solidFill>
                  <a:srgbClr val="FFCC66"/>
                </a:solidFill>
                <a:latin typeface="Calibri"/>
                <a:ea typeface="Calibri"/>
                <a:hlinkClick r:id="rId8"/>
              </a:rPr>
              <a:t> </a:t>
            </a:r>
            <a:r>
              <a:rPr lang="pl-PL" sz="2000" dirty="0" err="1">
                <a:solidFill>
                  <a:srgbClr val="FFCC66"/>
                </a:solidFill>
                <a:latin typeface="Calibri"/>
                <a:ea typeface="Calibri"/>
                <a:hlinkClick r:id="rId8"/>
              </a:rPr>
              <a:t>embeddings</a:t>
            </a:r>
            <a:r>
              <a:rPr lang="pl-PL" sz="2000" dirty="0">
                <a:solidFill>
                  <a:srgbClr val="FFCC66"/>
                </a:solidFill>
                <a:latin typeface="Calibri"/>
                <a:ea typeface="Calibri"/>
              </a:rPr>
              <a:t> (Stanford)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and </a:t>
            </a:r>
            <a:r>
              <a:rPr lang="pl-PL" sz="2000" dirty="0">
                <a:solidFill>
                  <a:srgbClr val="FFFFFF"/>
                </a:solidFill>
                <a:latin typeface="Calibri"/>
                <a:hlinkClick r:id="rId9"/>
              </a:rPr>
              <a:t>Washington University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hlinkClick r:id="rId10"/>
              </a:rPr>
              <a:t>Video </a:t>
            </a:r>
            <a:r>
              <a:rPr lang="pl-PL" sz="2000" dirty="0" err="1">
                <a:solidFill>
                  <a:srgbClr val="FFFFFF"/>
                </a:solidFill>
                <a:latin typeface="Calibri"/>
                <a:hlinkClick r:id="rId10"/>
              </a:rPr>
              <a:t>illustration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0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0551E4-D66E-85A7-2158-A593587EEE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76049" y="3200174"/>
            <a:ext cx="6106377" cy="32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26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0"/>
          <p:cNvSpPr/>
          <p:nvPr/>
        </p:nvSpPr>
        <p:spPr>
          <a:xfrm>
            <a:off x="4005000" y="160200"/>
            <a:ext cx="4096080" cy="65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3600" u="none" strike="noStrik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Word2vec </a:t>
            </a:r>
            <a:r>
              <a:rPr lang="en-US" sz="3600" u="none" strike="noStrike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600" u="none" strike="noStrik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u="none" strike="noStrike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GloVe</a:t>
            </a:r>
            <a:endParaRPr lang="pl-PL" sz="3600" u="none" strike="noStrike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1"/>
          <p:cNvSpPr/>
          <p:nvPr/>
        </p:nvSpPr>
        <p:spPr>
          <a:xfrm>
            <a:off x="1084635" y="2633400"/>
            <a:ext cx="4096080" cy="8149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Jak nauczyć model reprezentować </a:t>
            </a:r>
            <a:b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</a:b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znaczenie słów jako wektory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" name="Shape 2"/>
          <p:cNvSpPr/>
          <p:nvPr/>
        </p:nvSpPr>
        <p:spPr>
          <a:xfrm>
            <a:off x="6440805" y="1592580"/>
            <a:ext cx="145800" cy="145800"/>
          </a:xfrm>
          <a:prstGeom prst="ellipse">
            <a:avLst/>
          </a:prstGeom>
          <a:solidFill>
            <a:srgbClr val="2563EB"/>
          </a:solidFill>
          <a:ln w="12700">
            <a:solidFill>
              <a:srgbClr val="2563E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l-PL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" name="Text 3"/>
          <p:cNvSpPr/>
          <p:nvPr/>
        </p:nvSpPr>
        <p:spPr>
          <a:xfrm>
            <a:off x="6691050" y="1565220"/>
            <a:ext cx="1005480" cy="164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król</a:t>
            </a:r>
            <a:endParaRPr lang="pl-PL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" name="Shape 4"/>
          <p:cNvSpPr/>
          <p:nvPr/>
        </p:nvSpPr>
        <p:spPr>
          <a:xfrm>
            <a:off x="7538085" y="2095500"/>
            <a:ext cx="145800" cy="145800"/>
          </a:xfrm>
          <a:prstGeom prst="ellipse">
            <a:avLst/>
          </a:prstGeom>
          <a:solidFill>
            <a:srgbClr val="2563EB"/>
          </a:solidFill>
          <a:ln w="12700">
            <a:solidFill>
              <a:srgbClr val="2563E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l-PL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" name="Text 5"/>
          <p:cNvSpPr/>
          <p:nvPr/>
        </p:nvSpPr>
        <p:spPr>
          <a:xfrm>
            <a:off x="7883580" y="2068140"/>
            <a:ext cx="1005480" cy="164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6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królowa</a:t>
            </a:r>
            <a:endParaRPr lang="pl-PL" sz="16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" name="Shape 6"/>
          <p:cNvSpPr/>
          <p:nvPr/>
        </p:nvSpPr>
        <p:spPr>
          <a:xfrm>
            <a:off x="5983605" y="2918460"/>
            <a:ext cx="145800" cy="145800"/>
          </a:xfrm>
          <a:prstGeom prst="ellipse">
            <a:avLst/>
          </a:prstGeom>
          <a:solidFill>
            <a:srgbClr val="059669"/>
          </a:solidFill>
          <a:ln w="12700">
            <a:solidFill>
              <a:srgbClr val="05966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l-PL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" name="Text 7"/>
          <p:cNvSpPr/>
          <p:nvPr/>
        </p:nvSpPr>
        <p:spPr>
          <a:xfrm>
            <a:off x="6243375" y="2891100"/>
            <a:ext cx="1005480" cy="164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mężczyzna</a:t>
            </a:r>
            <a:endParaRPr lang="pl-PL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" name="Shape 8"/>
          <p:cNvSpPr/>
          <p:nvPr/>
        </p:nvSpPr>
        <p:spPr>
          <a:xfrm>
            <a:off x="7218045" y="3311580"/>
            <a:ext cx="145800" cy="145800"/>
          </a:xfrm>
          <a:prstGeom prst="ellipse">
            <a:avLst/>
          </a:prstGeom>
          <a:solidFill>
            <a:srgbClr val="059669"/>
          </a:solidFill>
          <a:ln w="12700">
            <a:solidFill>
              <a:srgbClr val="05966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l-PL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" name="Text 9"/>
          <p:cNvSpPr/>
          <p:nvPr/>
        </p:nvSpPr>
        <p:spPr>
          <a:xfrm>
            <a:off x="7563540" y="3284220"/>
            <a:ext cx="1005480" cy="164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kobieta</a:t>
            </a:r>
            <a:endParaRPr lang="pl-PL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" name="Shape 10"/>
          <p:cNvSpPr/>
          <p:nvPr/>
        </p:nvSpPr>
        <p:spPr>
          <a:xfrm>
            <a:off x="6349365" y="4518660"/>
            <a:ext cx="145800" cy="145800"/>
          </a:xfrm>
          <a:prstGeom prst="ellipse">
            <a:avLst/>
          </a:prstGeom>
          <a:solidFill>
            <a:srgbClr val="EA580C"/>
          </a:solidFill>
          <a:ln w="12700">
            <a:solidFill>
              <a:srgbClr val="EA580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l-PL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1" name="Text 11"/>
          <p:cNvSpPr/>
          <p:nvPr/>
        </p:nvSpPr>
        <p:spPr>
          <a:xfrm>
            <a:off x="6513885" y="4491300"/>
            <a:ext cx="1005480" cy="164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Warszawa</a:t>
            </a:r>
            <a:endParaRPr lang="pl-PL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" name="Shape 12"/>
          <p:cNvSpPr/>
          <p:nvPr/>
        </p:nvSpPr>
        <p:spPr>
          <a:xfrm>
            <a:off x="7812405" y="4930140"/>
            <a:ext cx="145800" cy="145800"/>
          </a:xfrm>
          <a:prstGeom prst="ellipse">
            <a:avLst/>
          </a:prstGeom>
          <a:solidFill>
            <a:srgbClr val="EA580C"/>
          </a:solidFill>
          <a:ln w="12700">
            <a:solidFill>
              <a:srgbClr val="EA580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l-PL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" name="Text 13"/>
          <p:cNvSpPr/>
          <p:nvPr/>
        </p:nvSpPr>
        <p:spPr>
          <a:xfrm>
            <a:off x="7976925" y="4902780"/>
            <a:ext cx="1005480" cy="164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Polska</a:t>
            </a:r>
            <a:endParaRPr lang="pl-PL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" name="Shape 14"/>
          <p:cNvSpPr/>
          <p:nvPr/>
        </p:nvSpPr>
        <p:spPr>
          <a:xfrm>
            <a:off x="5572125" y="5570220"/>
            <a:ext cx="145800" cy="145800"/>
          </a:xfrm>
          <a:prstGeom prst="ellipse">
            <a:avLst/>
          </a:prstGeom>
          <a:solidFill>
            <a:srgbClr val="7C3AED"/>
          </a:solidFill>
          <a:ln w="12700">
            <a:solidFill>
              <a:srgbClr val="7C3AE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l-PL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" name="Text 15"/>
          <p:cNvSpPr/>
          <p:nvPr/>
        </p:nvSpPr>
        <p:spPr>
          <a:xfrm>
            <a:off x="5736645" y="5542860"/>
            <a:ext cx="1005480" cy="164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kot</a:t>
            </a:r>
            <a:endParaRPr lang="pl-PL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" name="Shape 16"/>
          <p:cNvSpPr/>
          <p:nvPr/>
        </p:nvSpPr>
        <p:spPr>
          <a:xfrm>
            <a:off x="6943725" y="5844540"/>
            <a:ext cx="145800" cy="145800"/>
          </a:xfrm>
          <a:prstGeom prst="ellipse">
            <a:avLst/>
          </a:prstGeom>
          <a:solidFill>
            <a:srgbClr val="7C3AED"/>
          </a:solidFill>
          <a:ln w="12700">
            <a:solidFill>
              <a:srgbClr val="7C3AE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l-PL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7" name="Text 17"/>
          <p:cNvSpPr/>
          <p:nvPr/>
        </p:nvSpPr>
        <p:spPr>
          <a:xfrm>
            <a:off x="7108245" y="5817180"/>
            <a:ext cx="1005480" cy="164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pies</a:t>
            </a:r>
            <a:endParaRPr lang="pl-PL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02652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0"/>
          <p:cNvSpPr/>
          <p:nvPr/>
        </p:nvSpPr>
        <p:spPr>
          <a:xfrm>
            <a:off x="3861945" y="223920"/>
            <a:ext cx="8137800" cy="41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3600" u="none" strike="noStrik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Po co nam </a:t>
            </a:r>
            <a:r>
              <a:rPr lang="pl-PL" sz="3600" u="none" strike="noStrike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embeddingi</a:t>
            </a:r>
            <a:r>
              <a:rPr lang="pl-PL" sz="3600" u="none" strike="noStrik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pl-PL" sz="3600" u="none" strike="noStrike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Arial"/>
            </a:endParaRPr>
          </a:p>
        </p:txBody>
      </p:sp>
      <p:sp>
        <p:nvSpPr>
          <p:cNvPr id="31" name="Text 1"/>
          <p:cNvSpPr/>
          <p:nvPr/>
        </p:nvSpPr>
        <p:spPr>
          <a:xfrm>
            <a:off x="777240" y="804240"/>
            <a:ext cx="7890838" cy="7994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Kluczowa idea: indeksy słów zamieniamy na punkty w przestrzeni cech.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3" name="Text 3"/>
          <p:cNvSpPr/>
          <p:nvPr/>
        </p:nvSpPr>
        <p:spPr>
          <a:xfrm>
            <a:off x="777240" y="2061210"/>
            <a:ext cx="4023000" cy="594000"/>
          </a:xfrm>
          <a:prstGeom prst="rect">
            <a:avLst/>
          </a:prstGeom>
          <a:solidFill>
            <a:srgbClr val="FEE2E2"/>
          </a:solidFill>
          <a:ln w="12700">
            <a:solidFill>
              <a:srgbClr val="FCA5A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b="1" u="none" strike="noStrike" dirty="0">
                <a:solidFill>
                  <a:schemeClr val="bg1">
                    <a:lumMod val="10000"/>
                  </a:schemeClr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Kod temp: „pies” = [0, 0, 1, 0, ...]</a:t>
            </a:r>
            <a:endParaRPr lang="pl-PL" b="0" u="none" strike="noStrike" dirty="0">
              <a:solidFill>
                <a:schemeClr val="bg1">
                  <a:lumMod val="10000"/>
                </a:schemeClr>
              </a:solidFill>
              <a:effectLst/>
              <a:uFillTx/>
              <a:latin typeface="Arial"/>
            </a:endParaRPr>
          </a:p>
        </p:txBody>
      </p:sp>
      <p:sp>
        <p:nvSpPr>
          <p:cNvPr id="34" name="Text 4"/>
          <p:cNvSpPr/>
          <p:nvPr/>
        </p:nvSpPr>
        <p:spPr>
          <a:xfrm>
            <a:off x="6903720" y="2061210"/>
            <a:ext cx="4434480" cy="594000"/>
          </a:xfrm>
          <a:prstGeom prst="rect">
            <a:avLst/>
          </a:prstGeom>
          <a:solidFill>
            <a:srgbClr val="D1FAE5"/>
          </a:solidFill>
          <a:ln w="12700">
            <a:solidFill>
              <a:srgbClr val="86EFA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b="1" u="none" strike="noStrike" dirty="0" err="1">
                <a:solidFill>
                  <a:schemeClr val="bg1">
                    <a:lumMod val="10000"/>
                  </a:schemeClr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embedding</a:t>
            </a:r>
            <a:r>
              <a:rPr lang="pl-PL" b="1" u="none" strike="noStrike" dirty="0">
                <a:solidFill>
                  <a:schemeClr val="bg1">
                    <a:lumMod val="10000"/>
                  </a:schemeClr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: „pies” = [0.18, −0.42, 0.07, ...]</a:t>
            </a:r>
            <a:endParaRPr lang="pl-PL" b="0" u="none" strike="noStrike" dirty="0">
              <a:solidFill>
                <a:schemeClr val="bg1">
                  <a:lumMod val="10000"/>
                </a:schemeClr>
              </a:solidFill>
              <a:effectLst/>
              <a:uFillTx/>
              <a:latin typeface="Arial"/>
            </a:endParaRPr>
          </a:p>
        </p:txBody>
      </p:sp>
      <p:sp>
        <p:nvSpPr>
          <p:cNvPr id="35" name="Shape 5"/>
          <p:cNvSpPr/>
          <p:nvPr/>
        </p:nvSpPr>
        <p:spPr>
          <a:xfrm>
            <a:off x="4983480" y="2362890"/>
            <a:ext cx="1645920" cy="360"/>
          </a:xfrm>
          <a:prstGeom prst="line">
            <a:avLst/>
          </a:prstGeom>
          <a:ln w="25400">
            <a:solidFill>
              <a:srgbClr val="5D6B78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pl-PL" sz="1800" b="0" u="none" strike="noStrike" dirty="0">
              <a:solidFill>
                <a:srgbClr val="FFFFFF"/>
              </a:solidFill>
              <a:effectLst/>
              <a:highlight>
                <a:srgbClr val="FFFFFF"/>
              </a:highlight>
              <a:uFillTx/>
              <a:latin typeface="Arial"/>
            </a:endParaRPr>
          </a:p>
        </p:txBody>
      </p:sp>
      <p:sp>
        <p:nvSpPr>
          <p:cNvPr id="36" name="Text 6"/>
          <p:cNvSpPr/>
          <p:nvPr/>
        </p:nvSpPr>
        <p:spPr>
          <a:xfrm>
            <a:off x="822960" y="3341370"/>
            <a:ext cx="2559960" cy="27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Główna korzyść</a:t>
            </a:r>
            <a:endParaRPr lang="pl-PL" sz="200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7" name="Text 7"/>
          <p:cNvSpPr/>
          <p:nvPr/>
        </p:nvSpPr>
        <p:spPr>
          <a:xfrm>
            <a:off x="822960" y="3734490"/>
            <a:ext cx="4891680" cy="150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" tIns="720" rIns="720" bIns="720" anchor="ctr">
            <a:norm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17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• podobne słowa mają podobne wektory</a:t>
            </a:r>
            <a:endParaRPr lang="pl-PL" sz="17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17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• semantyka ujawnia się przez geometrię</a:t>
            </a:r>
            <a:endParaRPr lang="pl-PL" sz="17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17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• wektory są wejściem dla klasyfikatorów, </a:t>
            </a:r>
            <a:br>
              <a:rPr lang="pl-PL" sz="17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</a:br>
            <a:r>
              <a:rPr lang="pl-PL" sz="17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   modeli językowych i systemów wyszukiwania</a:t>
            </a:r>
            <a:endParaRPr lang="pl-PL" sz="17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8" name="Text 8"/>
          <p:cNvSpPr/>
          <p:nvPr/>
        </p:nvSpPr>
        <p:spPr>
          <a:xfrm>
            <a:off x="6720840" y="3341370"/>
            <a:ext cx="3017160" cy="27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Geometria znaczenia</a:t>
            </a:r>
            <a:endParaRPr lang="pl-PL" sz="200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9" name="Shape 9"/>
          <p:cNvSpPr/>
          <p:nvPr/>
        </p:nvSpPr>
        <p:spPr>
          <a:xfrm>
            <a:off x="6903720" y="5855970"/>
            <a:ext cx="3474720" cy="360"/>
          </a:xfrm>
          <a:prstGeom prst="line">
            <a:avLst/>
          </a:prstGeom>
          <a:ln w="15240">
            <a:solidFill>
              <a:srgbClr val="9CA3A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pl-PL" sz="36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0" name="Shape 10"/>
          <p:cNvSpPr/>
          <p:nvPr/>
        </p:nvSpPr>
        <p:spPr>
          <a:xfrm flipV="1">
            <a:off x="6903720" y="3844290"/>
            <a:ext cx="360" cy="2011680"/>
          </a:xfrm>
          <a:prstGeom prst="line">
            <a:avLst/>
          </a:prstGeom>
          <a:ln w="15240">
            <a:solidFill>
              <a:srgbClr val="9CA3A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pl-PL" sz="36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1" name="Shape 11"/>
          <p:cNvSpPr/>
          <p:nvPr/>
        </p:nvSpPr>
        <p:spPr>
          <a:xfrm>
            <a:off x="7406640" y="4941570"/>
            <a:ext cx="164160" cy="164160"/>
          </a:xfrm>
          <a:prstGeom prst="ellipse">
            <a:avLst/>
          </a:prstGeom>
          <a:solidFill>
            <a:srgbClr val="7C3AED"/>
          </a:solidFill>
          <a:ln w="12700">
            <a:solidFill>
              <a:srgbClr val="7C3AE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l-PL" sz="36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2" name="Text 12"/>
          <p:cNvSpPr/>
          <p:nvPr/>
        </p:nvSpPr>
        <p:spPr>
          <a:xfrm>
            <a:off x="7690140" y="4923210"/>
            <a:ext cx="914040" cy="18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pies</a:t>
            </a:r>
            <a:endParaRPr lang="pl-PL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3" name="Shape 13"/>
          <p:cNvSpPr/>
          <p:nvPr/>
        </p:nvSpPr>
        <p:spPr>
          <a:xfrm>
            <a:off x="8065080" y="4621530"/>
            <a:ext cx="164160" cy="164160"/>
          </a:xfrm>
          <a:prstGeom prst="ellipse">
            <a:avLst/>
          </a:prstGeom>
          <a:solidFill>
            <a:srgbClr val="7C3AED"/>
          </a:solidFill>
          <a:ln w="12700">
            <a:solidFill>
              <a:srgbClr val="7C3AE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l-PL" sz="36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4" name="Text 14"/>
          <p:cNvSpPr/>
          <p:nvPr/>
        </p:nvSpPr>
        <p:spPr>
          <a:xfrm>
            <a:off x="8334720" y="4603170"/>
            <a:ext cx="914040" cy="18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kot</a:t>
            </a:r>
            <a:endParaRPr lang="pl-PL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5" name="Shape 15"/>
          <p:cNvSpPr/>
          <p:nvPr/>
        </p:nvSpPr>
        <p:spPr>
          <a:xfrm>
            <a:off x="9281160" y="4164330"/>
            <a:ext cx="164160" cy="164160"/>
          </a:xfrm>
          <a:prstGeom prst="ellipse">
            <a:avLst/>
          </a:prstGeom>
          <a:solidFill>
            <a:srgbClr val="2563EB"/>
          </a:solidFill>
          <a:ln w="12700">
            <a:solidFill>
              <a:srgbClr val="2563E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l-PL" sz="36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6" name="Text 16"/>
          <p:cNvSpPr/>
          <p:nvPr/>
        </p:nvSpPr>
        <p:spPr>
          <a:xfrm>
            <a:off x="9546300" y="4151010"/>
            <a:ext cx="914040" cy="18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król</a:t>
            </a:r>
            <a:endParaRPr lang="pl-PL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" name="Shape 17"/>
          <p:cNvSpPr/>
          <p:nvPr/>
        </p:nvSpPr>
        <p:spPr>
          <a:xfrm>
            <a:off x="9921240" y="3954090"/>
            <a:ext cx="164160" cy="164160"/>
          </a:xfrm>
          <a:prstGeom prst="ellipse">
            <a:avLst/>
          </a:prstGeom>
          <a:solidFill>
            <a:srgbClr val="2563EB"/>
          </a:solidFill>
          <a:ln w="12700">
            <a:solidFill>
              <a:srgbClr val="2563E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l-PL" sz="36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8" name="Text 18"/>
          <p:cNvSpPr/>
          <p:nvPr/>
        </p:nvSpPr>
        <p:spPr>
          <a:xfrm>
            <a:off x="10208205" y="3928470"/>
            <a:ext cx="914040" cy="18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królowa</a:t>
            </a:r>
            <a:endParaRPr lang="pl-PL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9" name="Shape 19"/>
          <p:cNvSpPr/>
          <p:nvPr/>
        </p:nvSpPr>
        <p:spPr>
          <a:xfrm>
            <a:off x="8321040" y="5444490"/>
            <a:ext cx="164160" cy="164160"/>
          </a:xfrm>
          <a:prstGeom prst="ellipse">
            <a:avLst/>
          </a:prstGeom>
          <a:solidFill>
            <a:srgbClr val="EA580C"/>
          </a:solidFill>
          <a:ln w="12700">
            <a:solidFill>
              <a:srgbClr val="EA580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l-PL" sz="36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0" name="Text 20"/>
          <p:cNvSpPr/>
          <p:nvPr/>
        </p:nvSpPr>
        <p:spPr>
          <a:xfrm>
            <a:off x="8641080" y="5339370"/>
            <a:ext cx="1215360" cy="27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samochód</a:t>
            </a:r>
            <a:endParaRPr lang="pl-PL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1443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0"/>
          <p:cNvSpPr/>
          <p:nvPr/>
        </p:nvSpPr>
        <p:spPr>
          <a:xfrm>
            <a:off x="1617345" y="146520"/>
            <a:ext cx="8137800" cy="7141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3600" u="none" strike="noStrik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Hipoteza dystrybucyjna</a:t>
            </a:r>
            <a:endParaRPr lang="pl-PL" sz="3600" u="none" strike="noStrike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Arial"/>
            </a:endParaRPr>
          </a:p>
        </p:txBody>
      </p:sp>
      <p:sp>
        <p:nvSpPr>
          <p:cNvPr id="53" name="Text 1"/>
          <p:cNvSpPr/>
          <p:nvPr/>
        </p:nvSpPr>
        <p:spPr>
          <a:xfrm>
            <a:off x="2387654" y="901950"/>
            <a:ext cx="8508945" cy="91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„Słowa, które występują w podobnych kontekstach, mają podobne znaczenie”.</a:t>
            </a:r>
            <a:endParaRPr lang="pl-PL" sz="200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5" name="Text 3"/>
          <p:cNvSpPr/>
          <p:nvPr/>
        </p:nvSpPr>
        <p:spPr>
          <a:xfrm>
            <a:off x="777240" y="2007870"/>
            <a:ext cx="1096920" cy="25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Korpus</a:t>
            </a:r>
            <a:endParaRPr lang="pl-PL" sz="200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6" name="Text 4"/>
          <p:cNvSpPr/>
          <p:nvPr/>
        </p:nvSpPr>
        <p:spPr>
          <a:xfrm>
            <a:off x="777240" y="2373630"/>
            <a:ext cx="2742840" cy="1462680"/>
          </a:xfrm>
          <a:prstGeom prst="rect">
            <a:avLst/>
          </a:prstGeom>
          <a:solidFill>
            <a:srgbClr val="FFF7ED"/>
          </a:solidFill>
          <a:ln w="12700">
            <a:solidFill>
              <a:srgbClr val="FED7A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lvl="1" algn="just">
              <a:tabLst>
                <a:tab pos="0" algn="l"/>
              </a:tabLst>
            </a:pPr>
            <a:r>
              <a:rPr lang="pl-PL" sz="1500" u="none" strike="noStrike" dirty="0">
                <a:solidFill>
                  <a:schemeClr val="bg1">
                    <a:lumMod val="10000"/>
                  </a:schemeClr>
                </a:solidFill>
                <a:effectLst/>
                <a:uFillTx/>
                <a:latin typeface="Aptos Mono"/>
                <a:ea typeface="Aptos Mono"/>
              </a:rPr>
              <a:t>Ala ma kota</a:t>
            </a:r>
            <a:endParaRPr lang="pl-PL" sz="1500" u="none" strike="noStrike" dirty="0">
              <a:solidFill>
                <a:schemeClr val="bg1">
                  <a:lumMod val="10000"/>
                </a:schemeClr>
              </a:solidFill>
              <a:effectLst/>
              <a:uFillTx/>
              <a:latin typeface="Arial"/>
            </a:endParaRPr>
          </a:p>
          <a:p>
            <a:pPr lvl="1" algn="just">
              <a:tabLst>
                <a:tab pos="0" algn="l"/>
              </a:tabLst>
            </a:pPr>
            <a:r>
              <a:rPr lang="pl-PL" sz="1500" u="none" strike="noStrike" dirty="0">
                <a:solidFill>
                  <a:schemeClr val="bg1">
                    <a:lumMod val="10000"/>
                  </a:schemeClr>
                </a:solidFill>
                <a:effectLst/>
                <a:uFillTx/>
                <a:latin typeface="Aptos Mono"/>
                <a:ea typeface="Aptos Mono"/>
              </a:rPr>
              <a:t>Ala lubi psa</a:t>
            </a:r>
            <a:endParaRPr lang="pl-PL" sz="1500" u="none" strike="noStrike" dirty="0">
              <a:solidFill>
                <a:schemeClr val="bg1">
                  <a:lumMod val="10000"/>
                </a:schemeClr>
              </a:solidFill>
              <a:effectLst/>
              <a:uFillTx/>
              <a:latin typeface="Arial"/>
            </a:endParaRPr>
          </a:p>
          <a:p>
            <a:pPr lvl="1" algn="just">
              <a:tabLst>
                <a:tab pos="0" algn="l"/>
              </a:tabLst>
            </a:pPr>
            <a:r>
              <a:rPr lang="pl-PL" sz="1500" u="none" strike="noStrike" dirty="0">
                <a:solidFill>
                  <a:schemeClr val="bg1">
                    <a:lumMod val="10000"/>
                  </a:schemeClr>
                </a:solidFill>
                <a:effectLst/>
                <a:uFillTx/>
                <a:latin typeface="Aptos Mono"/>
                <a:ea typeface="Aptos Mono"/>
              </a:rPr>
              <a:t>kot lubi mleko</a:t>
            </a:r>
            <a:endParaRPr lang="pl-PL" sz="1500" u="none" strike="noStrike" dirty="0">
              <a:solidFill>
                <a:schemeClr val="bg1">
                  <a:lumMod val="10000"/>
                </a:schemeClr>
              </a:solidFill>
              <a:effectLst/>
              <a:uFillTx/>
              <a:latin typeface="Arial"/>
            </a:endParaRPr>
          </a:p>
          <a:p>
            <a:pPr lvl="1" algn="just">
              <a:tabLst>
                <a:tab pos="0" algn="l"/>
              </a:tabLst>
            </a:pPr>
            <a:r>
              <a:rPr lang="pl-PL" sz="1500" u="none" strike="noStrike" dirty="0">
                <a:solidFill>
                  <a:schemeClr val="bg1">
                    <a:lumMod val="10000"/>
                  </a:schemeClr>
                </a:solidFill>
                <a:effectLst/>
                <a:uFillTx/>
                <a:latin typeface="Aptos Mono"/>
                <a:ea typeface="Aptos Mono"/>
              </a:rPr>
              <a:t>pies lubi kości</a:t>
            </a:r>
            <a:endParaRPr lang="pl-PL" sz="1500" u="none" strike="noStrike" dirty="0">
              <a:solidFill>
                <a:schemeClr val="bg1">
                  <a:lumMod val="10000"/>
                </a:schemeClr>
              </a:solidFill>
              <a:effectLst/>
              <a:uFillTx/>
              <a:latin typeface="Arial"/>
            </a:endParaRPr>
          </a:p>
        </p:txBody>
      </p:sp>
      <p:sp>
        <p:nvSpPr>
          <p:cNvPr id="57" name="Shape 5"/>
          <p:cNvSpPr/>
          <p:nvPr/>
        </p:nvSpPr>
        <p:spPr>
          <a:xfrm>
            <a:off x="3749040" y="3105150"/>
            <a:ext cx="1325880" cy="360"/>
          </a:xfrm>
          <a:prstGeom prst="line">
            <a:avLst/>
          </a:prstGeom>
          <a:ln w="21590">
            <a:solidFill>
              <a:srgbClr val="5D6B78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pl-PL" sz="180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" name="Text 6"/>
          <p:cNvSpPr/>
          <p:nvPr/>
        </p:nvSpPr>
        <p:spPr>
          <a:xfrm>
            <a:off x="5166360" y="2007870"/>
            <a:ext cx="2377080" cy="25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Okno kontekstu</a:t>
            </a:r>
            <a:endParaRPr lang="pl-PL" sz="200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" name="Text 7"/>
          <p:cNvSpPr/>
          <p:nvPr/>
        </p:nvSpPr>
        <p:spPr>
          <a:xfrm>
            <a:off x="5074920" y="2647950"/>
            <a:ext cx="2971799" cy="914040"/>
          </a:xfrm>
          <a:prstGeom prst="rect">
            <a:avLst/>
          </a:prstGeom>
          <a:solidFill>
            <a:srgbClr val="DBEAFE"/>
          </a:solidFill>
          <a:ln w="12700">
            <a:solidFill>
              <a:srgbClr val="93C5F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1600" dirty="0">
                <a:solidFill>
                  <a:schemeClr val="bg1">
                    <a:lumMod val="10000"/>
                  </a:schemeClr>
                </a:solidFill>
                <a:latin typeface="Aptos Mono"/>
                <a:ea typeface="Aptos Mono"/>
              </a:rPr>
              <a:t>…</a:t>
            </a:r>
            <a:r>
              <a:rPr lang="pl-PL" sz="1600" u="none" strike="noStrike" dirty="0">
                <a:solidFill>
                  <a:schemeClr val="bg1">
                    <a:lumMod val="10000"/>
                  </a:schemeClr>
                </a:solidFill>
                <a:effectLst/>
                <a:uFillTx/>
                <a:latin typeface="Aptos Mono"/>
                <a:ea typeface="Aptos Mono"/>
              </a:rPr>
              <a:t> lubi  [ kot ]  mleko ...</a:t>
            </a:r>
            <a:endParaRPr lang="pl-PL" sz="1600" u="none" strike="noStrike" dirty="0">
              <a:solidFill>
                <a:schemeClr val="bg1">
                  <a:lumMod val="10000"/>
                </a:schemeClr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1600" u="none" strike="noStrike" dirty="0">
                <a:solidFill>
                  <a:schemeClr val="bg1">
                    <a:lumMod val="10000"/>
                  </a:schemeClr>
                </a:solidFill>
                <a:effectLst/>
                <a:uFillTx/>
                <a:latin typeface="Aptos Mono"/>
                <a:ea typeface="Aptos Mono"/>
              </a:rPr>
              <a:t> ← 2 słowa →</a:t>
            </a:r>
            <a:endParaRPr lang="pl-PL" sz="1600" u="none" strike="noStrike" dirty="0">
              <a:solidFill>
                <a:schemeClr val="bg1">
                  <a:lumMod val="10000"/>
                </a:schemeClr>
              </a:solidFill>
              <a:effectLst/>
              <a:uFillTx/>
              <a:latin typeface="Arial"/>
            </a:endParaRPr>
          </a:p>
        </p:txBody>
      </p:sp>
      <p:sp>
        <p:nvSpPr>
          <p:cNvPr id="60" name="Shape 8"/>
          <p:cNvSpPr/>
          <p:nvPr/>
        </p:nvSpPr>
        <p:spPr>
          <a:xfrm>
            <a:off x="8046720" y="3105150"/>
            <a:ext cx="1143000" cy="360"/>
          </a:xfrm>
          <a:prstGeom prst="line">
            <a:avLst/>
          </a:prstGeom>
          <a:ln w="21590">
            <a:solidFill>
              <a:srgbClr val="5D6B78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pl-PL" sz="180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1" name="Text 9"/>
          <p:cNvSpPr/>
          <p:nvPr/>
        </p:nvSpPr>
        <p:spPr>
          <a:xfrm>
            <a:off x="9189720" y="2007870"/>
            <a:ext cx="2194200" cy="25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Sygnał uczący</a:t>
            </a:r>
            <a:endParaRPr lang="pl-PL" sz="200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2" name="Text 10"/>
          <p:cNvSpPr/>
          <p:nvPr/>
        </p:nvSpPr>
        <p:spPr>
          <a:xfrm>
            <a:off x="9189719" y="2373630"/>
            <a:ext cx="2383155" cy="1142640"/>
          </a:xfrm>
          <a:prstGeom prst="rect">
            <a:avLst/>
          </a:prstGeom>
          <a:solidFill>
            <a:srgbClr val="D1FAE5"/>
          </a:solidFill>
          <a:ln w="12700">
            <a:solidFill>
              <a:srgbClr val="86EFA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lvl="1">
              <a:tabLst>
                <a:tab pos="0" algn="l"/>
              </a:tabLst>
            </a:pPr>
            <a:r>
              <a:rPr lang="pl-PL" sz="1600" u="none" strike="noStrike" dirty="0">
                <a:solidFill>
                  <a:schemeClr val="bg1">
                    <a:lumMod val="10000"/>
                  </a:schemeClr>
                </a:solidFill>
                <a:effectLst/>
                <a:uFillTx/>
                <a:latin typeface="Aptos Mono"/>
                <a:ea typeface="Aptos Mono"/>
              </a:rPr>
              <a:t>(kot, lubi)</a:t>
            </a:r>
            <a:endParaRPr lang="pl-PL" sz="1600" u="none" strike="noStrike" dirty="0">
              <a:solidFill>
                <a:schemeClr val="bg1">
                  <a:lumMod val="10000"/>
                </a:schemeClr>
              </a:solidFill>
              <a:effectLst/>
              <a:uFillTx/>
              <a:latin typeface="Arial"/>
            </a:endParaRPr>
          </a:p>
          <a:p>
            <a:pPr lvl="1">
              <a:tabLst>
                <a:tab pos="0" algn="l"/>
              </a:tabLst>
            </a:pPr>
            <a:r>
              <a:rPr lang="pl-PL" sz="1600" u="none" strike="noStrike" dirty="0">
                <a:solidFill>
                  <a:schemeClr val="bg1">
                    <a:lumMod val="10000"/>
                  </a:schemeClr>
                </a:solidFill>
                <a:effectLst/>
                <a:uFillTx/>
                <a:latin typeface="Aptos Mono"/>
                <a:ea typeface="Aptos Mono"/>
              </a:rPr>
              <a:t>(kot, mleko)</a:t>
            </a:r>
            <a:endParaRPr lang="pl-PL" sz="1600" u="none" strike="noStrike" dirty="0">
              <a:solidFill>
                <a:schemeClr val="bg1">
                  <a:lumMod val="10000"/>
                </a:schemeClr>
              </a:solidFill>
              <a:effectLst/>
              <a:uFillTx/>
              <a:latin typeface="Arial"/>
            </a:endParaRPr>
          </a:p>
          <a:p>
            <a:pPr lvl="1">
              <a:tabLst>
                <a:tab pos="0" algn="l"/>
              </a:tabLst>
            </a:pPr>
            <a:r>
              <a:rPr lang="pl-PL" sz="1600" u="none" strike="noStrike" dirty="0">
                <a:solidFill>
                  <a:schemeClr val="bg1">
                    <a:lumMod val="10000"/>
                  </a:schemeClr>
                </a:solidFill>
                <a:effectLst/>
                <a:uFillTx/>
                <a:latin typeface="Aptos Mono"/>
                <a:ea typeface="Aptos Mono"/>
              </a:rPr>
              <a:t>(pies, lubi)</a:t>
            </a:r>
            <a:endParaRPr lang="pl-PL" sz="1600" u="none" strike="noStrike" dirty="0">
              <a:solidFill>
                <a:schemeClr val="bg1">
                  <a:lumMod val="10000"/>
                </a:schemeClr>
              </a:solidFill>
              <a:effectLst/>
              <a:uFillTx/>
              <a:latin typeface="Arial"/>
            </a:endParaRPr>
          </a:p>
        </p:txBody>
      </p:sp>
      <p:sp>
        <p:nvSpPr>
          <p:cNvPr id="63" name="Text 11"/>
          <p:cNvSpPr/>
          <p:nvPr/>
        </p:nvSpPr>
        <p:spPr>
          <a:xfrm>
            <a:off x="960120" y="4709160"/>
            <a:ext cx="10240920" cy="31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Nie potrzeba ręcznych etykiet: tekst sam tworzy przykłady uczące.</a:t>
            </a:r>
            <a:endParaRPr lang="pl-PL" sz="200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28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A609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211600" y="61920"/>
            <a:ext cx="7772400" cy="838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 dirty="0">
                <a:solidFill>
                  <a:srgbClr val="FFCC66"/>
                </a:solidFill>
                <a:latin typeface="Calibri"/>
              </a:rPr>
              <a:t>Systemy regułowe (produkcyjne)</a:t>
            </a:r>
            <a:endParaRPr lang="pl-PL" sz="36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1066799" y="1066920"/>
            <a:ext cx="10487025" cy="5333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 err="1">
                <a:solidFill>
                  <a:srgbClr val="FFFFFF"/>
                </a:solidFill>
                <a:latin typeface="Calibri"/>
                <a:ea typeface="Calibri"/>
              </a:rPr>
              <a:t>Newell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i Simon (1972)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 – celem AI jest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modelowani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e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sposobu działania percepcji i aparatu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po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znawczego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człowieka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.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Do czasu powstania AI opartej na wielkich modelach językowych (LLM, </a:t>
            </a:r>
            <a:r>
              <a:rPr lang="pl-PL" sz="2000" dirty="0" err="1">
                <a:solidFill>
                  <a:srgbClr val="FFFFFF"/>
                </a:solidFill>
                <a:latin typeface="Calibri"/>
              </a:rPr>
              <a:t>Large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 Language </a:t>
            </a:r>
            <a:r>
              <a:rPr lang="pl-PL" sz="2000" dirty="0" err="1">
                <a:solidFill>
                  <a:srgbClr val="FFFFFF"/>
                </a:solidFill>
                <a:latin typeface="Calibri"/>
              </a:rPr>
              <a:t>Models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) to była najlepsza strategia. 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„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ystem produkcyjn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y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”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: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system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oparty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na „regułach produkcji”, czyli parach (warunek - działanie).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Reguły produkcji 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mają postać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: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00"/>
                </a:solidFill>
                <a:latin typeface="Calibri"/>
                <a:ea typeface="Calibri"/>
              </a:rPr>
              <a:t>IF warunek1  AND warunek2 ... THEN akcja</a:t>
            </a:r>
            <a:endParaRPr lang="pl-PL" sz="2000" dirty="0">
              <a:solidFill>
                <a:srgbClr val="FFFF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Lewa część reguły produkcji określa warunki jej stosowalności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P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rawa część określa jej działanie.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K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ilka reguł produkcji 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=&gt; łatwo przewidzieć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skutki ich wykonywania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Wiele reguł =&gt; system jest sterowany przez dane, a nie instrukcje! </a:t>
            </a:r>
          </a:p>
        </p:txBody>
      </p:sp>
      <p:sp>
        <p:nvSpPr>
          <p:cNvPr id="20" name="Rectangle 4"/>
          <p:cNvSpPr/>
          <p:nvPr/>
        </p:nvSpPr>
        <p:spPr>
          <a:xfrm>
            <a:off x="2286120" y="4419720"/>
            <a:ext cx="8001000" cy="20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endParaRPr lang="pl-PL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 0"/>
          <p:cNvSpPr/>
          <p:nvPr/>
        </p:nvSpPr>
        <p:spPr>
          <a:xfrm>
            <a:off x="502920" y="347400"/>
            <a:ext cx="10835280" cy="41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3600" u="none" strike="noStrik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Dwa style uczenia reprezentacji</a:t>
            </a:r>
            <a:endParaRPr lang="pl-PL" sz="3600" u="none" strike="noStrike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Arial"/>
            </a:endParaRPr>
          </a:p>
        </p:txBody>
      </p:sp>
      <p:sp>
        <p:nvSpPr>
          <p:cNvPr id="66" name="Text 1"/>
          <p:cNvSpPr/>
          <p:nvPr/>
        </p:nvSpPr>
        <p:spPr>
          <a:xfrm>
            <a:off x="868680" y="1236893"/>
            <a:ext cx="9414510" cy="6526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spcAft>
                <a:spcPts val="1200"/>
              </a:spcAft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Word2vec jest lokalno-predykcyjny; </a:t>
            </a:r>
          </a:p>
          <a:p>
            <a:pPr defTabSz="914400">
              <a:lnSpc>
                <a:spcPct val="100000"/>
              </a:lnSpc>
              <a:spcAft>
                <a:spcPts val="1200"/>
              </a:spcAft>
              <a:tabLst>
                <a:tab pos="0" algn="l"/>
              </a:tabLst>
            </a:pP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GloVe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 globalnie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faktoryzuje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 statystyki współwystąpień.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" name="Shape 3"/>
          <p:cNvSpPr/>
          <p:nvPr/>
        </p:nvSpPr>
        <p:spPr>
          <a:xfrm>
            <a:off x="3566160" y="3697605"/>
            <a:ext cx="1005840" cy="360"/>
          </a:xfrm>
          <a:prstGeom prst="line">
            <a:avLst/>
          </a:prstGeom>
          <a:ln w="25400">
            <a:solidFill>
              <a:srgbClr val="2563EB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pl-PL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Shape 4"/>
          <p:cNvSpPr/>
          <p:nvPr/>
        </p:nvSpPr>
        <p:spPr>
          <a:xfrm>
            <a:off x="7635240" y="3697605"/>
            <a:ext cx="1097280" cy="360"/>
          </a:xfrm>
          <a:prstGeom prst="line">
            <a:avLst/>
          </a:prstGeom>
          <a:ln w="25400">
            <a:solidFill>
              <a:srgbClr val="EA580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pl-PL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Text 5"/>
          <p:cNvSpPr/>
          <p:nvPr/>
        </p:nvSpPr>
        <p:spPr>
          <a:xfrm>
            <a:off x="868680" y="2828925"/>
            <a:ext cx="2468520" cy="822600"/>
          </a:xfrm>
          <a:prstGeom prst="rect">
            <a:avLst/>
          </a:prstGeom>
          <a:solidFill>
            <a:srgbClr val="DBEAFE"/>
          </a:solidFill>
          <a:ln w="12700">
            <a:solidFill>
              <a:srgbClr val="93C5F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b="1" u="none" strike="noStrike" dirty="0">
                <a:solidFill>
                  <a:srgbClr val="2563E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word2vec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Text 6"/>
          <p:cNvSpPr/>
          <p:nvPr/>
        </p:nvSpPr>
        <p:spPr>
          <a:xfrm>
            <a:off x="777240" y="3834765"/>
            <a:ext cx="2788560" cy="959760"/>
          </a:xfrm>
          <a:prstGeom prst="rect">
            <a:avLst/>
          </a:prstGeom>
          <a:solidFill>
            <a:srgbClr val="FFFFFF"/>
          </a:solidFill>
          <a:ln w="12700">
            <a:solidFill>
              <a:srgbClr val="BFDB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b="0" u="none" strike="noStrike" dirty="0">
                <a:solidFill>
                  <a:srgbClr val="17212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uczy przewidywać słowo z kontekstu albo kontekst </a:t>
            </a:r>
            <a:br>
              <a:rPr lang="pl-PL" b="0" u="none" strike="noStrike" dirty="0">
                <a:solidFill>
                  <a:srgbClr val="17212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b="0" u="none" strike="noStrike" dirty="0">
                <a:solidFill>
                  <a:srgbClr val="17212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ze słowa</a:t>
            </a:r>
            <a:endParaRPr lang="pl-PL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" name="Text 7"/>
          <p:cNvSpPr/>
          <p:nvPr/>
        </p:nvSpPr>
        <p:spPr>
          <a:xfrm>
            <a:off x="4160520" y="3103245"/>
            <a:ext cx="1828440" cy="1142640"/>
          </a:xfrm>
          <a:prstGeom prst="rect">
            <a:avLst/>
          </a:prstGeom>
          <a:solidFill>
            <a:srgbClr val="EFF6FF"/>
          </a:solidFill>
          <a:ln w="12700">
            <a:solidFill>
              <a:srgbClr val="93C5F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b="1" u="none" strike="noStrike" dirty="0">
                <a:solidFill>
                  <a:srgbClr val="2563E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wektory jako parametry sieci</a:t>
            </a:r>
            <a:endParaRPr lang="pl-PL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Text 8"/>
          <p:cNvSpPr/>
          <p:nvPr/>
        </p:nvSpPr>
        <p:spPr>
          <a:xfrm>
            <a:off x="8823960" y="2828925"/>
            <a:ext cx="2331360" cy="822600"/>
          </a:xfrm>
          <a:prstGeom prst="rect">
            <a:avLst/>
          </a:prstGeom>
          <a:solidFill>
            <a:srgbClr val="FFEDD5"/>
          </a:solidFill>
          <a:ln w="12700">
            <a:solidFill>
              <a:srgbClr val="FDBA7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b="1" u="none" strike="noStrike" dirty="0" err="1">
                <a:solidFill>
                  <a:srgbClr val="EA580C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GloVe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Text 9"/>
          <p:cNvSpPr/>
          <p:nvPr/>
        </p:nvSpPr>
        <p:spPr>
          <a:xfrm>
            <a:off x="8549640" y="3834765"/>
            <a:ext cx="2788560" cy="959760"/>
          </a:xfrm>
          <a:prstGeom prst="rect">
            <a:avLst/>
          </a:prstGeom>
          <a:solidFill>
            <a:srgbClr val="FFFFFF"/>
          </a:solidFill>
          <a:ln w="12700">
            <a:solidFill>
              <a:srgbClr val="FED7A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b="0" u="none" strike="noStrike" dirty="0">
                <a:solidFill>
                  <a:srgbClr val="17212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dopasowuje wektory do macierzy współwystąpień słów</a:t>
            </a:r>
            <a:endParaRPr lang="pl-PL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Text 10"/>
          <p:cNvSpPr/>
          <p:nvPr/>
        </p:nvSpPr>
        <p:spPr>
          <a:xfrm>
            <a:off x="6537960" y="3103245"/>
            <a:ext cx="1828440" cy="1142640"/>
          </a:xfrm>
          <a:prstGeom prst="rect">
            <a:avLst/>
          </a:prstGeom>
          <a:solidFill>
            <a:srgbClr val="FFF7ED"/>
          </a:solidFill>
          <a:ln w="12700">
            <a:solidFill>
              <a:srgbClr val="FDBA7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b="1" u="none" strike="noStrike" dirty="0">
                <a:solidFill>
                  <a:srgbClr val="EA580C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globalna informacja o korpusie</a:t>
            </a:r>
            <a:endParaRPr lang="pl-PL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" name="Shape 11"/>
          <p:cNvSpPr/>
          <p:nvPr/>
        </p:nvSpPr>
        <p:spPr>
          <a:xfrm>
            <a:off x="6053040" y="2783205"/>
            <a:ext cx="360" cy="2286000"/>
          </a:xfrm>
          <a:prstGeom prst="line">
            <a:avLst/>
          </a:prstGeom>
          <a:ln w="12700">
            <a:solidFill>
              <a:srgbClr val="D6D0C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pl-PL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1643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0"/>
          <p:cNvSpPr/>
          <p:nvPr/>
        </p:nvSpPr>
        <p:spPr>
          <a:xfrm>
            <a:off x="1569720" y="343260"/>
            <a:ext cx="8137800" cy="41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3600" u="none" strike="noStrik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Word2vec: CBOW</a:t>
            </a:r>
            <a:endParaRPr lang="pl-PL" sz="3600" u="none" strike="noStrike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Arial"/>
            </a:endParaRPr>
          </a:p>
        </p:txBody>
      </p:sp>
      <p:sp>
        <p:nvSpPr>
          <p:cNvPr id="79" name="Text 1"/>
          <p:cNvSpPr/>
          <p:nvPr/>
        </p:nvSpPr>
        <p:spPr>
          <a:xfrm>
            <a:off x="997004" y="973043"/>
            <a:ext cx="9632895" cy="10700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CBOW przewiduje słowo środkowe na podstawie średniej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zanurzeń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 kontekstu.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1" name="Shape 3"/>
          <p:cNvSpPr/>
          <p:nvPr/>
        </p:nvSpPr>
        <p:spPr>
          <a:xfrm>
            <a:off x="2880360" y="2743200"/>
            <a:ext cx="1051560" cy="360"/>
          </a:xfrm>
          <a:prstGeom prst="line">
            <a:avLst/>
          </a:prstGeom>
          <a:ln w="25400">
            <a:solidFill>
              <a:srgbClr val="2563EB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Shape 4"/>
          <p:cNvSpPr/>
          <p:nvPr/>
        </p:nvSpPr>
        <p:spPr>
          <a:xfrm>
            <a:off x="5440680" y="2743200"/>
            <a:ext cx="1051560" cy="360"/>
          </a:xfrm>
          <a:prstGeom prst="line">
            <a:avLst/>
          </a:prstGeom>
          <a:ln w="25400">
            <a:solidFill>
              <a:srgbClr val="2563EB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" name="Shape 5"/>
          <p:cNvSpPr/>
          <p:nvPr/>
        </p:nvSpPr>
        <p:spPr>
          <a:xfrm>
            <a:off x="7726680" y="2743200"/>
            <a:ext cx="1097280" cy="360"/>
          </a:xfrm>
          <a:prstGeom prst="line">
            <a:avLst/>
          </a:prstGeom>
          <a:ln w="25400">
            <a:solidFill>
              <a:srgbClr val="2563EB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Text 6"/>
          <p:cNvSpPr/>
          <p:nvPr/>
        </p:nvSpPr>
        <p:spPr>
          <a:xfrm>
            <a:off x="777240" y="2057400"/>
            <a:ext cx="1965600" cy="1325520"/>
          </a:xfrm>
          <a:prstGeom prst="rect">
            <a:avLst/>
          </a:prstGeom>
          <a:solidFill>
            <a:srgbClr val="DBEAFE"/>
          </a:solidFill>
          <a:ln w="12700">
            <a:solidFill>
              <a:srgbClr val="93C5F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600" b="0" u="none" strike="noStrike">
                <a:solidFill>
                  <a:srgbClr val="17212B"/>
                </a:solidFill>
                <a:effectLst/>
                <a:uFillTx/>
                <a:latin typeface="Aptos Mono"/>
                <a:ea typeface="Aptos Mono"/>
              </a:rPr>
              <a:t>w(t−2)</a:t>
            </a:r>
            <a:endParaRPr lang="pl-PL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600" b="0" u="none" strike="noStrike">
                <a:solidFill>
                  <a:srgbClr val="17212B"/>
                </a:solidFill>
                <a:effectLst/>
                <a:uFillTx/>
                <a:latin typeface="Aptos Mono"/>
                <a:ea typeface="Aptos Mono"/>
              </a:rPr>
              <a:t>w(t−1)</a:t>
            </a:r>
            <a:endParaRPr lang="pl-PL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600" b="0" u="none" strike="noStrike">
                <a:solidFill>
                  <a:srgbClr val="17212B"/>
                </a:solidFill>
                <a:effectLst/>
                <a:uFillTx/>
                <a:latin typeface="Aptos Mono"/>
                <a:ea typeface="Aptos Mono"/>
              </a:rPr>
              <a:t>w(t+1)</a:t>
            </a:r>
            <a:endParaRPr lang="pl-PL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600" b="0" u="none" strike="noStrike">
                <a:solidFill>
                  <a:srgbClr val="17212B"/>
                </a:solidFill>
                <a:effectLst/>
                <a:uFillTx/>
                <a:latin typeface="Aptos Mono"/>
                <a:ea typeface="Aptos Mono"/>
              </a:rPr>
              <a:t>w(t+2)</a:t>
            </a:r>
            <a:endParaRPr lang="pl-PL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Text 7"/>
          <p:cNvSpPr/>
          <p:nvPr/>
        </p:nvSpPr>
        <p:spPr>
          <a:xfrm>
            <a:off x="3931920" y="2240280"/>
            <a:ext cx="1462680" cy="959760"/>
          </a:xfrm>
          <a:prstGeom prst="rect">
            <a:avLst/>
          </a:prstGeom>
          <a:solidFill>
            <a:srgbClr val="EFF6FF"/>
          </a:solidFill>
          <a:ln w="12700">
            <a:solidFill>
              <a:srgbClr val="93C5F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u="none" strike="noStrike" dirty="0" err="1">
                <a:solidFill>
                  <a:srgbClr val="2563E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zanurzenia</a:t>
            </a:r>
            <a:endParaRPr lang="pl-PL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u="none" strike="noStrike" dirty="0">
                <a:solidFill>
                  <a:srgbClr val="2563E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u="none" strike="noStrike" dirty="0" err="1">
                <a:solidFill>
                  <a:srgbClr val="2563E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średnia</a:t>
            </a:r>
            <a:endParaRPr lang="pl-PL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Text 8"/>
          <p:cNvSpPr/>
          <p:nvPr/>
        </p:nvSpPr>
        <p:spPr>
          <a:xfrm>
            <a:off x="6492240" y="2240280"/>
            <a:ext cx="1234080" cy="959760"/>
          </a:xfrm>
          <a:prstGeom prst="rect">
            <a:avLst/>
          </a:prstGeom>
          <a:solidFill>
            <a:srgbClr val="FFFFFF"/>
          </a:solidFill>
          <a:ln w="12700">
            <a:solidFill>
              <a:srgbClr val="93C5F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u="none" strike="noStrike" dirty="0" err="1">
                <a:solidFill>
                  <a:srgbClr val="17212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wektor</a:t>
            </a:r>
            <a:endParaRPr lang="pl-PL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u="none" strike="noStrike" dirty="0" err="1">
                <a:solidFill>
                  <a:srgbClr val="17212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kontekstu</a:t>
            </a:r>
            <a:endParaRPr lang="pl-PL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Text 9"/>
          <p:cNvSpPr/>
          <p:nvPr/>
        </p:nvSpPr>
        <p:spPr>
          <a:xfrm>
            <a:off x="8823960" y="2240280"/>
            <a:ext cx="2057040" cy="959760"/>
          </a:xfrm>
          <a:prstGeom prst="rect">
            <a:avLst/>
          </a:prstGeom>
          <a:solidFill>
            <a:srgbClr val="D1FAE5"/>
          </a:solidFill>
          <a:ln w="12700">
            <a:solidFill>
              <a:srgbClr val="86EFA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u="none" strike="noStrike" dirty="0" err="1">
                <a:solidFill>
                  <a:srgbClr val="059669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softmax</a:t>
            </a:r>
            <a:endParaRPr lang="pl-PL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u="none" strike="noStrike" dirty="0">
                <a:solidFill>
                  <a:srgbClr val="059669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P(</a:t>
            </a:r>
            <a:r>
              <a:rPr lang="en-US" u="none" strike="noStrike" dirty="0" err="1">
                <a:solidFill>
                  <a:srgbClr val="059669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w|kontekst</a:t>
            </a:r>
            <a:r>
              <a:rPr lang="en-US" u="none" strike="noStrike" dirty="0">
                <a:solidFill>
                  <a:srgbClr val="059669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pl-PL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 10"/>
          <p:cNvSpPr/>
          <p:nvPr/>
        </p:nvSpPr>
        <p:spPr>
          <a:xfrm>
            <a:off x="1066980" y="3777286"/>
            <a:ext cx="7756980" cy="813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</a:rPr>
              <a:t>CBOW = </a:t>
            </a:r>
            <a:r>
              <a:rPr lang="pl-PL" sz="2000" dirty="0" err="1">
                <a:solidFill>
                  <a:srgbClr val="FFFFFF"/>
                </a:solidFill>
                <a:latin typeface="Calibri" panose="020F0502020204030204" pitchFamily="34" charset="0"/>
              </a:rPr>
              <a:t>Continuous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err="1">
                <a:solidFill>
                  <a:srgbClr val="FFFFFF"/>
                </a:solidFill>
                <a:latin typeface="Calibri" panose="020F0502020204030204" pitchFamily="34" charset="0"/>
              </a:rPr>
              <a:t>Bag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</a:rPr>
              <a:t> of </a:t>
            </a:r>
            <a:r>
              <a:rPr lang="pl-PL" sz="2000" dirty="0" err="1">
                <a:solidFill>
                  <a:srgbClr val="FFFFFF"/>
                </a:solidFill>
                <a:latin typeface="Calibri" panose="020F0502020204030204" pitchFamily="34" charset="0"/>
              </a:rPr>
              <a:t>Words</a:t>
            </a:r>
            <a:endParaRPr 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Dobre dla częstych słów, zwykle szybsze od skip-gram.</a:t>
            </a:r>
            <a:endParaRPr lang="pl-PL" sz="200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9" name="Text 11"/>
          <p:cNvSpPr/>
          <p:nvPr/>
        </p:nvSpPr>
        <p:spPr>
          <a:xfrm>
            <a:off x="11201400" y="6446520"/>
            <a:ext cx="548280" cy="18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850" b="0" u="none" strike="noStrike" dirty="0">
                <a:solidFill>
                  <a:srgbClr val="9A9288"/>
                </a:solidFill>
                <a:effectLst/>
                <a:uFillTx/>
                <a:latin typeface="Calibri" panose="020F0502020204030204" pitchFamily="34" charset="0"/>
              </a:rPr>
              <a:t>5/14</a:t>
            </a:r>
            <a:endParaRPr lang="pl-PL" sz="85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7E7F6E-F22A-5F67-C032-12380BF7F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2869" y="3553186"/>
            <a:ext cx="1485900" cy="1714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61D9B6-9F66-EAFB-4034-B0D5A1FED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0447" y="3562711"/>
            <a:ext cx="28670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82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0"/>
          <p:cNvSpPr/>
          <p:nvPr/>
        </p:nvSpPr>
        <p:spPr>
          <a:xfrm>
            <a:off x="1828800" y="215100"/>
            <a:ext cx="8137800" cy="41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3600" u="none" strike="noStrik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Word2vec: Skip-gram</a:t>
            </a:r>
            <a:endParaRPr lang="pl-PL" sz="3600" u="none" strike="noStrike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Arial"/>
            </a:endParaRPr>
          </a:p>
        </p:txBody>
      </p:sp>
      <p:sp>
        <p:nvSpPr>
          <p:cNvPr id="91" name="Text 1"/>
          <p:cNvSpPr/>
          <p:nvPr/>
        </p:nvSpPr>
        <p:spPr>
          <a:xfrm>
            <a:off x="905234" y="912150"/>
            <a:ext cx="9600840" cy="10035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Skip-gram robi zadanie odwrotne: ze słowa środkowego przewiduje słowa kontekstu.</a:t>
            </a:r>
            <a:b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Ngramy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kolejne N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słow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/znaków, tu przeskakujemy (skip) jedno. </a:t>
            </a:r>
          </a:p>
        </p:txBody>
      </p:sp>
      <p:sp>
        <p:nvSpPr>
          <p:cNvPr id="93" name="Shape 3"/>
          <p:cNvSpPr/>
          <p:nvPr/>
        </p:nvSpPr>
        <p:spPr>
          <a:xfrm>
            <a:off x="3200400" y="3481470"/>
            <a:ext cx="1280160" cy="360"/>
          </a:xfrm>
          <a:prstGeom prst="line">
            <a:avLst/>
          </a:prstGeom>
          <a:ln w="25400">
            <a:solidFill>
              <a:srgbClr val="7C3AED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pl-PL" sz="18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Shape 4"/>
          <p:cNvSpPr/>
          <p:nvPr/>
        </p:nvSpPr>
        <p:spPr>
          <a:xfrm flipV="1">
            <a:off x="6583680" y="2526030"/>
            <a:ext cx="1737360" cy="731520"/>
          </a:xfrm>
          <a:prstGeom prst="line">
            <a:avLst/>
          </a:prstGeom>
          <a:ln w="22860">
            <a:solidFill>
              <a:srgbClr val="7C3AED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pl-PL" sz="18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Shape 5"/>
          <p:cNvSpPr/>
          <p:nvPr/>
        </p:nvSpPr>
        <p:spPr>
          <a:xfrm>
            <a:off x="6583680" y="3486150"/>
            <a:ext cx="1737360" cy="360"/>
          </a:xfrm>
          <a:prstGeom prst="line">
            <a:avLst/>
          </a:prstGeom>
          <a:ln w="22860">
            <a:solidFill>
              <a:srgbClr val="7C3AED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pl-PL" sz="18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Shape 6"/>
          <p:cNvSpPr/>
          <p:nvPr/>
        </p:nvSpPr>
        <p:spPr>
          <a:xfrm>
            <a:off x="6583680" y="3714750"/>
            <a:ext cx="1737360" cy="731520"/>
          </a:xfrm>
          <a:prstGeom prst="line">
            <a:avLst/>
          </a:prstGeom>
          <a:ln w="22860">
            <a:solidFill>
              <a:srgbClr val="7C3AED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pl-PL" sz="18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Text 7"/>
          <p:cNvSpPr/>
          <p:nvPr/>
        </p:nvSpPr>
        <p:spPr>
          <a:xfrm>
            <a:off x="960120" y="3074670"/>
            <a:ext cx="1919880" cy="822600"/>
          </a:xfrm>
          <a:prstGeom prst="rect">
            <a:avLst/>
          </a:prstGeom>
          <a:solidFill>
            <a:srgbClr val="EDE9FE"/>
          </a:solidFill>
          <a:ln w="12700">
            <a:solidFill>
              <a:srgbClr val="C4B5F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b="1" u="none" strike="noStrike" dirty="0"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w(t)</a:t>
            </a:r>
            <a:endParaRPr lang="pl-PL" sz="2000" b="0" u="none" strike="noStrike" dirty="0">
              <a:solidFill>
                <a:schemeClr val="accent6">
                  <a:lumMod val="50000"/>
                </a:schemeClr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b="1" u="none" strike="noStrike" dirty="0"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„kot”</a:t>
            </a:r>
            <a:endParaRPr lang="pl-PL" sz="2000" b="0" u="none" strike="noStrike" dirty="0">
              <a:solidFill>
                <a:schemeClr val="accent6">
                  <a:lumMod val="50000"/>
                </a:schemeClr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Text 8"/>
          <p:cNvSpPr/>
          <p:nvPr/>
        </p:nvSpPr>
        <p:spPr>
          <a:xfrm>
            <a:off x="4709160" y="3074670"/>
            <a:ext cx="1554120" cy="822600"/>
          </a:xfrm>
          <a:prstGeom prst="rect">
            <a:avLst/>
          </a:prstGeom>
          <a:solidFill>
            <a:srgbClr val="F5F3FF"/>
          </a:solidFill>
          <a:ln w="12700">
            <a:solidFill>
              <a:srgbClr val="C4B5F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u="none" strike="noStrike" dirty="0"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zanurzenie</a:t>
            </a: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u="none" strike="noStrike" dirty="0"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słowa</a:t>
            </a:r>
          </a:p>
        </p:txBody>
      </p:sp>
      <p:sp>
        <p:nvSpPr>
          <p:cNvPr id="99" name="Text 9"/>
          <p:cNvSpPr/>
          <p:nvPr/>
        </p:nvSpPr>
        <p:spPr>
          <a:xfrm>
            <a:off x="8321040" y="2160270"/>
            <a:ext cx="2377080" cy="502560"/>
          </a:xfrm>
          <a:prstGeom prst="rect">
            <a:avLst/>
          </a:prstGeom>
          <a:solidFill>
            <a:srgbClr val="FFFFFF"/>
          </a:solidFill>
          <a:ln w="12700">
            <a:solidFill>
              <a:srgbClr val="C4B5F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b="0" u="none" strike="noStrike" dirty="0">
                <a:solidFill>
                  <a:srgbClr val="17212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w(t−2), w(t−1)</a:t>
            </a:r>
            <a:endParaRPr lang="pl-PL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Text 10"/>
          <p:cNvSpPr/>
          <p:nvPr/>
        </p:nvSpPr>
        <p:spPr>
          <a:xfrm>
            <a:off x="8321040" y="3230190"/>
            <a:ext cx="2377080" cy="502560"/>
          </a:xfrm>
          <a:prstGeom prst="rect">
            <a:avLst/>
          </a:prstGeom>
          <a:solidFill>
            <a:srgbClr val="FFFFFF"/>
          </a:solidFill>
          <a:ln w="12700">
            <a:solidFill>
              <a:srgbClr val="C4B5F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b="0" u="none" strike="noStrike" dirty="0">
                <a:solidFill>
                  <a:srgbClr val="17212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w(t+1)</a:t>
            </a:r>
            <a:endParaRPr lang="pl-PL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Text 11"/>
          <p:cNvSpPr/>
          <p:nvPr/>
        </p:nvSpPr>
        <p:spPr>
          <a:xfrm>
            <a:off x="8321040" y="4263390"/>
            <a:ext cx="2377080" cy="502560"/>
          </a:xfrm>
          <a:prstGeom prst="rect">
            <a:avLst/>
          </a:prstGeom>
          <a:solidFill>
            <a:srgbClr val="FFFFFF"/>
          </a:solidFill>
          <a:ln w="12700">
            <a:solidFill>
              <a:srgbClr val="C4B5F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b="0" u="none" strike="noStrike" dirty="0">
                <a:solidFill>
                  <a:srgbClr val="17212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w(t+2)</a:t>
            </a:r>
            <a:endParaRPr lang="pl-PL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Text 12"/>
          <p:cNvSpPr/>
          <p:nvPr/>
        </p:nvSpPr>
        <p:spPr>
          <a:xfrm>
            <a:off x="1097280" y="4581525"/>
            <a:ext cx="9600840" cy="11445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" tIns="720" rIns="720" bIns="720" anchor="ctr">
            <a:normAutofit/>
          </a:bodyPr>
          <a:lstStyle/>
          <a:p>
            <a:pPr defTabSz="914400">
              <a:lnSpc>
                <a:spcPct val="110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bardziej skuteczny dla rzadkich słów</a:t>
            </a:r>
          </a:p>
          <a:p>
            <a:pPr defTabSz="914400">
              <a:lnSpc>
                <a:spcPct val="110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generuje więcej par uczących</a:t>
            </a:r>
          </a:p>
          <a:p>
            <a:pPr defTabSz="914400">
              <a:lnSpc>
                <a:spcPct val="110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najczęściej trenowany z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negative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sampling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Text 13"/>
          <p:cNvSpPr/>
          <p:nvPr/>
        </p:nvSpPr>
        <p:spPr>
          <a:xfrm>
            <a:off x="11201400" y="6446520"/>
            <a:ext cx="548280" cy="18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850" b="0" u="none" strike="noStrike" dirty="0">
                <a:solidFill>
                  <a:srgbClr val="9A9288"/>
                </a:solidFill>
                <a:effectLst/>
                <a:uFillTx/>
                <a:latin typeface="Calibri" panose="020F0502020204030204" pitchFamily="34" charset="0"/>
              </a:rPr>
              <a:t>6/14</a:t>
            </a:r>
            <a:endParaRPr lang="pl-PL" sz="85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16907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0"/>
          <p:cNvSpPr/>
          <p:nvPr/>
        </p:nvSpPr>
        <p:spPr>
          <a:xfrm>
            <a:off x="2011860" y="283500"/>
            <a:ext cx="8137800" cy="41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3600" u="none" strike="noStrike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Negatywne</a:t>
            </a:r>
            <a:r>
              <a:rPr lang="en-US" sz="3600" u="none" strike="noStrik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u="none" strike="noStrike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próbkowanie</a:t>
            </a:r>
            <a:endParaRPr lang="pl-PL" sz="3600" u="none" strike="noStrike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Arial"/>
            </a:endParaRPr>
          </a:p>
        </p:txBody>
      </p:sp>
      <p:sp>
        <p:nvSpPr>
          <p:cNvPr id="105" name="Text 1"/>
          <p:cNvSpPr/>
          <p:nvPr/>
        </p:nvSpPr>
        <p:spPr>
          <a:xfrm>
            <a:off x="914400" y="777337"/>
            <a:ext cx="10149479" cy="90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Zamiast pełnego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softmaxu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 uczymy model odróżniać pary prawdziwe od losowych.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7" name="Text 3"/>
          <p:cNvSpPr/>
          <p:nvPr/>
        </p:nvSpPr>
        <p:spPr>
          <a:xfrm>
            <a:off x="868680" y="1721347"/>
            <a:ext cx="3657240" cy="27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Dla pary (słowo, kontekst)</a:t>
            </a:r>
            <a:endParaRPr lang="pl-PL" sz="200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8" name="Text 4"/>
          <p:cNvSpPr/>
          <p:nvPr/>
        </p:nvSpPr>
        <p:spPr>
          <a:xfrm>
            <a:off x="868680" y="2299335"/>
            <a:ext cx="2742840" cy="502560"/>
          </a:xfrm>
          <a:prstGeom prst="rect">
            <a:avLst/>
          </a:prstGeom>
          <a:solidFill>
            <a:srgbClr val="D1FAE5"/>
          </a:solidFill>
          <a:ln w="12700">
            <a:solidFill>
              <a:srgbClr val="86EFA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b="1" u="none" strike="noStrike" dirty="0"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pozytywna: (kot, mleko)</a:t>
            </a:r>
            <a:endParaRPr lang="pl-PL" b="0" u="none" strike="noStrike" dirty="0">
              <a:solidFill>
                <a:schemeClr val="accent6">
                  <a:lumMod val="50000"/>
                </a:schemeClr>
              </a:solidFill>
              <a:effectLst/>
              <a:uFillTx/>
              <a:latin typeface="Arial"/>
            </a:endParaRPr>
          </a:p>
        </p:txBody>
      </p:sp>
      <p:sp>
        <p:nvSpPr>
          <p:cNvPr id="109" name="Text 5"/>
          <p:cNvSpPr/>
          <p:nvPr/>
        </p:nvSpPr>
        <p:spPr>
          <a:xfrm>
            <a:off x="868680" y="3030855"/>
            <a:ext cx="4251600" cy="502560"/>
          </a:xfrm>
          <a:prstGeom prst="rect">
            <a:avLst/>
          </a:prstGeom>
          <a:solidFill>
            <a:srgbClr val="FEE2E2"/>
          </a:solidFill>
          <a:ln w="12700">
            <a:solidFill>
              <a:srgbClr val="FCA5A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b="1" u="none" strike="noStrike" dirty="0">
                <a:solidFill>
                  <a:srgbClr val="FF0000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negatywne: (kot, beton), (kot, parlament)</a:t>
            </a:r>
            <a:endParaRPr lang="pl-PL" b="0" u="none" strike="noStrike" dirty="0">
              <a:solidFill>
                <a:srgbClr val="FF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Text 6"/>
          <p:cNvSpPr/>
          <p:nvPr/>
        </p:nvSpPr>
        <p:spPr>
          <a:xfrm>
            <a:off x="6386102" y="1688963"/>
            <a:ext cx="2559960" cy="27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Cel optymalizacji</a:t>
            </a:r>
            <a:endParaRPr lang="pl-PL" sz="200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1" name="Text 7"/>
          <p:cNvSpPr/>
          <p:nvPr/>
        </p:nvSpPr>
        <p:spPr>
          <a:xfrm>
            <a:off x="6172200" y="2299335"/>
            <a:ext cx="4663080" cy="658080"/>
          </a:xfrm>
          <a:prstGeom prst="rect">
            <a:avLst/>
          </a:prstGeom>
          <a:solidFill>
            <a:srgbClr val="FFFFFF"/>
          </a:solidFill>
          <a:ln w="12700">
            <a:solidFill>
              <a:srgbClr val="CBD5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u="none" strike="noStrike" dirty="0">
                <a:solidFill>
                  <a:srgbClr val="17212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log σ(vᵀᵥ · v꜀) + Σ log σ(−vᵀᵥ · v꜀⁻)</a:t>
            </a:r>
            <a:endParaRPr lang="pl-PL" sz="200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" name="Text 8"/>
          <p:cNvSpPr/>
          <p:nvPr/>
        </p:nvSpPr>
        <p:spPr>
          <a:xfrm>
            <a:off x="6263640" y="3305175"/>
            <a:ext cx="5623560" cy="127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" tIns="720" rIns="720" bIns="720" anchor="ctr">
            <a:norm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• σ to funkcja logistyczna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• vᵥ: wektor słowa, v꜀: wektor słowa kontekstu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• k negatywnych przykładów redukuje koszt obliczeń</a:t>
            </a: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</a:rPr>
              <a:t>k zwykle 5-20 dla jednej pozytywnej pary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3" name="Text 9"/>
          <p:cNvSpPr/>
          <p:nvPr/>
        </p:nvSpPr>
        <p:spPr>
          <a:xfrm>
            <a:off x="853621" y="4665938"/>
            <a:ext cx="10149480" cy="11633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Uczymy tylko czy dana para jest prawdopodobna czy nie. </a:t>
            </a: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To pozwala na szybkie uczenie na bardzo dużych korpusach.</a:t>
            </a:r>
            <a:br>
              <a:rPr lang="pl-PL" sz="200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</a:br>
            <a:endParaRPr lang="pl-PL" sz="200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4" name="Text 10"/>
          <p:cNvSpPr/>
          <p:nvPr/>
        </p:nvSpPr>
        <p:spPr>
          <a:xfrm>
            <a:off x="11201400" y="6446520"/>
            <a:ext cx="548280" cy="18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850" b="0" u="none" strike="noStrike" dirty="0">
                <a:solidFill>
                  <a:srgbClr val="9A9288"/>
                </a:solidFill>
                <a:effectLst/>
                <a:uFillTx/>
                <a:latin typeface="Calibri" panose="020F0502020204030204" pitchFamily="34" charset="0"/>
              </a:rPr>
              <a:t>7/14</a:t>
            </a:r>
            <a:endParaRPr lang="pl-PL" sz="85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4264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 0"/>
          <p:cNvSpPr/>
          <p:nvPr/>
        </p:nvSpPr>
        <p:spPr>
          <a:xfrm>
            <a:off x="2027100" y="297180"/>
            <a:ext cx="8137800" cy="41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3600" u="none" strike="noStrik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Pipeline </a:t>
            </a:r>
            <a:r>
              <a:rPr lang="pl-PL" sz="3600" u="none" strike="noStrik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trenowania</a:t>
            </a:r>
            <a:r>
              <a:rPr lang="en-US" sz="3600" u="none" strike="noStrik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 word2vec</a:t>
            </a:r>
            <a:endParaRPr lang="pl-PL" sz="3600" u="none" strike="noStrike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Arial"/>
            </a:endParaRPr>
          </a:p>
        </p:txBody>
      </p:sp>
      <p:sp>
        <p:nvSpPr>
          <p:cNvPr id="116" name="Text 1"/>
          <p:cNvSpPr/>
          <p:nvPr/>
        </p:nvSpPr>
        <p:spPr>
          <a:xfrm>
            <a:off x="868499" y="1374390"/>
            <a:ext cx="10504351" cy="471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Od tekstu do macierzy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zanurzeń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. SGD = SGD =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Stochastic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 Gradient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Descent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, zmienia składowe V(w)   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8" name="Shape 3"/>
          <p:cNvSpPr/>
          <p:nvPr/>
        </p:nvSpPr>
        <p:spPr>
          <a:xfrm>
            <a:off x="2253615" y="2743200"/>
            <a:ext cx="457200" cy="360"/>
          </a:xfrm>
          <a:prstGeom prst="line">
            <a:avLst/>
          </a:prstGeom>
          <a:ln w="22860">
            <a:solidFill>
              <a:srgbClr val="0891B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" name="Shape 4"/>
          <p:cNvSpPr/>
          <p:nvPr/>
        </p:nvSpPr>
        <p:spPr>
          <a:xfrm>
            <a:off x="4347210" y="2743200"/>
            <a:ext cx="457200" cy="360"/>
          </a:xfrm>
          <a:prstGeom prst="line">
            <a:avLst/>
          </a:prstGeom>
          <a:ln w="22860">
            <a:solidFill>
              <a:srgbClr val="0891B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Shape 5"/>
          <p:cNvSpPr/>
          <p:nvPr/>
        </p:nvSpPr>
        <p:spPr>
          <a:xfrm>
            <a:off x="6355080" y="2743200"/>
            <a:ext cx="457200" cy="360"/>
          </a:xfrm>
          <a:prstGeom prst="line">
            <a:avLst/>
          </a:prstGeom>
          <a:ln w="22860">
            <a:solidFill>
              <a:srgbClr val="0891B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Shape 6"/>
          <p:cNvSpPr/>
          <p:nvPr/>
        </p:nvSpPr>
        <p:spPr>
          <a:xfrm>
            <a:off x="8458200" y="2743200"/>
            <a:ext cx="457200" cy="360"/>
          </a:xfrm>
          <a:prstGeom prst="line">
            <a:avLst/>
          </a:prstGeom>
          <a:ln w="22860">
            <a:solidFill>
              <a:srgbClr val="0891B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Text 7"/>
          <p:cNvSpPr/>
          <p:nvPr/>
        </p:nvSpPr>
        <p:spPr>
          <a:xfrm>
            <a:off x="731520" y="2331720"/>
            <a:ext cx="1416960" cy="822600"/>
          </a:xfrm>
          <a:prstGeom prst="rect">
            <a:avLst/>
          </a:prstGeom>
          <a:solidFill>
            <a:srgbClr val="DBEAFE"/>
          </a:solidFill>
          <a:ln w="12700">
            <a:solidFill>
              <a:srgbClr val="93C5F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b="1" u="none" strike="noStrike" dirty="0" err="1">
                <a:solidFill>
                  <a:srgbClr val="2563E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tekst</a:t>
            </a:r>
            <a:endParaRPr lang="pl-PL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Text 8"/>
          <p:cNvSpPr/>
          <p:nvPr/>
        </p:nvSpPr>
        <p:spPr>
          <a:xfrm>
            <a:off x="2834640" y="2331720"/>
            <a:ext cx="1416960" cy="822600"/>
          </a:xfrm>
          <a:prstGeom prst="rect">
            <a:avLst/>
          </a:prstGeom>
          <a:solidFill>
            <a:srgbClr val="DBEAFE"/>
          </a:solidFill>
          <a:ln w="12700">
            <a:solidFill>
              <a:srgbClr val="93C5F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b="1" u="none" strike="noStrike" dirty="0" err="1">
                <a:solidFill>
                  <a:srgbClr val="2563E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tokeny</a:t>
            </a:r>
            <a:endParaRPr lang="pl-PL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" name="Text 9"/>
          <p:cNvSpPr/>
          <p:nvPr/>
        </p:nvSpPr>
        <p:spPr>
          <a:xfrm>
            <a:off x="4937760" y="2331720"/>
            <a:ext cx="1416960" cy="822600"/>
          </a:xfrm>
          <a:prstGeom prst="rect">
            <a:avLst/>
          </a:prstGeom>
          <a:solidFill>
            <a:srgbClr val="DBEAFE"/>
          </a:solidFill>
          <a:ln w="12700">
            <a:solidFill>
              <a:srgbClr val="93C5F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b="1" u="none" strike="noStrike" dirty="0" err="1">
                <a:solidFill>
                  <a:srgbClr val="2563E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pary</a:t>
            </a:r>
            <a:r>
              <a:rPr lang="en-US" b="1" u="none" strike="noStrike" dirty="0">
                <a:solidFill>
                  <a:srgbClr val="2563E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u="none" strike="noStrike" dirty="0" err="1">
                <a:solidFill>
                  <a:srgbClr val="2563E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uczące</a:t>
            </a:r>
            <a:endParaRPr lang="pl-PL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" name="Text 10"/>
          <p:cNvSpPr/>
          <p:nvPr/>
        </p:nvSpPr>
        <p:spPr>
          <a:xfrm>
            <a:off x="7040880" y="2331720"/>
            <a:ext cx="1416960" cy="822600"/>
          </a:xfrm>
          <a:prstGeom prst="rect">
            <a:avLst/>
          </a:prstGeom>
          <a:solidFill>
            <a:srgbClr val="DBEAFE"/>
          </a:solidFill>
          <a:ln w="12700">
            <a:solidFill>
              <a:srgbClr val="93C5F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b="1" u="none" strike="noStrike" dirty="0">
                <a:solidFill>
                  <a:srgbClr val="2563E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SGD</a:t>
            </a:r>
            <a:endParaRPr lang="pl-PL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" name="Text 11"/>
          <p:cNvSpPr/>
          <p:nvPr/>
        </p:nvSpPr>
        <p:spPr>
          <a:xfrm>
            <a:off x="9144000" y="2331720"/>
            <a:ext cx="1416960" cy="822600"/>
          </a:xfrm>
          <a:prstGeom prst="rect">
            <a:avLst/>
          </a:prstGeom>
          <a:solidFill>
            <a:srgbClr val="D1FAE5"/>
          </a:solidFill>
          <a:ln w="12700">
            <a:solidFill>
              <a:srgbClr val="86EFA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b="1" u="none" strike="noStrike" dirty="0" err="1">
                <a:solidFill>
                  <a:srgbClr val="059669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embeddingi</a:t>
            </a:r>
            <a:endParaRPr lang="pl-PL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" name="Text 12"/>
          <p:cNvSpPr/>
          <p:nvPr/>
        </p:nvSpPr>
        <p:spPr>
          <a:xfrm>
            <a:off x="1005840" y="3886200"/>
            <a:ext cx="5074560" cy="15974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" tIns="720" rIns="720" bIns="72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• rozmiar okna: zwykle 2–10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• wymiar wektora: często 50–300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•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min_count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 usuwa bardzo rzadkie słowa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•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subsampling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 ogranicza wpływ słów </a:t>
            </a:r>
            <a:b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</a:b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   typu „i”, „oraz”, „the”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8" name="Text 13"/>
          <p:cNvSpPr/>
          <p:nvPr/>
        </p:nvSpPr>
        <p:spPr>
          <a:xfrm>
            <a:off x="6446520" y="3886200"/>
            <a:ext cx="4617360" cy="1704614"/>
          </a:xfrm>
          <a:prstGeom prst="rect">
            <a:avLst/>
          </a:prstGeom>
          <a:solidFill>
            <a:srgbClr val="F1F5F9"/>
          </a:solidFill>
          <a:ln w="12700">
            <a:solidFill>
              <a:srgbClr val="CBD5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" tIns="1800" rIns="1800" bIns="180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b="0" u="none" strike="noStrike" dirty="0">
                <a:solidFill>
                  <a:srgbClr val="17212B"/>
                </a:solidFill>
                <a:effectLst/>
                <a:uFillTx/>
                <a:latin typeface="Aptos Mono"/>
                <a:ea typeface="Aptos Mono"/>
              </a:rPr>
              <a:t>for sentence in corpus:</a:t>
            </a:r>
            <a:endParaRPr lang="pl-PL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b="0" u="none" strike="noStrike" dirty="0">
                <a:solidFill>
                  <a:srgbClr val="17212B"/>
                </a:solidFill>
                <a:effectLst/>
                <a:uFillTx/>
                <a:latin typeface="Aptos Mono"/>
                <a:ea typeface="Aptos Mono"/>
              </a:rPr>
              <a:t>  for center, context in windows(sentence):</a:t>
            </a:r>
            <a:endParaRPr lang="pl-PL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b="0" u="none" strike="noStrike" dirty="0">
                <a:solidFill>
                  <a:srgbClr val="17212B"/>
                </a:solidFill>
                <a:effectLst/>
                <a:uFillTx/>
                <a:latin typeface="Aptos Mono"/>
                <a:ea typeface="Aptos Mono"/>
              </a:rPr>
              <a:t>    update(center, context)</a:t>
            </a:r>
            <a:endParaRPr lang="pl-PL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b="0" u="none" strike="noStrike" dirty="0">
                <a:solidFill>
                  <a:srgbClr val="17212B"/>
                </a:solidFill>
                <a:effectLst/>
                <a:uFillTx/>
                <a:latin typeface="Aptos Mono"/>
                <a:ea typeface="Aptos Mono"/>
              </a:rPr>
              <a:t>    update(center, </a:t>
            </a:r>
            <a:r>
              <a:rPr lang="en-US" b="0" u="none" strike="noStrike" dirty="0" err="1">
                <a:solidFill>
                  <a:srgbClr val="17212B"/>
                </a:solidFill>
                <a:effectLst/>
                <a:uFillTx/>
                <a:latin typeface="Aptos Mono"/>
                <a:ea typeface="Aptos Mono"/>
              </a:rPr>
              <a:t>negative_samples</a:t>
            </a:r>
            <a:r>
              <a:rPr lang="en-US" b="0" u="none" strike="noStrike" dirty="0">
                <a:solidFill>
                  <a:srgbClr val="17212B"/>
                </a:solidFill>
                <a:effectLst/>
                <a:uFillTx/>
                <a:latin typeface="Aptos Mono"/>
                <a:ea typeface="Aptos Mono"/>
              </a:rPr>
              <a:t>(k))</a:t>
            </a:r>
            <a:endParaRPr lang="pl-PL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" name="Text 14"/>
          <p:cNvSpPr/>
          <p:nvPr/>
        </p:nvSpPr>
        <p:spPr>
          <a:xfrm>
            <a:off x="11201400" y="6446520"/>
            <a:ext cx="548280" cy="18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850" b="0" u="none" strike="noStrike" dirty="0">
                <a:solidFill>
                  <a:srgbClr val="9A9288"/>
                </a:solidFill>
                <a:effectLst/>
                <a:uFillTx/>
                <a:latin typeface="Calibri" panose="020F0502020204030204" pitchFamily="34" charset="0"/>
              </a:rPr>
              <a:t>8/14</a:t>
            </a:r>
            <a:endParaRPr lang="pl-PL" sz="85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61794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 0"/>
          <p:cNvSpPr/>
          <p:nvPr/>
        </p:nvSpPr>
        <p:spPr>
          <a:xfrm>
            <a:off x="1943280" y="264960"/>
            <a:ext cx="8137800" cy="41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3600" u="none" strike="noStrike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GloVe</a:t>
            </a:r>
            <a:r>
              <a:rPr lang="en-US" sz="3600" u="none" strike="noStrik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: idea</a:t>
            </a:r>
            <a:endParaRPr lang="pl-PL" sz="3600" u="none" strike="noStrike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Arial"/>
            </a:endParaRPr>
          </a:p>
        </p:txBody>
      </p:sp>
      <p:sp>
        <p:nvSpPr>
          <p:cNvPr id="131" name="Text 1"/>
          <p:cNvSpPr/>
          <p:nvPr/>
        </p:nvSpPr>
        <p:spPr>
          <a:xfrm>
            <a:off x="897255" y="768503"/>
            <a:ext cx="7653600" cy="57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Global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Vectors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 wykorzystuje globalną macierz współwystąpień Xᵢⱼ.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3" name="Text 3"/>
          <p:cNvSpPr/>
          <p:nvPr/>
        </p:nvSpPr>
        <p:spPr>
          <a:xfrm>
            <a:off x="868680" y="1306374"/>
            <a:ext cx="2171676" cy="7188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Macierz </a:t>
            </a:r>
            <a:r>
              <a:rPr lang="pl-PL" sz="200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X</a:t>
            </a:r>
            <a:r>
              <a:rPr lang="pl-PL" sz="2000" u="none" strike="noStrike" baseline="-25000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ij</a:t>
            </a:r>
            <a:endParaRPr lang="pl-PL" sz="200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4" name="Text 4"/>
          <p:cNvSpPr/>
          <p:nvPr/>
        </p:nvSpPr>
        <p:spPr>
          <a:xfrm>
            <a:off x="897255" y="2093595"/>
            <a:ext cx="594000" cy="383760"/>
          </a:xfrm>
          <a:prstGeom prst="rect">
            <a:avLst/>
          </a:prstGeom>
          <a:solidFill>
            <a:srgbClr val="E0F2FE"/>
          </a:solidFill>
          <a:ln w="12700">
            <a:solidFill>
              <a:srgbClr val="BAE6F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400" b="0" u="none" strike="noStrike" dirty="0">
              <a:solidFill>
                <a:schemeClr val="dk1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135" name="Text 5"/>
          <p:cNvSpPr/>
          <p:nvPr/>
        </p:nvSpPr>
        <p:spPr>
          <a:xfrm>
            <a:off x="1491615" y="2093595"/>
            <a:ext cx="594000" cy="383760"/>
          </a:xfrm>
          <a:prstGeom prst="rect">
            <a:avLst/>
          </a:prstGeom>
          <a:solidFill>
            <a:srgbClr val="E0F2FE"/>
          </a:solidFill>
          <a:ln w="12700">
            <a:solidFill>
              <a:srgbClr val="BAE6F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 dirty="0">
                <a:solidFill>
                  <a:srgbClr val="17212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ice</a:t>
            </a:r>
            <a:endParaRPr lang="pl-PL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" name="Text 6"/>
          <p:cNvSpPr/>
          <p:nvPr/>
        </p:nvSpPr>
        <p:spPr>
          <a:xfrm>
            <a:off x="2085975" y="2093595"/>
            <a:ext cx="594000" cy="383760"/>
          </a:xfrm>
          <a:prstGeom prst="rect">
            <a:avLst/>
          </a:prstGeom>
          <a:solidFill>
            <a:srgbClr val="E0F2FE"/>
          </a:solidFill>
          <a:ln w="12700">
            <a:solidFill>
              <a:srgbClr val="BAE6F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 dirty="0">
                <a:solidFill>
                  <a:srgbClr val="17212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steam</a:t>
            </a:r>
            <a:endParaRPr lang="pl-PL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" name="Text 7"/>
          <p:cNvSpPr/>
          <p:nvPr/>
        </p:nvSpPr>
        <p:spPr>
          <a:xfrm>
            <a:off x="2680335" y="2093595"/>
            <a:ext cx="594000" cy="383760"/>
          </a:xfrm>
          <a:prstGeom prst="rect">
            <a:avLst/>
          </a:prstGeom>
          <a:solidFill>
            <a:srgbClr val="E0F2FE"/>
          </a:solidFill>
          <a:ln w="12700">
            <a:solidFill>
              <a:srgbClr val="BAE6F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 dirty="0">
                <a:solidFill>
                  <a:srgbClr val="17212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solid</a:t>
            </a:r>
            <a:endParaRPr lang="pl-PL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" name="Text 8"/>
          <p:cNvSpPr/>
          <p:nvPr/>
        </p:nvSpPr>
        <p:spPr>
          <a:xfrm>
            <a:off x="897255" y="2477715"/>
            <a:ext cx="594000" cy="383760"/>
          </a:xfrm>
          <a:prstGeom prst="rect">
            <a:avLst/>
          </a:prstGeom>
          <a:solidFill>
            <a:srgbClr val="E0F2FE"/>
          </a:solidFill>
          <a:ln w="12700">
            <a:solidFill>
              <a:srgbClr val="BAE6F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 dirty="0">
                <a:solidFill>
                  <a:srgbClr val="17212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water</a:t>
            </a:r>
            <a:endParaRPr lang="pl-PL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9" name="Text 9"/>
          <p:cNvSpPr/>
          <p:nvPr/>
        </p:nvSpPr>
        <p:spPr>
          <a:xfrm>
            <a:off x="1491615" y="2477715"/>
            <a:ext cx="594000" cy="383760"/>
          </a:xfrm>
          <a:prstGeom prst="rect">
            <a:avLst/>
          </a:prstGeom>
          <a:solidFill>
            <a:srgbClr val="FFFFFF"/>
          </a:solidFill>
          <a:ln w="12700">
            <a:solidFill>
              <a:srgbClr val="BAE6F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0" u="none" strike="noStrike" dirty="0">
                <a:solidFill>
                  <a:srgbClr val="17212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endParaRPr lang="pl-PL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0" name="Text 10"/>
          <p:cNvSpPr/>
          <p:nvPr/>
        </p:nvSpPr>
        <p:spPr>
          <a:xfrm>
            <a:off x="2085975" y="2477715"/>
            <a:ext cx="594000" cy="383760"/>
          </a:xfrm>
          <a:prstGeom prst="rect">
            <a:avLst/>
          </a:prstGeom>
          <a:solidFill>
            <a:srgbClr val="FFFFFF"/>
          </a:solidFill>
          <a:ln w="12700">
            <a:solidFill>
              <a:srgbClr val="BAE6F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0" u="none" strike="noStrike" dirty="0">
                <a:solidFill>
                  <a:srgbClr val="17212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7</a:t>
            </a:r>
            <a:endParaRPr lang="pl-PL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" name="Text 11"/>
          <p:cNvSpPr/>
          <p:nvPr/>
        </p:nvSpPr>
        <p:spPr>
          <a:xfrm>
            <a:off x="2680335" y="2477715"/>
            <a:ext cx="594000" cy="383760"/>
          </a:xfrm>
          <a:prstGeom prst="rect">
            <a:avLst/>
          </a:prstGeom>
          <a:solidFill>
            <a:srgbClr val="FFFFFF"/>
          </a:solidFill>
          <a:ln w="12700">
            <a:solidFill>
              <a:srgbClr val="BAE6F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0" u="none" strike="noStrike" dirty="0">
                <a:solidFill>
                  <a:srgbClr val="17212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pl-PL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2" name="Text 12"/>
          <p:cNvSpPr/>
          <p:nvPr/>
        </p:nvSpPr>
        <p:spPr>
          <a:xfrm>
            <a:off x="897255" y="2861835"/>
            <a:ext cx="594000" cy="383760"/>
          </a:xfrm>
          <a:prstGeom prst="rect">
            <a:avLst/>
          </a:prstGeom>
          <a:solidFill>
            <a:srgbClr val="E0F2FE"/>
          </a:solidFill>
          <a:ln w="12700">
            <a:solidFill>
              <a:srgbClr val="BAE6F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 dirty="0">
                <a:solidFill>
                  <a:srgbClr val="17212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gas</a:t>
            </a:r>
            <a:endParaRPr lang="pl-PL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" name="Text 13"/>
          <p:cNvSpPr/>
          <p:nvPr/>
        </p:nvSpPr>
        <p:spPr>
          <a:xfrm>
            <a:off x="1491615" y="2861835"/>
            <a:ext cx="594000" cy="383760"/>
          </a:xfrm>
          <a:prstGeom prst="rect">
            <a:avLst/>
          </a:prstGeom>
          <a:solidFill>
            <a:srgbClr val="FFFFFF"/>
          </a:solidFill>
          <a:ln w="12700">
            <a:solidFill>
              <a:srgbClr val="BAE6F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0" u="none" strike="noStrike" dirty="0">
                <a:solidFill>
                  <a:srgbClr val="17212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pl-PL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" name="Text 14"/>
          <p:cNvSpPr/>
          <p:nvPr/>
        </p:nvSpPr>
        <p:spPr>
          <a:xfrm>
            <a:off x="2085975" y="2861835"/>
            <a:ext cx="594000" cy="383760"/>
          </a:xfrm>
          <a:prstGeom prst="rect">
            <a:avLst/>
          </a:prstGeom>
          <a:solidFill>
            <a:srgbClr val="FFFFFF"/>
          </a:solidFill>
          <a:ln w="12700">
            <a:solidFill>
              <a:srgbClr val="BAE6F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0" u="none" strike="noStrike" dirty="0">
                <a:solidFill>
                  <a:srgbClr val="17212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9</a:t>
            </a:r>
            <a:endParaRPr lang="pl-PL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" name="Text 15"/>
          <p:cNvSpPr/>
          <p:nvPr/>
        </p:nvSpPr>
        <p:spPr>
          <a:xfrm>
            <a:off x="2680335" y="2861835"/>
            <a:ext cx="594000" cy="383760"/>
          </a:xfrm>
          <a:prstGeom prst="rect">
            <a:avLst/>
          </a:prstGeom>
          <a:solidFill>
            <a:srgbClr val="FFFFFF"/>
          </a:solidFill>
          <a:ln w="12700">
            <a:solidFill>
              <a:srgbClr val="BAE6F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0" u="none" strike="noStrike" dirty="0">
                <a:solidFill>
                  <a:srgbClr val="17212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  <a:endParaRPr lang="pl-PL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" name="Text 16"/>
          <p:cNvSpPr/>
          <p:nvPr/>
        </p:nvSpPr>
        <p:spPr>
          <a:xfrm>
            <a:off x="897255" y="3245595"/>
            <a:ext cx="594000" cy="383760"/>
          </a:xfrm>
          <a:prstGeom prst="rect">
            <a:avLst/>
          </a:prstGeom>
          <a:solidFill>
            <a:srgbClr val="E0F2FE"/>
          </a:solidFill>
          <a:ln w="12700">
            <a:solidFill>
              <a:srgbClr val="BAE6F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 dirty="0">
                <a:solidFill>
                  <a:srgbClr val="17212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snow</a:t>
            </a:r>
            <a:endParaRPr lang="pl-PL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" name="Text 17"/>
          <p:cNvSpPr/>
          <p:nvPr/>
        </p:nvSpPr>
        <p:spPr>
          <a:xfrm>
            <a:off x="1491615" y="3245595"/>
            <a:ext cx="594000" cy="383760"/>
          </a:xfrm>
          <a:prstGeom prst="rect">
            <a:avLst/>
          </a:prstGeom>
          <a:solidFill>
            <a:srgbClr val="FFFFFF"/>
          </a:solidFill>
          <a:ln w="12700">
            <a:solidFill>
              <a:srgbClr val="BAE6F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0" u="none" strike="noStrike" dirty="0">
                <a:solidFill>
                  <a:srgbClr val="17212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8</a:t>
            </a:r>
            <a:endParaRPr lang="pl-PL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" name="Text 18"/>
          <p:cNvSpPr/>
          <p:nvPr/>
        </p:nvSpPr>
        <p:spPr>
          <a:xfrm>
            <a:off x="2085975" y="3245595"/>
            <a:ext cx="594000" cy="383760"/>
          </a:xfrm>
          <a:prstGeom prst="rect">
            <a:avLst/>
          </a:prstGeom>
          <a:solidFill>
            <a:srgbClr val="FFFFFF"/>
          </a:solidFill>
          <a:ln w="12700">
            <a:solidFill>
              <a:srgbClr val="BAE6F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0" u="none" strike="noStrike" dirty="0">
                <a:solidFill>
                  <a:srgbClr val="17212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  <a:endParaRPr lang="pl-PL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" name="Text 19"/>
          <p:cNvSpPr/>
          <p:nvPr/>
        </p:nvSpPr>
        <p:spPr>
          <a:xfrm>
            <a:off x="2680335" y="3245595"/>
            <a:ext cx="594000" cy="383760"/>
          </a:xfrm>
          <a:prstGeom prst="rect">
            <a:avLst/>
          </a:prstGeom>
          <a:solidFill>
            <a:srgbClr val="FFFFFF"/>
          </a:solidFill>
          <a:ln w="12700">
            <a:solidFill>
              <a:srgbClr val="BAE6F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0" u="none" strike="noStrike" dirty="0">
                <a:solidFill>
                  <a:srgbClr val="17212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endParaRPr lang="pl-PL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" name="Shape 20"/>
          <p:cNvSpPr/>
          <p:nvPr/>
        </p:nvSpPr>
        <p:spPr>
          <a:xfrm>
            <a:off x="3434535" y="2870835"/>
            <a:ext cx="1188720" cy="360"/>
          </a:xfrm>
          <a:prstGeom prst="line">
            <a:avLst/>
          </a:prstGeom>
          <a:ln w="25400">
            <a:solidFill>
              <a:srgbClr val="EA580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" name="Text 21"/>
          <p:cNvSpPr/>
          <p:nvPr/>
        </p:nvSpPr>
        <p:spPr>
          <a:xfrm>
            <a:off x="4783455" y="2523435"/>
            <a:ext cx="3245760" cy="685440"/>
          </a:xfrm>
          <a:prstGeom prst="rect">
            <a:avLst/>
          </a:prstGeom>
          <a:solidFill>
            <a:srgbClr val="FFEDD5"/>
          </a:solidFill>
          <a:ln w="12700">
            <a:solidFill>
              <a:srgbClr val="FDBA7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000" u="none" strike="noStrike" dirty="0"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wᵢᵀ w̃ⱼ + bᵢ + b̃ⱼ ≈ log Xᵢⱼ</a:t>
            </a:r>
            <a:endParaRPr lang="pl-PL" sz="2000" u="none" strike="noStrike" dirty="0">
              <a:solidFill>
                <a:schemeClr val="accent6">
                  <a:lumMod val="75000"/>
                </a:schemeClr>
              </a:solidFill>
              <a:effectLst/>
              <a:uFillTx/>
              <a:latin typeface="Arial"/>
            </a:endParaRPr>
          </a:p>
        </p:txBody>
      </p:sp>
      <p:sp>
        <p:nvSpPr>
          <p:cNvPr id="152" name="Shape 22"/>
          <p:cNvSpPr/>
          <p:nvPr/>
        </p:nvSpPr>
        <p:spPr>
          <a:xfrm>
            <a:off x="8212455" y="2870835"/>
            <a:ext cx="1097280" cy="360"/>
          </a:xfrm>
          <a:prstGeom prst="line">
            <a:avLst/>
          </a:prstGeom>
          <a:ln w="25400">
            <a:solidFill>
              <a:srgbClr val="EA580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3" name="Text 23"/>
          <p:cNvSpPr/>
          <p:nvPr/>
        </p:nvSpPr>
        <p:spPr>
          <a:xfrm>
            <a:off x="9309735" y="2523435"/>
            <a:ext cx="1599840" cy="685440"/>
          </a:xfrm>
          <a:prstGeom prst="rect">
            <a:avLst/>
          </a:prstGeom>
          <a:solidFill>
            <a:srgbClr val="D1FAE5"/>
          </a:solidFill>
          <a:ln w="12700">
            <a:solidFill>
              <a:srgbClr val="86EFA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70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wektory</a:t>
            </a:r>
            <a:endParaRPr lang="pl-PL" sz="1700" u="none" strike="noStrike" dirty="0">
              <a:solidFill>
                <a:schemeClr val="accent6">
                  <a:lumMod val="75000"/>
                </a:schemeClr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70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słów</a:t>
            </a:r>
            <a:endParaRPr lang="pl-PL" sz="1700" u="none" strike="noStrike" dirty="0">
              <a:solidFill>
                <a:schemeClr val="accent6">
                  <a:lumMod val="75000"/>
                </a:schemeClr>
              </a:solidFill>
              <a:effectLst/>
              <a:uFillTx/>
              <a:latin typeface="Arial"/>
            </a:endParaRPr>
          </a:p>
        </p:txBody>
      </p:sp>
      <p:sp>
        <p:nvSpPr>
          <p:cNvPr id="154" name="Text 24"/>
          <p:cNvSpPr/>
          <p:nvPr/>
        </p:nvSpPr>
        <p:spPr>
          <a:xfrm>
            <a:off x="897255" y="3996526"/>
            <a:ext cx="2171676" cy="7188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Funkcja kosztu</a:t>
            </a:r>
            <a:endParaRPr lang="pl-PL" sz="200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5" name="Text 25"/>
          <p:cNvSpPr/>
          <p:nvPr/>
        </p:nvSpPr>
        <p:spPr>
          <a:xfrm>
            <a:off x="2926080" y="4096440"/>
            <a:ext cx="4246245" cy="502560"/>
          </a:xfrm>
          <a:prstGeom prst="rect">
            <a:avLst/>
          </a:prstGeom>
          <a:solidFill>
            <a:srgbClr val="FFFFFF"/>
          </a:solidFill>
          <a:ln w="12700">
            <a:solidFill>
              <a:srgbClr val="CBD5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000" b="1" u="none" strike="noStrike" dirty="0">
                <a:solidFill>
                  <a:srgbClr val="17212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J = Σ f(Xᵢⱼ) (wᵢᵀ w̃ⱼ + bᵢ + b̃ⱼ − log Xᵢⱼ)²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6" name="Text 26"/>
          <p:cNvSpPr/>
          <p:nvPr/>
        </p:nvSpPr>
        <p:spPr>
          <a:xfrm>
            <a:off x="2651760" y="4892040"/>
            <a:ext cx="7963898" cy="76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f(X) zmniejsza wagę zerowych i ekstremalnie częstych współwystąpień.</a:t>
            </a:r>
            <a:b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pl-PL" sz="2000" baseline="-25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 ma uchwycić ogólną częstość / skłonność słowa i do współwystępowania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F44BAF-7E7C-378D-D074-329578254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337" y="3814428"/>
            <a:ext cx="3737157" cy="89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249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 0"/>
          <p:cNvSpPr/>
          <p:nvPr/>
        </p:nvSpPr>
        <p:spPr>
          <a:xfrm>
            <a:off x="1782900" y="297900"/>
            <a:ext cx="8137800" cy="41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3600" u="none" strike="noStrik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Porównanie: Word2vec vs </a:t>
            </a:r>
            <a:r>
              <a:rPr lang="pl-PL" sz="3600" u="none" strike="noStrike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GloVe</a:t>
            </a:r>
            <a:endParaRPr lang="pl-PL" sz="3600" u="none" strike="noStrike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9" name="Text 1"/>
          <p:cNvSpPr/>
          <p:nvPr/>
        </p:nvSpPr>
        <p:spPr>
          <a:xfrm>
            <a:off x="914400" y="786240"/>
            <a:ext cx="10629540" cy="8406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Oba modele uczą się statycznych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zanurzeń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wektorów, ale korzystają z innych sygnałów treningowych.</a:t>
            </a:r>
          </a:p>
        </p:txBody>
      </p:sp>
      <p:sp>
        <p:nvSpPr>
          <p:cNvPr id="161" name="Text 3"/>
          <p:cNvSpPr/>
          <p:nvPr/>
        </p:nvSpPr>
        <p:spPr>
          <a:xfrm>
            <a:off x="914400" y="1718310"/>
            <a:ext cx="1828440" cy="502560"/>
          </a:xfrm>
          <a:prstGeom prst="rect">
            <a:avLst/>
          </a:prstGeom>
          <a:solidFill>
            <a:srgbClr val="DBEAFE"/>
          </a:solidFill>
          <a:ln w="12700">
            <a:solidFill>
              <a:srgbClr val="93C5F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000" b="1" u="none" strike="noStrike" dirty="0">
                <a:solidFill>
                  <a:srgbClr val="2563E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word2vec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2" name="Text 4"/>
          <p:cNvSpPr/>
          <p:nvPr/>
        </p:nvSpPr>
        <p:spPr>
          <a:xfrm>
            <a:off x="914400" y="2449830"/>
            <a:ext cx="4388760" cy="14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" tIns="720" rIns="720" bIns="72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lokalne okna kontekstu</a:t>
            </a: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predykcja par słowo–kontekst</a:t>
            </a: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SGD,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negative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sampling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dobry wybór dla dużych strumieni tekstu</a:t>
            </a:r>
          </a:p>
        </p:txBody>
      </p:sp>
      <p:sp>
        <p:nvSpPr>
          <p:cNvPr id="163" name="Text 5"/>
          <p:cNvSpPr/>
          <p:nvPr/>
        </p:nvSpPr>
        <p:spPr>
          <a:xfrm>
            <a:off x="6583680" y="1718310"/>
            <a:ext cx="1828440" cy="502560"/>
          </a:xfrm>
          <a:prstGeom prst="rect">
            <a:avLst/>
          </a:prstGeom>
          <a:solidFill>
            <a:srgbClr val="FFEDD5"/>
          </a:solidFill>
          <a:ln w="12700">
            <a:solidFill>
              <a:srgbClr val="FDBA7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000" b="1" u="none" strike="noStrike" dirty="0" err="1">
                <a:solidFill>
                  <a:srgbClr val="EA580C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GloVe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4" name="Text 6"/>
          <p:cNvSpPr/>
          <p:nvPr/>
        </p:nvSpPr>
        <p:spPr>
          <a:xfrm>
            <a:off x="6583680" y="2449830"/>
            <a:ext cx="4845960" cy="14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" tIns="720" rIns="720" bIns="72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globalna macierz Xᵢⱼ</a:t>
            </a: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rekonstrukcja log współwystąpień</a:t>
            </a: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ważona regresja najmniejszych kwadratów</a:t>
            </a: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dobry, gdy łatwo policzyć statystyki korpusu</a:t>
            </a:r>
          </a:p>
        </p:txBody>
      </p:sp>
      <p:sp>
        <p:nvSpPr>
          <p:cNvPr id="165" name="Shape 7"/>
          <p:cNvSpPr/>
          <p:nvPr/>
        </p:nvSpPr>
        <p:spPr>
          <a:xfrm>
            <a:off x="5897880" y="1417320"/>
            <a:ext cx="360" cy="3611880"/>
          </a:xfrm>
          <a:prstGeom prst="line">
            <a:avLst/>
          </a:prstGeom>
          <a:ln w="12700">
            <a:solidFill>
              <a:srgbClr val="D6D0C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6" name="Text 8"/>
          <p:cNvSpPr/>
          <p:nvPr/>
        </p:nvSpPr>
        <p:spPr>
          <a:xfrm>
            <a:off x="2103120" y="5120640"/>
            <a:ext cx="7954920" cy="502560"/>
          </a:xfrm>
          <a:prstGeom prst="rect">
            <a:avLst/>
          </a:prstGeom>
          <a:solidFill>
            <a:srgbClr val="FEFCE8"/>
          </a:solidFill>
          <a:ln w="12700">
            <a:solidFill>
              <a:srgbClr val="FDE68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u="none" strike="noStrike" dirty="0">
                <a:solidFill>
                  <a:srgbClr val="002060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Wspólne ograniczenie: jeden wektor na słowo, niezależnie od kontekstu.</a:t>
            </a:r>
          </a:p>
        </p:txBody>
      </p:sp>
    </p:spTree>
    <p:extLst>
      <p:ext uri="{BB962C8B-B14F-4D97-AF65-F5344CB8AC3E}">
        <p14:creationId xmlns:p14="http://schemas.microsoft.com/office/powerpoint/2010/main" val="18589808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 0"/>
          <p:cNvSpPr/>
          <p:nvPr/>
        </p:nvSpPr>
        <p:spPr>
          <a:xfrm>
            <a:off x="1626870" y="299682"/>
            <a:ext cx="8137800" cy="41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3600" u="none" strike="noStrik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Co można robić po zanurzeniu?</a:t>
            </a:r>
            <a:endParaRPr lang="pl-PL" sz="3600" u="none" strike="noStrike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Arial"/>
            </a:endParaRPr>
          </a:p>
        </p:txBody>
      </p:sp>
      <p:sp>
        <p:nvSpPr>
          <p:cNvPr id="169" name="Text 1"/>
          <p:cNvSpPr/>
          <p:nvPr/>
        </p:nvSpPr>
        <p:spPr>
          <a:xfrm>
            <a:off x="822960" y="809760"/>
            <a:ext cx="10852095" cy="91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Podobieństwo kosinusowe i operacje wektorowe dają użyteczne heurystyki semantyczne.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1" name="Text 3"/>
          <p:cNvSpPr/>
          <p:nvPr/>
        </p:nvSpPr>
        <p:spPr>
          <a:xfrm>
            <a:off x="822960" y="1950720"/>
            <a:ext cx="4663080" cy="529920"/>
          </a:xfrm>
          <a:prstGeom prst="rect">
            <a:avLst/>
          </a:prstGeom>
          <a:solidFill>
            <a:srgbClr val="FFFFFF"/>
          </a:solidFill>
          <a:ln w="12700">
            <a:solidFill>
              <a:srgbClr val="CBD5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000" u="none" strike="noStrike" dirty="0">
                <a:solidFill>
                  <a:srgbClr val="17212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sim(</a:t>
            </a:r>
            <a:r>
              <a:rPr lang="en-US" sz="2000" u="none" strike="noStrike" dirty="0" err="1">
                <a:solidFill>
                  <a:srgbClr val="17212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a,b</a:t>
            </a:r>
            <a:r>
              <a:rPr lang="en-US" sz="2000" u="none" strike="noStrike" dirty="0">
                <a:solidFill>
                  <a:srgbClr val="17212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) = cos(</a:t>
            </a:r>
            <a:r>
              <a:rPr lang="en-US" sz="2000" u="none" strike="noStrike" dirty="0" err="1">
                <a:solidFill>
                  <a:srgbClr val="17212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a,b</a:t>
            </a:r>
            <a:r>
              <a:rPr lang="en-US" sz="2000" u="none" strike="noStrike" dirty="0">
                <a:solidFill>
                  <a:srgbClr val="17212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) = </a:t>
            </a:r>
            <a:r>
              <a:rPr lang="en-US" sz="2000" u="none" strike="noStrike" dirty="0" err="1">
                <a:solidFill>
                  <a:srgbClr val="17212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a·b</a:t>
            </a:r>
            <a:r>
              <a:rPr lang="en-US" sz="2000" u="none" strike="noStrike" dirty="0">
                <a:solidFill>
                  <a:srgbClr val="17212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 / (||a|| ||b||)</a:t>
            </a:r>
            <a:endParaRPr lang="pl-PL" sz="200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2" name="Text 4"/>
          <p:cNvSpPr/>
          <p:nvPr/>
        </p:nvSpPr>
        <p:spPr>
          <a:xfrm>
            <a:off x="6400800" y="1950720"/>
            <a:ext cx="4617360" cy="529920"/>
          </a:xfrm>
          <a:prstGeom prst="rect">
            <a:avLst/>
          </a:prstGeom>
          <a:solidFill>
            <a:srgbClr val="EDE9FE"/>
          </a:solidFill>
          <a:ln w="12700">
            <a:solidFill>
              <a:srgbClr val="C4B5F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000" u="none" strike="noStrike" dirty="0" err="1">
                <a:solidFill>
                  <a:srgbClr val="7C3AED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król</a:t>
            </a:r>
            <a:r>
              <a:rPr lang="en-US" sz="2000" u="none" strike="noStrike" dirty="0">
                <a:solidFill>
                  <a:srgbClr val="7C3AED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 − </a:t>
            </a:r>
            <a:r>
              <a:rPr lang="en-US" sz="2000" u="none" strike="noStrike" dirty="0" err="1">
                <a:solidFill>
                  <a:srgbClr val="7C3AED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mężczyzna</a:t>
            </a:r>
            <a:r>
              <a:rPr lang="en-US" sz="2000" u="none" strike="noStrike" dirty="0">
                <a:solidFill>
                  <a:srgbClr val="7C3AED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 + </a:t>
            </a:r>
            <a:r>
              <a:rPr lang="en-US" sz="2000" u="none" strike="noStrike" dirty="0" err="1">
                <a:solidFill>
                  <a:srgbClr val="7C3AED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kobieta</a:t>
            </a:r>
            <a:r>
              <a:rPr lang="en-US" sz="2000" u="none" strike="noStrike" dirty="0">
                <a:solidFill>
                  <a:srgbClr val="7C3AED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 ≈ </a:t>
            </a:r>
            <a:r>
              <a:rPr lang="en-US" sz="2000" u="none" strike="noStrike" dirty="0" err="1">
                <a:solidFill>
                  <a:srgbClr val="7C3AED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królowa</a:t>
            </a:r>
            <a:endParaRPr lang="pl-PL" sz="200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3" name="Text 5"/>
          <p:cNvSpPr/>
          <p:nvPr/>
        </p:nvSpPr>
        <p:spPr>
          <a:xfrm>
            <a:off x="868680" y="3276600"/>
            <a:ext cx="2742840" cy="27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Typowe zastosowania</a:t>
            </a:r>
            <a:endParaRPr lang="pl-PL" sz="200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4" name="Text 6"/>
          <p:cNvSpPr/>
          <p:nvPr/>
        </p:nvSpPr>
        <p:spPr>
          <a:xfrm>
            <a:off x="868680" y="3660720"/>
            <a:ext cx="4205880" cy="137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" tIns="720" rIns="720" bIns="720" anchor="ctr">
            <a:normAutofit lnSpcReduction="10000"/>
          </a:bodyPr>
          <a:lstStyle/>
          <a:p>
            <a:pPr defTabSz="914400">
              <a:lnSpc>
                <a:spcPct val="100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• wyszukiwanie semantyczne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• cechy wejściowe do klasyfikacji tekstu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•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klastrowanie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 słów i dokumentów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• inicjalizacja modeli NLP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5" name="Text 7"/>
          <p:cNvSpPr/>
          <p:nvPr/>
        </p:nvSpPr>
        <p:spPr>
          <a:xfrm>
            <a:off x="6446520" y="3276600"/>
            <a:ext cx="2925720" cy="27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Intuicja geometryczna</a:t>
            </a:r>
            <a:endParaRPr lang="pl-PL" sz="200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6" name="Shape 8"/>
          <p:cNvSpPr/>
          <p:nvPr/>
        </p:nvSpPr>
        <p:spPr>
          <a:xfrm>
            <a:off x="6903720" y="5334000"/>
            <a:ext cx="3200400" cy="360"/>
          </a:xfrm>
          <a:prstGeom prst="line">
            <a:avLst/>
          </a:prstGeom>
          <a:ln w="13970">
            <a:solidFill>
              <a:srgbClr val="9CA3A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pl-PL" sz="3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7" name="Shape 9"/>
          <p:cNvSpPr/>
          <p:nvPr/>
        </p:nvSpPr>
        <p:spPr>
          <a:xfrm flipV="1">
            <a:off x="6903720" y="3733800"/>
            <a:ext cx="360" cy="1600200"/>
          </a:xfrm>
          <a:prstGeom prst="line">
            <a:avLst/>
          </a:prstGeom>
          <a:ln w="13970">
            <a:solidFill>
              <a:srgbClr val="9CA3A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pl-PL" sz="3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8" name="Shape 10"/>
          <p:cNvSpPr/>
          <p:nvPr/>
        </p:nvSpPr>
        <p:spPr>
          <a:xfrm>
            <a:off x="7589520" y="4465320"/>
            <a:ext cx="145800" cy="145800"/>
          </a:xfrm>
          <a:prstGeom prst="ellipse">
            <a:avLst/>
          </a:prstGeom>
          <a:solidFill>
            <a:srgbClr val="2563EB"/>
          </a:solidFill>
          <a:ln w="12700">
            <a:solidFill>
              <a:srgbClr val="2563E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l-PL" sz="3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9" name="Text 11"/>
          <p:cNvSpPr/>
          <p:nvPr/>
        </p:nvSpPr>
        <p:spPr>
          <a:xfrm>
            <a:off x="7818120" y="4319160"/>
            <a:ext cx="1142640" cy="18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król</a:t>
            </a:r>
            <a:endParaRPr lang="pl-PL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0" name="Shape 12"/>
          <p:cNvSpPr/>
          <p:nvPr/>
        </p:nvSpPr>
        <p:spPr>
          <a:xfrm>
            <a:off x="8869680" y="3779520"/>
            <a:ext cx="145800" cy="145800"/>
          </a:xfrm>
          <a:prstGeom prst="ellipse">
            <a:avLst/>
          </a:prstGeom>
          <a:solidFill>
            <a:srgbClr val="2563EB"/>
          </a:solidFill>
          <a:ln w="12700">
            <a:solidFill>
              <a:srgbClr val="2563E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l-PL" sz="3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1" name="Text 13"/>
          <p:cNvSpPr/>
          <p:nvPr/>
        </p:nvSpPr>
        <p:spPr>
          <a:xfrm>
            <a:off x="9098280" y="3633360"/>
            <a:ext cx="1142640" cy="18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królowa</a:t>
            </a:r>
            <a:endParaRPr lang="pl-PL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2" name="Shape 14"/>
          <p:cNvSpPr/>
          <p:nvPr/>
        </p:nvSpPr>
        <p:spPr>
          <a:xfrm>
            <a:off x="7315200" y="5013960"/>
            <a:ext cx="145800" cy="145800"/>
          </a:xfrm>
          <a:prstGeom prst="ellipse">
            <a:avLst/>
          </a:prstGeom>
          <a:solidFill>
            <a:srgbClr val="059669"/>
          </a:solidFill>
          <a:ln w="12700">
            <a:solidFill>
              <a:srgbClr val="05966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l-PL" sz="3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3" name="Text 15"/>
          <p:cNvSpPr/>
          <p:nvPr/>
        </p:nvSpPr>
        <p:spPr>
          <a:xfrm>
            <a:off x="7590600" y="5087760"/>
            <a:ext cx="1142640" cy="18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mężczyzna</a:t>
            </a:r>
            <a:endParaRPr lang="pl-PL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4" name="Shape 16"/>
          <p:cNvSpPr/>
          <p:nvPr/>
        </p:nvSpPr>
        <p:spPr>
          <a:xfrm>
            <a:off x="9134460" y="4593300"/>
            <a:ext cx="145800" cy="145800"/>
          </a:xfrm>
          <a:prstGeom prst="ellipse">
            <a:avLst/>
          </a:prstGeom>
          <a:solidFill>
            <a:srgbClr val="059669"/>
          </a:solidFill>
          <a:ln w="12700">
            <a:solidFill>
              <a:srgbClr val="05966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l-PL" sz="3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5" name="Text 17"/>
          <p:cNvSpPr/>
          <p:nvPr/>
        </p:nvSpPr>
        <p:spPr>
          <a:xfrm>
            <a:off x="9465945" y="4574940"/>
            <a:ext cx="1142640" cy="18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kobieta</a:t>
            </a:r>
            <a:endParaRPr lang="pl-PL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6" name="Shape 18"/>
          <p:cNvSpPr/>
          <p:nvPr/>
        </p:nvSpPr>
        <p:spPr>
          <a:xfrm flipV="1">
            <a:off x="7406640" y="4720920"/>
            <a:ext cx="1541054" cy="366120"/>
          </a:xfrm>
          <a:prstGeom prst="line">
            <a:avLst/>
          </a:prstGeom>
          <a:ln w="16510">
            <a:solidFill>
              <a:srgbClr val="059669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pl-PL" sz="3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7" name="Shape 19"/>
          <p:cNvSpPr/>
          <p:nvPr/>
        </p:nvSpPr>
        <p:spPr>
          <a:xfrm flipV="1">
            <a:off x="7680960" y="3998760"/>
            <a:ext cx="1115280" cy="539640"/>
          </a:xfrm>
          <a:prstGeom prst="line">
            <a:avLst/>
          </a:prstGeom>
          <a:ln w="16510">
            <a:solidFill>
              <a:srgbClr val="2563EB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pl-PL" sz="3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61247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 0"/>
          <p:cNvSpPr/>
          <p:nvPr/>
        </p:nvSpPr>
        <p:spPr>
          <a:xfrm>
            <a:off x="2522220" y="252180"/>
            <a:ext cx="8137800" cy="41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3600" u="none" strike="noStrik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Minimalna implementacja: skip-gram</a:t>
            </a:r>
            <a:endParaRPr lang="pl-PL" sz="3600" u="none" strike="noStrike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Arial"/>
            </a:endParaRPr>
          </a:p>
        </p:txBody>
      </p:sp>
      <p:sp>
        <p:nvSpPr>
          <p:cNvPr id="190" name="Text 1"/>
          <p:cNvSpPr/>
          <p:nvPr/>
        </p:nvSpPr>
        <p:spPr>
          <a:xfrm>
            <a:off x="777240" y="786240"/>
            <a:ext cx="9481184" cy="50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W praktyce używa się bibliotek, ale pseudokod pokazuje, skąd bierze się uczenie.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2" name="Text 3"/>
          <p:cNvSpPr/>
          <p:nvPr/>
        </p:nvSpPr>
        <p:spPr>
          <a:xfrm>
            <a:off x="533400" y="1985009"/>
            <a:ext cx="5718810" cy="3034665"/>
          </a:xfrm>
          <a:prstGeom prst="rect">
            <a:avLst/>
          </a:prstGeom>
          <a:solidFill>
            <a:srgbClr val="F1F5F9"/>
          </a:solidFill>
          <a:ln w="12700">
            <a:solidFill>
              <a:srgbClr val="CBD5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" tIns="1800" rIns="1800" bIns="1800" anchor="ctr">
            <a:norm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200" b="0" u="none" strike="noStrike" dirty="0">
                <a:solidFill>
                  <a:srgbClr val="17212B"/>
                </a:solidFill>
                <a:effectLst/>
                <a:uFillTx/>
                <a:latin typeface="Aptos Mono"/>
                <a:ea typeface="Aptos Mono"/>
              </a:rPr>
              <a:t># vocabulary -&gt; ids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200" b="0" u="none" strike="noStrike" dirty="0" err="1">
                <a:solidFill>
                  <a:srgbClr val="17212B"/>
                </a:solidFill>
                <a:effectLst/>
                <a:uFillTx/>
                <a:latin typeface="Aptos Mono"/>
                <a:ea typeface="Aptos Mono"/>
              </a:rPr>
              <a:t>W_in</a:t>
            </a:r>
            <a:r>
              <a:rPr lang="en-US" sz="1200" b="0" u="none" strike="noStrike" dirty="0">
                <a:solidFill>
                  <a:srgbClr val="17212B"/>
                </a:solidFill>
                <a:effectLst/>
                <a:uFillTx/>
                <a:latin typeface="Aptos Mono"/>
                <a:ea typeface="Aptos Mono"/>
              </a:rPr>
              <a:t>  = random(|V|, d)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200" b="0" u="none" strike="noStrike" dirty="0" err="1">
                <a:solidFill>
                  <a:srgbClr val="17212B"/>
                </a:solidFill>
                <a:effectLst/>
                <a:uFillTx/>
                <a:latin typeface="Aptos Mono"/>
                <a:ea typeface="Aptos Mono"/>
              </a:rPr>
              <a:t>W_out</a:t>
            </a:r>
            <a:r>
              <a:rPr lang="en-US" sz="1200" b="0" u="none" strike="noStrike" dirty="0">
                <a:solidFill>
                  <a:srgbClr val="17212B"/>
                </a:solidFill>
                <a:effectLst/>
                <a:uFillTx/>
                <a:latin typeface="Aptos Mono"/>
                <a:ea typeface="Aptos Mono"/>
              </a:rPr>
              <a:t> = random(|V|, d)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200" b="0" u="none" strike="noStrike" dirty="0">
                <a:solidFill>
                  <a:srgbClr val="17212B"/>
                </a:solidFill>
                <a:effectLst/>
                <a:uFillTx/>
                <a:latin typeface="Aptos Mono"/>
                <a:ea typeface="Aptos Mono"/>
              </a:rPr>
              <a:t>for epoch in range(E):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200" b="0" u="none" strike="noStrike" dirty="0">
                <a:solidFill>
                  <a:srgbClr val="17212B"/>
                </a:solidFill>
                <a:effectLst/>
                <a:uFillTx/>
                <a:latin typeface="Aptos Mono"/>
                <a:ea typeface="Aptos Mono"/>
              </a:rPr>
              <a:t>  for center, context in pairs(corpus, window):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200" b="0" u="none" strike="noStrike" dirty="0">
                <a:solidFill>
                  <a:srgbClr val="17212B"/>
                </a:solidFill>
                <a:effectLst/>
                <a:uFillTx/>
                <a:latin typeface="Aptos Mono"/>
                <a:ea typeface="Aptos Mono"/>
              </a:rPr>
              <a:t>    positives = [(center, context, 1)]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200" b="0" u="none" strike="noStrike" dirty="0">
                <a:solidFill>
                  <a:srgbClr val="17212B"/>
                </a:solidFill>
                <a:effectLst/>
                <a:uFillTx/>
                <a:latin typeface="Aptos Mono"/>
                <a:ea typeface="Aptos Mono"/>
              </a:rPr>
              <a:t>    negatives = [(center, </a:t>
            </a:r>
            <a:r>
              <a:rPr lang="en-US" sz="1200" b="0" u="none" strike="noStrike" dirty="0" err="1">
                <a:solidFill>
                  <a:srgbClr val="17212B"/>
                </a:solidFill>
                <a:effectLst/>
                <a:uFillTx/>
                <a:latin typeface="Aptos Mono"/>
                <a:ea typeface="Aptos Mono"/>
              </a:rPr>
              <a:t>sample_noise</a:t>
            </a:r>
            <a:r>
              <a:rPr lang="en-US" sz="1200" b="0" u="none" strike="noStrike" dirty="0">
                <a:solidFill>
                  <a:srgbClr val="17212B"/>
                </a:solidFill>
                <a:effectLst/>
                <a:uFillTx/>
                <a:latin typeface="Aptos Mono"/>
                <a:ea typeface="Aptos Mono"/>
              </a:rPr>
              <a:t>(),0) </a:t>
            </a:r>
            <a:r>
              <a:rPr lang="en-US" sz="1200" b="0" u="none" strike="noStrike" dirty="0" err="1">
                <a:solidFill>
                  <a:srgbClr val="17212B"/>
                </a:solidFill>
                <a:effectLst/>
                <a:uFillTx/>
                <a:latin typeface="Aptos Mono"/>
                <a:ea typeface="Aptos Mono"/>
              </a:rPr>
              <a:t>for_in</a:t>
            </a:r>
            <a:r>
              <a:rPr lang="en-US" sz="1200" b="0" u="none" strike="noStrike" dirty="0">
                <a:solidFill>
                  <a:srgbClr val="17212B"/>
                </a:solidFill>
                <a:effectLst/>
                <a:uFillTx/>
                <a:latin typeface="Aptos Mono"/>
                <a:ea typeface="Aptos Mono"/>
              </a:rPr>
              <a:t> range(k)]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200" b="0" u="none" strike="noStrike" dirty="0">
                <a:solidFill>
                  <a:srgbClr val="17212B"/>
                </a:solidFill>
                <a:effectLst/>
                <a:uFillTx/>
                <a:latin typeface="Aptos Mono"/>
                <a:ea typeface="Aptos Mono"/>
              </a:rPr>
              <a:t>    for w, c, y in positives + negatives: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200" b="0" u="none" strike="noStrike" dirty="0">
                <a:solidFill>
                  <a:srgbClr val="17212B"/>
                </a:solidFill>
                <a:effectLst/>
                <a:uFillTx/>
                <a:latin typeface="Aptos Mono"/>
                <a:ea typeface="Aptos Mono"/>
              </a:rPr>
              <a:t>      score = dot(</a:t>
            </a:r>
            <a:r>
              <a:rPr lang="en-US" sz="1200" b="0" u="none" strike="noStrike" dirty="0" err="1">
                <a:solidFill>
                  <a:srgbClr val="17212B"/>
                </a:solidFill>
                <a:effectLst/>
                <a:uFillTx/>
                <a:latin typeface="Aptos Mono"/>
                <a:ea typeface="Aptos Mono"/>
              </a:rPr>
              <a:t>W_in</a:t>
            </a:r>
            <a:r>
              <a:rPr lang="en-US" sz="1200" b="0" u="none" strike="noStrike" dirty="0">
                <a:solidFill>
                  <a:srgbClr val="17212B"/>
                </a:solidFill>
                <a:effectLst/>
                <a:uFillTx/>
                <a:latin typeface="Aptos Mono"/>
                <a:ea typeface="Aptos Mono"/>
              </a:rPr>
              <a:t>[w], </a:t>
            </a:r>
            <a:r>
              <a:rPr lang="en-US" sz="1200" b="0" u="none" strike="noStrike" dirty="0" err="1">
                <a:solidFill>
                  <a:srgbClr val="17212B"/>
                </a:solidFill>
                <a:effectLst/>
                <a:uFillTx/>
                <a:latin typeface="Aptos Mono"/>
                <a:ea typeface="Aptos Mono"/>
              </a:rPr>
              <a:t>W_out</a:t>
            </a:r>
            <a:r>
              <a:rPr lang="en-US" sz="1200" b="0" u="none" strike="noStrike" dirty="0">
                <a:solidFill>
                  <a:srgbClr val="17212B"/>
                </a:solidFill>
                <a:effectLst/>
                <a:uFillTx/>
                <a:latin typeface="Aptos Mono"/>
                <a:ea typeface="Aptos Mono"/>
              </a:rPr>
              <a:t>[c])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200" b="0" u="none" strike="noStrike" dirty="0">
                <a:solidFill>
                  <a:srgbClr val="17212B"/>
                </a:solidFill>
                <a:effectLst/>
                <a:uFillTx/>
                <a:latin typeface="Aptos Mono"/>
                <a:ea typeface="Aptos Mono"/>
              </a:rPr>
              <a:t>      loss  = </a:t>
            </a:r>
            <a:r>
              <a:rPr lang="en-US" sz="1200" b="0" u="none" strike="noStrike" dirty="0" err="1">
                <a:solidFill>
                  <a:srgbClr val="17212B"/>
                </a:solidFill>
                <a:effectLst/>
                <a:uFillTx/>
                <a:latin typeface="Aptos Mono"/>
                <a:ea typeface="Aptos Mono"/>
              </a:rPr>
              <a:t>binary_cross_entropy</a:t>
            </a:r>
            <a:r>
              <a:rPr lang="en-US" sz="1200" b="0" u="none" strike="noStrike" dirty="0">
                <a:solidFill>
                  <a:srgbClr val="17212B"/>
                </a:solidFill>
                <a:effectLst/>
                <a:uFillTx/>
                <a:latin typeface="Aptos Mono"/>
                <a:ea typeface="Aptos Mono"/>
              </a:rPr>
              <a:t>(sigmoid(score), y)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200" b="0" u="none" strike="noStrike" dirty="0">
                <a:solidFill>
                  <a:srgbClr val="17212B"/>
                </a:solidFill>
                <a:effectLst/>
                <a:uFillTx/>
                <a:latin typeface="Aptos Mono"/>
                <a:ea typeface="Aptos Mono"/>
              </a:rPr>
              <a:t>      backprop(loss)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" name="Text 4"/>
          <p:cNvSpPr/>
          <p:nvPr/>
        </p:nvSpPr>
        <p:spPr>
          <a:xfrm>
            <a:off x="6591120" y="1489776"/>
            <a:ext cx="3074637" cy="63624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Na co uważać</a:t>
            </a:r>
            <a:endParaRPr lang="pl-PL" sz="200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4" name="Text 5"/>
          <p:cNvSpPr/>
          <p:nvPr/>
        </p:nvSpPr>
        <p:spPr>
          <a:xfrm>
            <a:off x="6591120" y="2133599"/>
            <a:ext cx="6213845" cy="16383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" tIns="720" rIns="720" bIns="720" anchor="ctr">
            <a:norm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• normalizacja i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tokenizacja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 zmieniają słownik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• duży korpus jest ważniejszy niż finezyjna architektura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• wektory trzeba ewaluować na zadaniu docelowym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• najbliżsi sąsiedzi ujawniają błędy korpusu i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bias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5" name="Text 6"/>
          <p:cNvSpPr/>
          <p:nvPr/>
        </p:nvSpPr>
        <p:spPr>
          <a:xfrm>
            <a:off x="6591120" y="3970021"/>
            <a:ext cx="5067480" cy="716279"/>
          </a:xfrm>
          <a:prstGeom prst="rect">
            <a:avLst/>
          </a:prstGeom>
          <a:solidFill>
            <a:srgbClr val="D1FAE5"/>
          </a:solidFill>
          <a:ln w="12700">
            <a:solidFill>
              <a:srgbClr val="86EFA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u="none" strike="noStrike" dirty="0">
                <a:solidFill>
                  <a:srgbClr val="002060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Najlepsza kontrola jakości: sprawdzić sąsiadów wybranych słów i wynik na realnym zadaniu.</a:t>
            </a:r>
            <a:endParaRPr lang="pl-PL" sz="2000" u="none" strike="noStrike" dirty="0">
              <a:solidFill>
                <a:srgbClr val="00206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25368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 0"/>
          <p:cNvSpPr/>
          <p:nvPr/>
        </p:nvSpPr>
        <p:spPr>
          <a:xfrm>
            <a:off x="2011860" y="206280"/>
            <a:ext cx="8137800" cy="41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3600" u="none" strike="noStrik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Ograniczenia i kontekst historyczny</a:t>
            </a:r>
            <a:endParaRPr lang="pl-PL" sz="3600" u="none" strike="noStrike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Arial"/>
            </a:endParaRPr>
          </a:p>
        </p:txBody>
      </p:sp>
      <p:sp>
        <p:nvSpPr>
          <p:cNvPr id="198" name="Text 1"/>
          <p:cNvSpPr/>
          <p:nvPr/>
        </p:nvSpPr>
        <p:spPr>
          <a:xfrm>
            <a:off x="868679" y="874845"/>
            <a:ext cx="8722995" cy="50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Word2vec i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GloVe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 są fundamentem, ale nie końcem historii reprezentacji języka.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0" name="Text 3"/>
          <p:cNvSpPr/>
          <p:nvPr/>
        </p:nvSpPr>
        <p:spPr>
          <a:xfrm>
            <a:off x="868680" y="1508760"/>
            <a:ext cx="2377080" cy="502560"/>
          </a:xfrm>
          <a:prstGeom prst="rect">
            <a:avLst/>
          </a:prstGeom>
          <a:solidFill>
            <a:srgbClr val="FEE2E2"/>
          </a:solidFill>
          <a:ln w="12700">
            <a:solidFill>
              <a:srgbClr val="FCA5A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u="none" strike="noStrike" dirty="0">
                <a:solidFill>
                  <a:srgbClr val="DC2626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problem </a:t>
            </a:r>
            <a:r>
              <a:rPr lang="pl-PL" sz="2000" u="none" strike="noStrike" dirty="0" err="1">
                <a:solidFill>
                  <a:srgbClr val="DC2626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polisemi</a:t>
            </a:r>
            <a:endParaRPr lang="pl-PL" sz="200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1" name="Text 4"/>
          <p:cNvSpPr/>
          <p:nvPr/>
        </p:nvSpPr>
        <p:spPr>
          <a:xfrm>
            <a:off x="868680" y="2240280"/>
            <a:ext cx="3989070" cy="1188720"/>
          </a:xfrm>
          <a:prstGeom prst="rect">
            <a:avLst/>
          </a:prstGeom>
          <a:solidFill>
            <a:srgbClr val="FFFFFF"/>
          </a:solidFill>
          <a:ln w="12700">
            <a:solidFill>
              <a:srgbClr val="FCA5A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17212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„zamek” = budowla czy mechanizm?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17212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 statyczny daje jeden wektor.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2" name="Text 5"/>
          <p:cNvSpPr/>
          <p:nvPr/>
        </p:nvSpPr>
        <p:spPr>
          <a:xfrm>
            <a:off x="6583680" y="1508760"/>
            <a:ext cx="2194200" cy="502560"/>
          </a:xfrm>
          <a:prstGeom prst="rect">
            <a:avLst/>
          </a:prstGeom>
          <a:solidFill>
            <a:srgbClr val="FEF3C7"/>
          </a:solidFill>
          <a:ln w="12700">
            <a:solidFill>
              <a:srgbClr val="FCD3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u="none" strike="noStrike" dirty="0" err="1">
                <a:solidFill>
                  <a:srgbClr val="92400E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bias</a:t>
            </a:r>
            <a:r>
              <a:rPr lang="pl-PL" sz="2000" u="none" strike="noStrike" dirty="0">
                <a:solidFill>
                  <a:srgbClr val="92400E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 korpusu</a:t>
            </a:r>
            <a:endParaRPr lang="pl-PL" sz="200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3" name="Text 6"/>
          <p:cNvSpPr/>
          <p:nvPr/>
        </p:nvSpPr>
        <p:spPr>
          <a:xfrm>
            <a:off x="6583680" y="2343150"/>
            <a:ext cx="3840120" cy="1019175"/>
          </a:xfrm>
          <a:prstGeom prst="rect">
            <a:avLst/>
          </a:prstGeom>
          <a:solidFill>
            <a:srgbClr val="FFFFFF"/>
          </a:solidFill>
          <a:ln w="12700">
            <a:solidFill>
              <a:srgbClr val="FCD3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17212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Zanurzenia odtwarzają skojarzenia obecne w danych: stereotypy, nierównowagi, domenowość.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4" name="Text 7"/>
          <p:cNvSpPr/>
          <p:nvPr/>
        </p:nvSpPr>
        <p:spPr>
          <a:xfrm>
            <a:off x="868679" y="4297679"/>
            <a:ext cx="1946625" cy="702945"/>
          </a:xfrm>
          <a:prstGeom prst="rect">
            <a:avLst/>
          </a:prstGeom>
          <a:solidFill>
            <a:srgbClr val="DBEAFE"/>
          </a:solidFill>
          <a:ln w="12700">
            <a:solidFill>
              <a:srgbClr val="93C5F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u="none" strike="noStrike" dirty="0">
                <a:solidFill>
                  <a:srgbClr val="2563E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Co dalej?</a:t>
            </a:r>
            <a:endParaRPr lang="pl-PL" sz="200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5" name="Text 8"/>
          <p:cNvSpPr/>
          <p:nvPr/>
        </p:nvSpPr>
        <p:spPr>
          <a:xfrm>
            <a:off x="2834639" y="4297679"/>
            <a:ext cx="8300085" cy="702945"/>
          </a:xfrm>
          <a:prstGeom prst="rect">
            <a:avLst/>
          </a:prstGeom>
          <a:solidFill>
            <a:srgbClr val="EFF6FF"/>
          </a:solidFill>
          <a:ln w="12700">
            <a:solidFill>
              <a:srgbClr val="93C5F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" tIns="1440" rIns="1440" bIns="144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u="none" strike="noStrike" dirty="0" err="1">
                <a:solidFill>
                  <a:srgbClr val="2563E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ELMo</a:t>
            </a:r>
            <a:r>
              <a:rPr lang="pl-PL" sz="2000" u="none" strike="noStrike" dirty="0">
                <a:solidFill>
                  <a:srgbClr val="2563E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, BERT, GPT: </a:t>
            </a:r>
            <a:r>
              <a:rPr lang="pl-PL" sz="2000" u="none" strike="noStrike" dirty="0" err="1">
                <a:solidFill>
                  <a:srgbClr val="2563E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embedding</a:t>
            </a:r>
            <a:r>
              <a:rPr lang="pl-PL" sz="2000" u="none" strike="noStrike" dirty="0">
                <a:solidFill>
                  <a:srgbClr val="2563E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 słowa zależy od całego zdania </a:t>
            </a:r>
            <a:br>
              <a:rPr lang="pl-PL" sz="2000" u="none" strike="noStrike" dirty="0">
                <a:solidFill>
                  <a:srgbClr val="2563E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000" u="none" strike="noStrike" dirty="0">
                <a:solidFill>
                  <a:srgbClr val="2563EB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i warstwy modelu LLM.</a:t>
            </a:r>
            <a:endParaRPr lang="pl-PL" sz="200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6" name="Text 9"/>
          <p:cNvSpPr/>
          <p:nvPr/>
        </p:nvSpPr>
        <p:spPr>
          <a:xfrm>
            <a:off x="11201400" y="6446520"/>
            <a:ext cx="548280" cy="18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850" b="0" u="none" strike="noStrike" dirty="0">
                <a:solidFill>
                  <a:srgbClr val="9A9288"/>
                </a:solidFill>
                <a:effectLst/>
                <a:uFillTx/>
                <a:latin typeface="Calibri" panose="020F0502020204030204" pitchFamily="34" charset="0"/>
              </a:rPr>
              <a:t>13/14</a:t>
            </a:r>
            <a:endParaRPr lang="pl-PL" sz="85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4100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2209800" y="36000"/>
            <a:ext cx="7772400" cy="9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 dirty="0">
                <a:solidFill>
                  <a:srgbClr val="FFCC66"/>
                </a:solidFill>
                <a:latin typeface="Calibri"/>
              </a:rPr>
              <a:t>Własności systemów </a:t>
            </a:r>
            <a:r>
              <a:rPr lang="pl-PL" sz="3600" dirty="0" err="1">
                <a:solidFill>
                  <a:srgbClr val="FFCC66"/>
                </a:solidFill>
                <a:latin typeface="Calibri"/>
              </a:rPr>
              <a:t>regułowych</a:t>
            </a:r>
            <a:endParaRPr lang="pl-PL" sz="36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1114425" y="947295"/>
            <a:ext cx="10125075" cy="2743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Warunki wykonania akcji są jawne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R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eguły nie odwołują się do siebie (inaczej niż procedury)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,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minimalizując oddziaływanie pomiędzy sobą. To pozwala na sterowanie przez dane a nie przez instrukcje.  </a:t>
            </a:r>
          </a:p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00"/>
                </a:solidFill>
                <a:latin typeface="Calibri"/>
              </a:rPr>
              <a:t>Program: instrukcje &lt;= dane		AI: dane =&gt; instrukcje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Da się za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stosowa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ć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w stosunkowo dużych systemach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D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ziała dobrze do czasu aż liczba reguł nie robi się zbyt duża.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Można je też traktować jako mechanizm kontrolujący sprzężenie pomiędzy wiedzą deklaratywną i proceduralną.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" name="Rectangle 4"/>
          <p:cNvSpPr/>
          <p:nvPr/>
        </p:nvSpPr>
        <p:spPr>
          <a:xfrm>
            <a:off x="1514474" y="4395345"/>
            <a:ext cx="9324975" cy="212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pPr algn="just"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Systemy produkcyjne składają się z 3 części: 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	a) bazy reguł produkcji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	b) specjalnej struktury danych, nazywanej kontekstem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	c) interpretera, kontrolującego aktywność systemu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 0"/>
          <p:cNvSpPr/>
          <p:nvPr/>
        </p:nvSpPr>
        <p:spPr>
          <a:xfrm>
            <a:off x="1826895" y="229320"/>
            <a:ext cx="8137800" cy="41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3600" u="none" strike="noStrike" dirty="0">
                <a:solidFill>
                  <a:srgbClr val="FFC000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Zastosowania</a:t>
            </a:r>
            <a:endParaRPr lang="pl-PL" sz="3600" u="none" strike="noStrike" dirty="0">
              <a:solidFill>
                <a:srgbClr val="FFC000"/>
              </a:solidFill>
              <a:effectLst/>
              <a:uFillTx/>
              <a:latin typeface="Arial"/>
            </a:endParaRPr>
          </a:p>
        </p:txBody>
      </p:sp>
      <p:sp>
        <p:nvSpPr>
          <p:cNvPr id="210" name="Text 3"/>
          <p:cNvSpPr/>
          <p:nvPr/>
        </p:nvSpPr>
        <p:spPr>
          <a:xfrm>
            <a:off x="822960" y="1028701"/>
            <a:ext cx="9966600" cy="41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" tIns="720" rIns="720" bIns="720" anchor="ctr">
            <a:normAutofit/>
          </a:bodyPr>
          <a:lstStyle/>
          <a:p>
            <a:pPr defTabSz="914400">
              <a:lnSpc>
                <a:spcPct val="100000"/>
              </a:lnSpc>
              <a:spcAft>
                <a:spcPts val="1200"/>
              </a:spcAft>
              <a:tabLst>
                <a:tab pos="0" algn="l"/>
              </a:tabLst>
            </a:pP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Nature, July 2019 V. </a:t>
            </a:r>
            <a:r>
              <a:rPr lang="en-US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Tshitonya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 et al, “Unsupervised word embeddings capture latent knowledge from materials science literature”.</a:t>
            </a:r>
          </a:p>
          <a:p>
            <a:pPr defTabSz="914400">
              <a:lnSpc>
                <a:spcPct val="100000"/>
              </a:lnSpc>
              <a:spcAft>
                <a:spcPts val="1200"/>
              </a:spcAft>
              <a:tabLst>
                <a:tab pos="0" algn="l"/>
              </a:tabLst>
            </a:pPr>
            <a:b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</a:b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Lawrence Berkeley lab material scientists applied word embedding to 3.3 million scientific abstracts published between 1922-2018. V=500k.  </a:t>
            </a:r>
            <a:b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</a:b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Vector size: 200 dimension, used skip-gram model.</a:t>
            </a:r>
          </a:p>
          <a:p>
            <a:pPr defTabSz="914400">
              <a:lnSpc>
                <a:spcPct val="100000"/>
              </a:lnSpc>
              <a:spcAft>
                <a:spcPts val="1200"/>
              </a:spcAft>
              <a:tabLst>
                <a:tab pos="0" algn="l"/>
              </a:tabLst>
            </a:pP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With no explicit insertion of chemical knowledge captured things like periodic table </a:t>
            </a:r>
            <a:b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</a:b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and structure-property relationship in materials: </a:t>
            </a:r>
          </a:p>
          <a:p>
            <a:pPr defTabSz="914400">
              <a:lnSpc>
                <a:spcPct val="100000"/>
              </a:lnSpc>
              <a:spcAft>
                <a:spcPts val="1200"/>
              </a:spcAft>
              <a:tabLst>
                <a:tab pos="0" algn="l"/>
              </a:tabLst>
            </a:pP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              ferromagnetic − </a:t>
            </a:r>
            <a:r>
              <a:rPr lang="en-US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NiFe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 + </a:t>
            </a:r>
            <a:r>
              <a:rPr lang="en-US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IrMn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 ≈ antiferromagnetic</a:t>
            </a:r>
          </a:p>
          <a:p>
            <a:pPr defTabSz="914400">
              <a:lnSpc>
                <a:spcPct val="100000"/>
              </a:lnSpc>
              <a:spcAft>
                <a:spcPts val="1200"/>
              </a:spcAft>
              <a:tabLst>
                <a:tab pos="0" algn="l"/>
              </a:tabLst>
            </a:pP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Discovered new thermoelectric materials: </a:t>
            </a:r>
            <a:b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</a:b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“would be years before their discovery”.</a:t>
            </a:r>
          </a:p>
        </p:txBody>
      </p:sp>
      <p:sp>
        <p:nvSpPr>
          <p:cNvPr id="214" name="Text 7"/>
          <p:cNvSpPr/>
          <p:nvPr/>
        </p:nvSpPr>
        <p:spPr>
          <a:xfrm>
            <a:off x="11201400" y="6446520"/>
            <a:ext cx="548280" cy="18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850" b="0" u="none" strike="noStrike" dirty="0">
                <a:solidFill>
                  <a:srgbClr val="9A9288"/>
                </a:solidFill>
                <a:effectLst/>
                <a:uFillTx/>
                <a:latin typeface="Calibri" panose="020F0502020204030204" pitchFamily="34" charset="0"/>
              </a:rPr>
              <a:t>14/14</a:t>
            </a:r>
            <a:endParaRPr lang="pl-PL" sz="85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27A253-DA89-68A2-807F-C6E264152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538" y="3737371"/>
            <a:ext cx="4596462" cy="312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728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 0"/>
          <p:cNvSpPr/>
          <p:nvPr/>
        </p:nvSpPr>
        <p:spPr>
          <a:xfrm>
            <a:off x="1826895" y="229320"/>
            <a:ext cx="8137800" cy="41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3600" u="none" strike="noStrike" dirty="0">
                <a:solidFill>
                  <a:srgbClr val="FFC000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Czas na ćwiczenia</a:t>
            </a:r>
            <a:endParaRPr lang="pl-PL" sz="3600" u="none" strike="noStrike" dirty="0">
              <a:solidFill>
                <a:srgbClr val="FFC000"/>
              </a:solidFill>
              <a:effectLst/>
              <a:uFillTx/>
              <a:latin typeface="Arial"/>
            </a:endParaRPr>
          </a:p>
        </p:txBody>
      </p:sp>
      <p:sp>
        <p:nvSpPr>
          <p:cNvPr id="208" name="Text 1"/>
          <p:cNvSpPr/>
          <p:nvPr/>
        </p:nvSpPr>
        <p:spPr>
          <a:xfrm>
            <a:off x="868680" y="928065"/>
            <a:ext cx="9156645" cy="7949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Najłatwiej zrozumieć zanurzanie, trenując i oglądając ich geometrię.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10" name="Text 3"/>
          <p:cNvSpPr/>
          <p:nvPr/>
        </p:nvSpPr>
        <p:spPr>
          <a:xfrm>
            <a:off x="822960" y="1417320"/>
            <a:ext cx="9966600" cy="20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" tIns="720" rIns="720" bIns="720" anchor="ctr">
            <a:normAutofit/>
          </a:bodyPr>
          <a:lstStyle/>
          <a:p>
            <a:pPr defTabSz="914400">
              <a:lnSpc>
                <a:spcPct val="100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• Wytrenuj skip-gram na małym korpusie po polsku i wypisz 10 najbliższych sąsiadów dla 5 słów.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• Porównaj wpływ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window_size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,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vector_size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,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min_count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 i liczby negatywnych próbek.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• Zbuduj macierz współwystąpień i zaimplementuj uproszczone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GloVe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 dla małego słownika.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• Sprawdź, kiedy analogie wektorowe działają, a kiedy zawodzą.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11" name="Text 4"/>
          <p:cNvSpPr/>
          <p:nvPr/>
        </p:nvSpPr>
        <p:spPr>
          <a:xfrm>
            <a:off x="868680" y="3541395"/>
            <a:ext cx="2742840" cy="27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b="1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Literatura startowa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12" name="Text 5"/>
          <p:cNvSpPr/>
          <p:nvPr/>
        </p:nvSpPr>
        <p:spPr>
          <a:xfrm>
            <a:off x="868680" y="3907155"/>
            <a:ext cx="9875160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" tIns="720" rIns="720" bIns="72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•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Mikolov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 et al. 2013: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Efficient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Estimation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 of Word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Representations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 in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Vector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 Space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•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Pennington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,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Socher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,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Manning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 2014: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GloVe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: Global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Vectors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 for Word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Representation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•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gensim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: gotowe narzędzia do treningu i eksploracji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</a:rPr>
              <a:t>embeddingów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14" name="Text 7"/>
          <p:cNvSpPr/>
          <p:nvPr/>
        </p:nvSpPr>
        <p:spPr>
          <a:xfrm>
            <a:off x="11201400" y="6446520"/>
            <a:ext cx="548280" cy="18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850" b="0" u="none" strike="noStrike" dirty="0">
                <a:solidFill>
                  <a:srgbClr val="9A9288"/>
                </a:solidFill>
                <a:effectLst/>
                <a:uFillTx/>
                <a:latin typeface="Calibri" panose="020F0502020204030204" pitchFamily="34" charset="0"/>
              </a:rPr>
              <a:t>14/14</a:t>
            </a:r>
            <a:endParaRPr lang="pl-PL" sz="85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9015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A609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2153280" y="86040"/>
            <a:ext cx="7772400" cy="838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>
                <a:solidFill>
                  <a:srgbClr val="FFCC66"/>
                </a:solidFill>
                <a:latin typeface="Calibri"/>
              </a:rPr>
              <a:t>Własności cd</a:t>
            </a:r>
            <a:endParaRPr lang="pl-PL" sz="360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1042987" y="1057395"/>
            <a:ext cx="10106025" cy="5333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etki reguł 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=&gt;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trudno jest przewidzieć działanie systemu. </a:t>
            </a:r>
            <a:endParaRPr lang="pl-PL" sz="2000" dirty="0">
              <a:solidFill>
                <a:srgbClr val="FFFFFF"/>
              </a:solidFill>
              <a:latin typeface="Calibri" panose="020F0502020204030204" pitchFamily="34" charset="0"/>
              <a:ea typeface="Calibri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Kontekst, czyli dane na których działa system, zmienia się na skutek stosowania reguł.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Kontekst zawiera również dane, do których stosuje się lewa część reguł produkcji, </a:t>
            </a:r>
            <a:b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określająca warunki ich stosowalności. </a:t>
            </a:r>
            <a:br>
              <a:rPr sz="2000" dirty="0">
                <a:latin typeface="Calibri" panose="020F0502020204030204" pitchFamily="34" charset="0"/>
              </a:rPr>
            </a:b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Kontekst może być: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  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prost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ą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list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ą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faktów, określająca stan systemu,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  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złożon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ą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struktur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ą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danych.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Interpreter określa strategię działania systemu: którą regułę wybrać, dopasować do danych.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209800" y="124560"/>
            <a:ext cx="7772400" cy="747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>
                <a:solidFill>
                  <a:srgbClr val="FFCC66"/>
                </a:solidFill>
                <a:latin typeface="Calibri"/>
              </a:rPr>
              <a:t>Przykład</a:t>
            </a:r>
            <a:endParaRPr lang="pl-PL" sz="360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931320"/>
            <a:ext cx="10553700" cy="2590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indent="0">
              <a:lnSpc>
                <a:spcPct val="109999"/>
              </a:lnSpc>
              <a:spcBef>
                <a:spcPts val="598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System produkcyjny identyfikujący produkty spożywcze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.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</a:rPr>
              <a:t>Mamy taśmę, a na niej różne produkty.</a:t>
            </a:r>
          </a:p>
          <a:p>
            <a:pPr indent="0">
              <a:lnSpc>
                <a:spcPct val="109999"/>
              </a:lnSpc>
              <a:spcBef>
                <a:spcPts val="55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K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ontekst 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=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listy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,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na której są wprowadzone automatycznie do programu własności produktów.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lnSpc>
                <a:spcPct val="109999"/>
              </a:lnSpc>
              <a:spcBef>
                <a:spcPts val="55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F.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logiczn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JEST </a:t>
            </a:r>
            <a:r>
              <a:rPr lang="pl-PL" sz="2000" dirty="0">
                <a:solidFill>
                  <a:srgbClr val="FFFFFF"/>
                </a:solidFill>
                <a:latin typeface="Wingdings"/>
                <a:ea typeface="Wingdings"/>
              </a:rPr>
              <a:t>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jest na liście danych kontekstowych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.</a:t>
            </a:r>
          </a:p>
          <a:p>
            <a:pPr indent="0">
              <a:lnSpc>
                <a:spcPct val="109999"/>
              </a:lnSpc>
              <a:spcBef>
                <a:spcPts val="55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F.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logiczn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DOPISZ 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=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operacj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dopisywania do listy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.</a:t>
            </a:r>
          </a:p>
        </p:txBody>
      </p:sp>
      <p:sp>
        <p:nvSpPr>
          <p:cNvPr id="28" name="Rectangle 4"/>
          <p:cNvSpPr/>
          <p:nvPr/>
        </p:nvSpPr>
        <p:spPr>
          <a:xfrm>
            <a:off x="1323975" y="3537900"/>
            <a:ext cx="8867775" cy="22056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 lnSpcReduction="9999"/>
          </a:bodyPr>
          <a:lstStyle/>
          <a:p>
            <a:pPr algn="just"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P1. IF JEST zielone THEN DOPISZ produkt rolny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P2. IF JEST mały pojemnik THEN DOPISZ delikatesowe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P3. IF JEST mrożonka OR JEST produkt rolny THEN DOPISZ nietrwałe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P4. IF JEST ciężkie AND JEST tanie AND NOT nietrwałe THEN  DOPISZ arbuz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P5. IF JEST nietrwałe AND JEST ciężkie THEN DOPISZ indyk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P6. IF JEST ciężkie AND JEST produkt rolny THEN DOPISZ arbuz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Picture 6"/>
          <p:cNvPicPr/>
          <p:nvPr/>
        </p:nvPicPr>
        <p:blipFill>
          <a:blip r:embed="rId3"/>
          <a:stretch/>
        </p:blipFill>
        <p:spPr>
          <a:xfrm>
            <a:off x="10425420" y="3176010"/>
            <a:ext cx="1428480" cy="18097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ransition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2209800" y="88920"/>
            <a:ext cx="7772400" cy="838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>
                <a:solidFill>
                  <a:srgbClr val="FFCC66"/>
                </a:solidFill>
                <a:latin typeface="Calibri"/>
              </a:rPr>
              <a:t>Interpreter</a:t>
            </a:r>
            <a:endParaRPr lang="pl-PL" sz="360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1200150" y="967320"/>
            <a:ext cx="10344150" cy="343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just">
              <a:lnSpc>
                <a:spcPct val="8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INTERPRETER: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 algn="just">
              <a:lnSpc>
                <a:spcPct val="8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I1. Znajdź wszystkie reguły których lewa strona jest spełniona.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I2. Jeśli daje się zastosować więcej niż jedna reguła usuń te, które prowadzą do powtarzających się symboli.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I3. Wykonaj po kolei dające się zastosować reguły. Jeśli nie można zastosować żadnej reguły przerwij działanie.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I4. Usuń listę dających się zastosować reguł i przejdź do I1.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" name="Rectangle 4"/>
          <p:cNvSpPr/>
          <p:nvPr/>
        </p:nvSpPr>
        <p:spPr>
          <a:xfrm>
            <a:off x="1504949" y="3965475"/>
            <a:ext cx="10239375" cy="20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pPr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Reguły produkcji wywoływane są cyklicznie.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W każdym cyklu ustala się możliwe do zastosowania reguły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(faza dopasowania reguł do warunków, 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Calibri"/>
              </a:rPr>
              <a:t>matching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Calibri"/>
              </a:rPr>
              <a:t>phase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)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.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J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eśli do tych samych założeń stosuje się więcej reguł wybierana jest jedna z nich </a:t>
            </a:r>
            <a:b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(faza rozstrzygnięcia sprzeczności, 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Calibri"/>
              </a:rPr>
              <a:t>conflict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resolution). 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Ostatni etap to wykonanie działania (faza działania, 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Calibri"/>
              </a:rPr>
              <a:t>action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Calibri"/>
              </a:rPr>
              <a:t>phase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).  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209800" y="124920"/>
            <a:ext cx="7772400" cy="838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>
                <a:solidFill>
                  <a:srgbClr val="FFCC66"/>
                </a:solidFill>
                <a:latin typeface="Calibri"/>
              </a:rPr>
              <a:t>Działanie</a:t>
            </a:r>
            <a:endParaRPr lang="pl-PL" sz="360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1343025" y="1268280"/>
            <a:ext cx="10306050" cy="5375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>
              <a:lnSpc>
                <a:spcPct val="100000"/>
              </a:lnSpc>
              <a:spcBef>
                <a:spcPts val="598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Zaczynając np. od listy L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598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 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	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L=(zielone, ciężkie)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598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 możemy zastosować tylko regułę P1 otrzymując</a:t>
            </a:r>
          </a:p>
          <a:p>
            <a:pPr indent="0" algn="just">
              <a:lnSpc>
                <a:spcPct val="100000"/>
              </a:lnSpc>
              <a:spcBef>
                <a:spcPts val="598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L=(produkt rolny, zielone, ciężkie)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598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pl-PL" sz="1050" dirty="0"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W następnym kroku możemy zastosować P1 i P6; </a:t>
            </a:r>
            <a:br>
              <a:rPr lang="pl-PL" sz="2000" dirty="0"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P1 daje powtarzające się symbole, </a:t>
            </a:r>
            <a:br>
              <a:rPr lang="pl-PL" sz="2000" dirty="0"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więc stosujemy P6, otrzymując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598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L=(arbuz, produkt rolny, zielone, ciężkie)</a:t>
            </a:r>
            <a:r>
              <a:rPr lang="pl-PL" sz="1200" dirty="0">
                <a:solidFill>
                  <a:srgbClr val="FFFFFF"/>
                </a:solidFill>
                <a:latin typeface="Calibri"/>
                <a:ea typeface="Calibri"/>
              </a:rPr>
              <a:t> </a:t>
            </a:r>
            <a:endParaRPr lang="pl-PL" sz="1200" dirty="0">
              <a:solidFill>
                <a:srgbClr val="FFFFFF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598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System zatrzymuje się, gdyż wszystkie stosowalne w kolejnym cyklu reguły prowadzą </a:t>
            </a:r>
            <a:b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do takich samych symboli, które już są na liście.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209800" y="88920"/>
            <a:ext cx="7772400" cy="838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>
                <a:solidFill>
                  <a:srgbClr val="FFCC66"/>
                </a:solidFill>
                <a:latin typeface="Calibri"/>
              </a:rPr>
              <a:t>Zalety i wady</a:t>
            </a:r>
            <a:endParaRPr lang="pl-PL" sz="360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1257300" y="1523520"/>
            <a:ext cx="10210800" cy="449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just">
              <a:spcBef>
                <a:spcPts val="59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Zalety systemów produkcyjnych: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 algn="just">
              <a:spcBef>
                <a:spcPts val="59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>
              <a:spcBef>
                <a:spcPts val="598"/>
              </a:spcBef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Modularność wiedzy: niezależne reguły, łatwa modyfikacja.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>
              <a:spcBef>
                <a:spcPts val="598"/>
              </a:spcBef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Jednolitość sposobu reprezentacji.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>
              <a:spcBef>
                <a:spcPts val="598"/>
              </a:spcBef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Naturalność zapisu w wielu zastosowaniach.</a:t>
            </a:r>
          </a:p>
          <a:p>
            <a:pPr>
              <a:spcBef>
                <a:spcPts val="598"/>
              </a:spcBef>
            </a:pPr>
            <a:r>
              <a:rPr lang="pl-PL" sz="2000" dirty="0" err="1">
                <a:solidFill>
                  <a:srgbClr val="FFFFFF"/>
                </a:solidFill>
                <a:latin typeface="Calibri"/>
              </a:rPr>
              <a:t>Wyjaśnialność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, wyniki można zrozumieć. </a:t>
            </a:r>
          </a:p>
          <a:p>
            <a:pPr indent="0" algn="just">
              <a:spcBef>
                <a:spcPts val="59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dirty="0">
              <a:solidFill>
                <a:srgbClr val="FFFFFF"/>
              </a:solidFill>
              <a:latin typeface="Calibri"/>
            </a:endParaRPr>
          </a:p>
          <a:p>
            <a:pPr indent="0">
              <a:spcBef>
                <a:spcPts val="59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Wady: trudno zapisać sekwencyjny algorytm postępowania, 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gdyż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reguły nie odwołują się bezpośrednio do siebie.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 algn="just">
              <a:spcBef>
                <a:spcPts val="59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 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 algn="just">
              <a:spcBef>
                <a:spcPts val="59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Przykłady zastosowań: systemy ekspertowe.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7" name="Picture 2"/>
          <p:cNvPicPr/>
          <p:nvPr/>
        </p:nvPicPr>
        <p:blipFill>
          <a:blip r:embed="rId3"/>
          <a:stretch/>
        </p:blipFill>
        <p:spPr>
          <a:xfrm>
            <a:off x="9594825" y="494640"/>
            <a:ext cx="2179800" cy="10288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ransition>
    <p:strips dir="rd"/>
  </p:transition>
</p:sld>
</file>

<file path=ppt/theme/theme1.xml><?xml version="1.0" encoding="utf-8"?>
<a:theme xmlns:a="http://schemas.openxmlformats.org/drawingml/2006/main" name="Office">
  <a:themeElements>
    <a:clrScheme name="WD-Green">
      <a:dk1>
        <a:srgbClr val="006600"/>
      </a:dk1>
      <a:lt1>
        <a:srgbClr val="EAEAEA"/>
      </a:lt1>
      <a:dk2>
        <a:srgbClr val="006600"/>
      </a:dk2>
      <a:lt2>
        <a:srgbClr val="FFCC66"/>
      </a:lt2>
      <a:accent1>
        <a:srgbClr val="3366FF"/>
      </a:accent1>
      <a:accent2>
        <a:srgbClr val="60371C"/>
      </a:accent2>
      <a:accent3>
        <a:srgbClr val="AAB8AA"/>
      </a:accent3>
      <a:accent4>
        <a:srgbClr val="C8C8C8"/>
      </a:accent4>
      <a:accent5>
        <a:srgbClr val="ADB8FF"/>
      </a:accent5>
      <a:accent6>
        <a:srgbClr val="563118"/>
      </a:accent6>
      <a:hlink>
        <a:srgbClr val="FFFF00"/>
      </a:hlink>
      <a:folHlink>
        <a:srgbClr val="FFCC6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WD-Green">
      <a:dk1>
        <a:srgbClr val="006600"/>
      </a:dk1>
      <a:lt1>
        <a:srgbClr val="EAEAEA"/>
      </a:lt1>
      <a:dk2>
        <a:srgbClr val="006600"/>
      </a:dk2>
      <a:lt2>
        <a:srgbClr val="FFCC66"/>
      </a:lt2>
      <a:accent1>
        <a:srgbClr val="3366FF"/>
      </a:accent1>
      <a:accent2>
        <a:srgbClr val="60371C"/>
      </a:accent2>
      <a:accent3>
        <a:srgbClr val="AAB8AA"/>
      </a:accent3>
      <a:accent4>
        <a:srgbClr val="C8C8C8"/>
      </a:accent4>
      <a:accent5>
        <a:srgbClr val="ADB8FF"/>
      </a:accent5>
      <a:accent6>
        <a:srgbClr val="563118"/>
      </a:accent6>
      <a:hlink>
        <a:srgbClr val="FFFF00"/>
      </a:hlink>
      <a:folHlink>
        <a:srgbClr val="FFCC6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</TotalTime>
  <Words>3360</Words>
  <Application>Microsoft Office PowerPoint</Application>
  <PresentationFormat>Widescreen</PresentationFormat>
  <Paragraphs>460</Paragraphs>
  <Slides>41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Aptos Mono</vt:lpstr>
      <vt:lpstr>Arial</vt:lpstr>
      <vt:lpstr>Calibri</vt:lpstr>
      <vt:lpstr>Symbol</vt:lpstr>
      <vt:lpstr>Times New Roman</vt:lpstr>
      <vt:lpstr>Wingdings</vt:lpstr>
      <vt:lpstr>Office</vt:lpstr>
      <vt:lpstr>Office</vt:lpstr>
      <vt:lpstr>Sztuczna Inteligencja Reprezentacja wiedzy. Systemy produkcyjne,  ramy, skrypty, mapy argumentów</vt:lpstr>
      <vt:lpstr>Co będzie </vt:lpstr>
      <vt:lpstr>Systemy regułowe (produkcyjne)</vt:lpstr>
      <vt:lpstr>Własności systemów regułowych</vt:lpstr>
      <vt:lpstr>Własności cd</vt:lpstr>
      <vt:lpstr>Przykład</vt:lpstr>
      <vt:lpstr>Interpreter</vt:lpstr>
      <vt:lpstr>Działanie</vt:lpstr>
      <vt:lpstr>Zalety i wady</vt:lpstr>
      <vt:lpstr>Reprezentacje bezpośrednie.  Ramy, skrypty, mapy argumentów.</vt:lpstr>
      <vt:lpstr>Reprezentacje bezpośrednie</vt:lpstr>
      <vt:lpstr>Przykład: Geometra</vt:lpstr>
      <vt:lpstr>Ramy</vt:lpstr>
      <vt:lpstr>Ramy – prosty przykład</vt:lpstr>
      <vt:lpstr>PowerPoint Presentation</vt:lpstr>
      <vt:lpstr>Ramy - przykład</vt:lpstr>
      <vt:lpstr>Problemy i przykłady</vt:lpstr>
      <vt:lpstr>PowerPoint Presentation</vt:lpstr>
      <vt:lpstr>Skrypty</vt:lpstr>
      <vt:lpstr>Skrypty cd</vt:lpstr>
      <vt:lpstr>Mapy argumentów</vt:lpstr>
      <vt:lpstr>Wiedza ukryta</vt:lpstr>
      <vt:lpstr>Reprezentacja wektorowa</vt:lpstr>
      <vt:lpstr>Mapy semantyczne: MDS</vt:lpstr>
      <vt:lpstr>Słowa =&gt; wektory</vt:lpstr>
      <vt:lpstr>Reprezentacja wektorowa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Reprezentacja wiedzy II: Systemy produkcyjne</dc:title>
  <dc:subject>Systemy produkcyjne</dc:subject>
  <dc:creator>W. Duch</dc:creator>
  <dc:description/>
  <cp:lastModifiedBy>Wlodek Duch</cp:lastModifiedBy>
  <cp:revision>117</cp:revision>
  <dcterms:created xsi:type="dcterms:W3CDTF">2000-10-26T12:23:55Z</dcterms:created>
  <dcterms:modified xsi:type="dcterms:W3CDTF">2026-05-10T18:42:06Z</dcterms:modified>
  <dc:language>pl-PL</dc:language>
</cp:coreProperties>
</file>