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1.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3" r:id="rId1"/>
    <p:sldMasterId id="2147484067" r:id="rId2"/>
    <p:sldMasterId id="2147484070" r:id="rId3"/>
    <p:sldMasterId id="2147484097" r:id="rId4"/>
    <p:sldMasterId id="2147484102" r:id="rId5"/>
    <p:sldMasterId id="2147484107" r:id="rId6"/>
    <p:sldMasterId id="2147484112" r:id="rId7"/>
    <p:sldMasterId id="2147484118" r:id="rId8"/>
    <p:sldMasterId id="2147484123" r:id="rId9"/>
    <p:sldMasterId id="2147484134" r:id="rId10"/>
    <p:sldMasterId id="2147484148" r:id="rId11"/>
    <p:sldMasterId id="2147484153" r:id="rId12"/>
  </p:sldMasterIdLst>
  <p:notesMasterIdLst>
    <p:notesMasterId r:id="rId72"/>
  </p:notesMasterIdLst>
  <p:handoutMasterIdLst>
    <p:handoutMasterId r:id="rId73"/>
  </p:handoutMasterIdLst>
  <p:sldIdLst>
    <p:sldId id="256" r:id="rId13"/>
    <p:sldId id="807" r:id="rId14"/>
    <p:sldId id="805" r:id="rId15"/>
    <p:sldId id="770" r:id="rId16"/>
    <p:sldId id="772" r:id="rId17"/>
    <p:sldId id="806" r:id="rId18"/>
    <p:sldId id="768" r:id="rId19"/>
    <p:sldId id="754" r:id="rId20"/>
    <p:sldId id="709" r:id="rId21"/>
    <p:sldId id="710" r:id="rId22"/>
    <p:sldId id="729" r:id="rId23"/>
    <p:sldId id="780" r:id="rId24"/>
    <p:sldId id="711" r:id="rId25"/>
    <p:sldId id="781" r:id="rId26"/>
    <p:sldId id="722" r:id="rId27"/>
    <p:sldId id="763" r:id="rId28"/>
    <p:sldId id="751" r:id="rId29"/>
    <p:sldId id="782" r:id="rId30"/>
    <p:sldId id="787" r:id="rId31"/>
    <p:sldId id="786" r:id="rId32"/>
    <p:sldId id="767" r:id="rId33"/>
    <p:sldId id="766" r:id="rId34"/>
    <p:sldId id="706" r:id="rId35"/>
    <p:sldId id="702" r:id="rId36"/>
    <p:sldId id="760" r:id="rId37"/>
    <p:sldId id="803" r:id="rId38"/>
    <p:sldId id="804" r:id="rId39"/>
    <p:sldId id="541" r:id="rId40"/>
    <p:sldId id="789" r:id="rId41"/>
    <p:sldId id="790" r:id="rId42"/>
    <p:sldId id="708" r:id="rId43"/>
    <p:sldId id="784" r:id="rId44"/>
    <p:sldId id="701" r:id="rId45"/>
    <p:sldId id="707" r:id="rId46"/>
    <p:sldId id="778" r:id="rId47"/>
    <p:sldId id="753" r:id="rId48"/>
    <p:sldId id="794" r:id="rId49"/>
    <p:sldId id="747" r:id="rId50"/>
    <p:sldId id="796" r:id="rId51"/>
    <p:sldId id="792" r:id="rId52"/>
    <p:sldId id="793" r:id="rId53"/>
    <p:sldId id="795" r:id="rId54"/>
    <p:sldId id="783" r:id="rId55"/>
    <p:sldId id="810" r:id="rId56"/>
    <p:sldId id="808" r:id="rId57"/>
    <p:sldId id="788" r:id="rId58"/>
    <p:sldId id="811" r:id="rId59"/>
    <p:sldId id="812" r:id="rId60"/>
    <p:sldId id="813" r:id="rId61"/>
    <p:sldId id="785" r:id="rId62"/>
    <p:sldId id="773" r:id="rId63"/>
    <p:sldId id="732" r:id="rId64"/>
    <p:sldId id="734" r:id="rId65"/>
    <p:sldId id="743" r:id="rId66"/>
    <p:sldId id="797" r:id="rId67"/>
    <p:sldId id="798" r:id="rId68"/>
    <p:sldId id="687" r:id="rId69"/>
    <p:sldId id="774" r:id="rId70"/>
    <p:sldId id="775" r:id="rId71"/>
  </p:sldIdLst>
  <p:sldSz cx="9144000" cy="6858000" type="screen4x3"/>
  <p:notesSz cx="6726238" cy="9713913"/>
  <p:defaultTextStyle>
    <a:defPPr>
      <a:defRPr lang="en-US"/>
    </a:defPPr>
    <a:lvl1pPr algn="l" rtl="0" fontAlgn="base">
      <a:spcBef>
        <a:spcPct val="0"/>
      </a:spcBef>
      <a:spcAft>
        <a:spcPct val="0"/>
      </a:spcAft>
      <a:defRPr sz="4400" kern="1200">
        <a:solidFill>
          <a:schemeClr val="bg1"/>
        </a:solidFill>
        <a:latin typeface="Arial Unicode MS" pitchFamily="34" charset="-128"/>
        <a:ea typeface="+mn-ea"/>
        <a:cs typeface="Arial" pitchFamily="34" charset="0"/>
      </a:defRPr>
    </a:lvl1pPr>
    <a:lvl2pPr marL="457106" algn="l" rtl="0" fontAlgn="base">
      <a:spcBef>
        <a:spcPct val="0"/>
      </a:spcBef>
      <a:spcAft>
        <a:spcPct val="0"/>
      </a:spcAft>
      <a:defRPr sz="4400" kern="1200">
        <a:solidFill>
          <a:schemeClr val="bg1"/>
        </a:solidFill>
        <a:latin typeface="Arial Unicode MS" pitchFamily="34" charset="-128"/>
        <a:ea typeface="+mn-ea"/>
        <a:cs typeface="Arial" pitchFamily="34" charset="0"/>
      </a:defRPr>
    </a:lvl2pPr>
    <a:lvl3pPr marL="914210" algn="l" rtl="0" fontAlgn="base">
      <a:spcBef>
        <a:spcPct val="0"/>
      </a:spcBef>
      <a:spcAft>
        <a:spcPct val="0"/>
      </a:spcAft>
      <a:defRPr sz="4400" kern="1200">
        <a:solidFill>
          <a:schemeClr val="bg1"/>
        </a:solidFill>
        <a:latin typeface="Arial Unicode MS" pitchFamily="34" charset="-128"/>
        <a:ea typeface="+mn-ea"/>
        <a:cs typeface="Arial" pitchFamily="34" charset="0"/>
      </a:defRPr>
    </a:lvl3pPr>
    <a:lvl4pPr marL="1371316" algn="l" rtl="0" fontAlgn="base">
      <a:spcBef>
        <a:spcPct val="0"/>
      </a:spcBef>
      <a:spcAft>
        <a:spcPct val="0"/>
      </a:spcAft>
      <a:defRPr sz="4400" kern="1200">
        <a:solidFill>
          <a:schemeClr val="bg1"/>
        </a:solidFill>
        <a:latin typeface="Arial Unicode MS" pitchFamily="34" charset="-128"/>
        <a:ea typeface="+mn-ea"/>
        <a:cs typeface="Arial" pitchFamily="34" charset="0"/>
      </a:defRPr>
    </a:lvl4pPr>
    <a:lvl5pPr marL="1828421" algn="l" rtl="0" fontAlgn="base">
      <a:spcBef>
        <a:spcPct val="0"/>
      </a:spcBef>
      <a:spcAft>
        <a:spcPct val="0"/>
      </a:spcAft>
      <a:defRPr sz="4400" kern="1200">
        <a:solidFill>
          <a:schemeClr val="bg1"/>
        </a:solidFill>
        <a:latin typeface="Arial Unicode MS" pitchFamily="34" charset="-128"/>
        <a:ea typeface="+mn-ea"/>
        <a:cs typeface="Arial" pitchFamily="34" charset="0"/>
      </a:defRPr>
    </a:lvl5pPr>
    <a:lvl6pPr marL="2285526" algn="l" defTabSz="914210" rtl="0" eaLnBrk="1" latinLnBrk="0" hangingPunct="1">
      <a:defRPr sz="4400" kern="1200">
        <a:solidFill>
          <a:schemeClr val="bg1"/>
        </a:solidFill>
        <a:latin typeface="Arial Unicode MS" pitchFamily="34" charset="-128"/>
        <a:ea typeface="+mn-ea"/>
        <a:cs typeface="Arial" pitchFamily="34" charset="0"/>
      </a:defRPr>
    </a:lvl6pPr>
    <a:lvl7pPr marL="2742630" algn="l" defTabSz="914210" rtl="0" eaLnBrk="1" latinLnBrk="0" hangingPunct="1">
      <a:defRPr sz="4400" kern="1200">
        <a:solidFill>
          <a:schemeClr val="bg1"/>
        </a:solidFill>
        <a:latin typeface="Arial Unicode MS" pitchFamily="34" charset="-128"/>
        <a:ea typeface="+mn-ea"/>
        <a:cs typeface="Arial" pitchFamily="34" charset="0"/>
      </a:defRPr>
    </a:lvl7pPr>
    <a:lvl8pPr marL="3199736" algn="l" defTabSz="914210" rtl="0" eaLnBrk="1" latinLnBrk="0" hangingPunct="1">
      <a:defRPr sz="4400" kern="1200">
        <a:solidFill>
          <a:schemeClr val="bg1"/>
        </a:solidFill>
        <a:latin typeface="Arial Unicode MS" pitchFamily="34" charset="-128"/>
        <a:ea typeface="+mn-ea"/>
        <a:cs typeface="Arial" pitchFamily="34" charset="0"/>
      </a:defRPr>
    </a:lvl8pPr>
    <a:lvl9pPr marL="3656841" algn="l" defTabSz="914210" rtl="0" eaLnBrk="1" latinLnBrk="0" hangingPunct="1">
      <a:defRPr sz="4400" kern="1200">
        <a:solidFill>
          <a:schemeClr val="bg1"/>
        </a:solidFill>
        <a:latin typeface="Arial Unicode MS" pitchFamily="34" charset="-128"/>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66"/>
    <a:srgbClr val="000099"/>
    <a:srgbClr val="FF3300"/>
    <a:srgbClr val="339966"/>
    <a:srgbClr val="008000"/>
    <a:srgbClr val="009900"/>
    <a:srgbClr val="0804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052" autoAdjust="0"/>
  </p:normalViewPr>
  <p:slideViewPr>
    <p:cSldViewPr>
      <p:cViewPr>
        <p:scale>
          <a:sx n="70" d="100"/>
          <a:sy n="70" d="100"/>
        </p:scale>
        <p:origin x="-1733" y="-2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0" d="100"/>
        <a:sy n="80" d="100"/>
      </p:scale>
      <p:origin x="0" y="4666"/>
    </p:cViewPr>
  </p:sorterViewPr>
  <p:notesViewPr>
    <p:cSldViewPr>
      <p:cViewPr varScale="1">
        <p:scale>
          <a:sx n="59" d="100"/>
          <a:sy n="59" d="100"/>
        </p:scale>
        <p:origin x="-1770" y="-96"/>
      </p:cViewPr>
      <p:guideLst>
        <p:guide orient="horz" pos="3059"/>
        <p:guide pos="21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195" name="Rectangle 3"/>
          <p:cNvSpPr>
            <a:spLocks noGrp="1" noChangeArrowheads="1"/>
          </p:cNvSpPr>
          <p:nvPr>
            <p:ph type="dt" sz="quarter"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196" name="Rectangle 4"/>
          <p:cNvSpPr>
            <a:spLocks noGrp="1" noChangeArrowheads="1"/>
          </p:cNvSpPr>
          <p:nvPr>
            <p:ph type="ftr" sz="quarter" idx="2"/>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defRPr sz="1200">
                <a:solidFill>
                  <a:schemeClr val="tx1"/>
                </a:solidFill>
                <a:effectLst>
                  <a:outerShdw blurRad="38100" dist="38100" dir="2700000" algn="tl">
                    <a:srgbClr val="C0C0C0"/>
                  </a:outerShdw>
                </a:effectLst>
                <a:latin typeface="Arial Unicode MS" pitchFamily="34" charset="-128"/>
                <a:cs typeface="+mn-cs"/>
              </a:defRPr>
            </a:lvl1pPr>
          </a:lstStyle>
          <a:p>
            <a:pPr>
              <a:defRPr/>
            </a:pPr>
            <a:r>
              <a:rPr lang="en-US"/>
              <a:t>(c) 1999. Tralvex Yeap. All Rights Reserved</a:t>
            </a:r>
          </a:p>
        </p:txBody>
      </p:sp>
      <p:sp>
        <p:nvSpPr>
          <p:cNvPr id="8197" name="Rectangle 5"/>
          <p:cNvSpPr>
            <a:spLocks noGrp="1" noChangeArrowheads="1"/>
          </p:cNvSpPr>
          <p:nvPr>
            <p:ph type="sldNum" sz="quarter" idx="3"/>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fld id="{420AB747-BFF5-45CF-8915-BE968E1BD295}" type="slidenum">
              <a:rPr lang="en-US"/>
              <a:pPr>
                <a:defRPr/>
              </a:pPr>
              <a:t>‹#›</a:t>
            </a:fld>
            <a:endParaRPr lang="en-US"/>
          </a:p>
        </p:txBody>
      </p:sp>
    </p:spTree>
    <p:extLst>
      <p:ext uri="{BB962C8B-B14F-4D97-AF65-F5344CB8AC3E}">
        <p14:creationId xmlns:p14="http://schemas.microsoft.com/office/powerpoint/2010/main" val="4113475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6147" name="Rectangle 3"/>
          <p:cNvSpPr>
            <a:spLocks noGrp="1" noChangeArrowheads="1"/>
          </p:cNvSpPr>
          <p:nvPr>
            <p:ph type="dt"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935038" y="728663"/>
            <a:ext cx="4856162"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95350" y="4613275"/>
            <a:ext cx="4935538" cy="43719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defRPr sz="1200">
                <a:solidFill>
                  <a:schemeClr val="tx1"/>
                </a:solidFill>
                <a:effectLst>
                  <a:outerShdw blurRad="38100" dist="38100" dir="2700000" algn="tl">
                    <a:srgbClr val="C0C0C0"/>
                  </a:outerShdw>
                </a:effectLst>
                <a:latin typeface="Arial Unicode MS" pitchFamily="34" charset="-128"/>
                <a:cs typeface="+mn-cs"/>
              </a:defRPr>
            </a:lvl1pPr>
          </a:lstStyle>
          <a:p>
            <a:pPr>
              <a:defRPr/>
            </a:pPr>
            <a:r>
              <a:rPr lang="en-US"/>
              <a:t>(c) 1999. Tralvex Yeap. All Rights Reserved</a:t>
            </a:r>
          </a:p>
        </p:txBody>
      </p:sp>
      <p:sp>
        <p:nvSpPr>
          <p:cNvPr id="6151" name="Rectangle 7"/>
          <p:cNvSpPr>
            <a:spLocks noGrp="1" noChangeArrowheads="1"/>
          </p:cNvSpPr>
          <p:nvPr>
            <p:ph type="sldNum" sz="quarter" idx="5"/>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defRPr sz="1200">
                <a:solidFill>
                  <a:schemeClr val="tx1"/>
                </a:solidFill>
                <a:effectLst>
                  <a:outerShdw blurRad="38100" dist="38100" dir="2700000" algn="tl">
                    <a:srgbClr val="C0C0C0"/>
                  </a:outerShdw>
                </a:effectLst>
                <a:cs typeface="+mn-cs"/>
              </a:defRPr>
            </a:lvl1pPr>
          </a:lstStyle>
          <a:p>
            <a:pPr>
              <a:defRPr/>
            </a:pPr>
            <a:fld id="{4A76EC1E-BF08-4C0C-8B88-87B190097198}" type="slidenum">
              <a:rPr lang="en-US"/>
              <a:pPr>
                <a:defRPr/>
              </a:pPr>
              <a:t>‹#›</a:t>
            </a:fld>
            <a:endParaRPr lang="en-US"/>
          </a:p>
        </p:txBody>
      </p:sp>
    </p:spTree>
    <p:extLst>
      <p:ext uri="{BB962C8B-B14F-4D97-AF65-F5344CB8AC3E}">
        <p14:creationId xmlns:p14="http://schemas.microsoft.com/office/powerpoint/2010/main" val="147013176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1pPr>
    <a:lvl2pPr marL="457106"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2pPr>
    <a:lvl3pPr marL="914210"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3pPr>
    <a:lvl4pPr marL="1371316"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4pPr>
    <a:lvl5pPr marL="1828421" algn="l" rtl="0" eaLnBrk="0" fontAlgn="base" hangingPunct="0">
      <a:spcBef>
        <a:spcPct val="30000"/>
      </a:spcBef>
      <a:spcAft>
        <a:spcPct val="0"/>
      </a:spcAft>
      <a:defRPr kumimoji="1" sz="1200" kern="1200">
        <a:solidFill>
          <a:schemeClr val="tx1"/>
        </a:solidFill>
        <a:latin typeface="Arial Unicode MS" pitchFamily="34" charset="-128"/>
        <a:ea typeface="+mn-ea"/>
        <a:cs typeface="+mn-cs"/>
      </a:defRPr>
    </a:lvl5pPr>
    <a:lvl6pPr marL="2285526" algn="l" defTabSz="914210" rtl="0" eaLnBrk="1" latinLnBrk="0" hangingPunct="1">
      <a:defRPr sz="1200" kern="1200">
        <a:solidFill>
          <a:schemeClr val="tx1"/>
        </a:solidFill>
        <a:latin typeface="+mn-lt"/>
        <a:ea typeface="+mn-ea"/>
        <a:cs typeface="+mn-cs"/>
      </a:defRPr>
    </a:lvl6pPr>
    <a:lvl7pPr marL="2742630" algn="l" defTabSz="914210" rtl="0" eaLnBrk="1" latinLnBrk="0" hangingPunct="1">
      <a:defRPr sz="1200" kern="1200">
        <a:solidFill>
          <a:schemeClr val="tx1"/>
        </a:solidFill>
        <a:latin typeface="+mn-lt"/>
        <a:ea typeface="+mn-ea"/>
        <a:cs typeface="+mn-cs"/>
      </a:defRPr>
    </a:lvl7pPr>
    <a:lvl8pPr marL="3199736" algn="l" defTabSz="914210" rtl="0" eaLnBrk="1" latinLnBrk="0" hangingPunct="1">
      <a:defRPr sz="1200" kern="1200">
        <a:solidFill>
          <a:schemeClr val="tx1"/>
        </a:solidFill>
        <a:latin typeface="+mn-lt"/>
        <a:ea typeface="+mn-ea"/>
        <a:cs typeface="+mn-cs"/>
      </a:defRPr>
    </a:lvl8pPr>
    <a:lvl9pPr marL="3656841" algn="l" defTabSz="9142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ubmedcentral.nih.gov/articlerender.fcgi?tool=pmcentrez&amp;artid=1464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D8AF4F9C-5FAD-4A85-961A-A96A29C1042D}" type="slidenum">
              <a:rPr lang="en-US" sz="1200">
                <a:solidFill>
                  <a:schemeClr val="tx1"/>
                </a:solidFill>
              </a:rPr>
              <a:pPr>
                <a:defRPr/>
              </a:pPr>
              <a:t>1</a:t>
            </a:fld>
            <a:endParaRPr lang="en-US" sz="1200">
              <a:solidFill>
                <a:schemeClr val="tx1"/>
              </a:solidFill>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mtClean="0"/>
              <a:t>Woda była jednym z ulubionych tematów merców starozytnych, strumień myśli jest jak płynący szybko strumień wody.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CC66"/>
              </a:buClr>
            </a:pPr>
            <a:r>
              <a:rPr lang="pl-PL" sz="1200" dirty="0" smtClean="0">
                <a:solidFill>
                  <a:schemeClr val="accent3"/>
                </a:solidFill>
                <a:latin typeface="Calibri" pitchFamily="34" charset="0"/>
              </a:rPr>
              <a:t>C. Gilbert, M. </a:t>
            </a:r>
            <a:r>
              <a:rPr lang="pl-PL" sz="1200" dirty="0" err="1" smtClean="0">
                <a:solidFill>
                  <a:schemeClr val="accent3"/>
                </a:solidFill>
                <a:latin typeface="Calibri" pitchFamily="34" charset="0"/>
              </a:rPr>
              <a:t>Sigman</a:t>
            </a:r>
            <a:r>
              <a:rPr lang="pl-PL" sz="1200" dirty="0" smtClean="0">
                <a:solidFill>
                  <a:schemeClr val="accent3"/>
                </a:solidFill>
                <a:latin typeface="Calibri" pitchFamily="34" charset="0"/>
              </a:rPr>
              <a:t>, Brain </a:t>
            </a:r>
            <a:r>
              <a:rPr lang="pl-PL" sz="1200" dirty="0" err="1" smtClean="0">
                <a:solidFill>
                  <a:schemeClr val="accent3"/>
                </a:solidFill>
                <a:latin typeface="Calibri" pitchFamily="34" charset="0"/>
              </a:rPr>
              <a:t>States</a:t>
            </a:r>
            <a:r>
              <a:rPr lang="pl-PL" sz="1200" dirty="0" smtClean="0">
                <a:solidFill>
                  <a:schemeClr val="accent3"/>
                </a:solidFill>
                <a:latin typeface="Calibri" pitchFamily="34" charset="0"/>
              </a:rPr>
              <a:t>: Top-Down </a:t>
            </a:r>
            <a:r>
              <a:rPr lang="pl-PL" sz="1200" dirty="0" err="1" smtClean="0">
                <a:solidFill>
                  <a:schemeClr val="accent3"/>
                </a:solidFill>
                <a:latin typeface="Calibri" pitchFamily="34" charset="0"/>
              </a:rPr>
              <a:t>Influences</a:t>
            </a:r>
            <a:r>
              <a:rPr lang="pl-PL" sz="1200" dirty="0" smtClean="0">
                <a:solidFill>
                  <a:schemeClr val="accent3"/>
                </a:solidFill>
                <a:latin typeface="Calibri" pitchFamily="34" charset="0"/>
              </a:rPr>
              <a:t> in Sensory Processing.</a:t>
            </a:r>
          </a:p>
          <a:p>
            <a:pPr>
              <a:buClr>
                <a:srgbClr val="FFCC66"/>
              </a:buClr>
            </a:pPr>
            <a:r>
              <a:rPr lang="pl-PL" sz="1200" dirty="0" smtClean="0">
                <a:solidFill>
                  <a:schemeClr val="accent3"/>
                </a:solidFill>
                <a:latin typeface="Calibri" pitchFamily="34" charset="0"/>
              </a:rPr>
              <a:t>Neuron 54(5), 677-696, 2007</a:t>
            </a:r>
          </a:p>
          <a:p>
            <a:pPr marL="0" marR="0" indent="0" algn="l" defTabSz="914400" rtl="0" eaLnBrk="0" fontAlgn="base" latinLnBrk="0" hangingPunct="0">
              <a:lnSpc>
                <a:spcPct val="100000"/>
              </a:lnSpc>
              <a:spcBef>
                <a:spcPct val="30000"/>
              </a:spcBef>
              <a:spcAft>
                <a:spcPct val="0"/>
              </a:spcAft>
              <a:buClr>
                <a:srgbClr val="FFCC66"/>
              </a:buClr>
              <a:buSzTx/>
              <a:buFontTx/>
              <a:buNone/>
              <a:tabLst/>
              <a:defRPr/>
            </a:pPr>
            <a:r>
              <a:rPr lang="pl-PL" sz="1200" dirty="0" err="1" smtClean="0">
                <a:solidFill>
                  <a:schemeClr val="accent3"/>
                </a:solidFill>
                <a:latin typeface="Calibri" pitchFamily="34" charset="0"/>
              </a:rPr>
              <a:t>Dehaene</a:t>
            </a:r>
            <a:r>
              <a:rPr lang="pl-PL" sz="1200" dirty="0" smtClean="0">
                <a:solidFill>
                  <a:schemeClr val="accent3"/>
                </a:solidFill>
                <a:latin typeface="Calibri" pitchFamily="34" charset="0"/>
              </a:rPr>
              <a:t> i </a:t>
            </a:r>
            <a:r>
              <a:rPr lang="pl-PL" sz="1200" dirty="0" err="1" smtClean="0">
                <a:solidFill>
                  <a:schemeClr val="accent3"/>
                </a:solidFill>
                <a:latin typeface="Calibri" pitchFamily="34" charset="0"/>
              </a:rPr>
              <a:t>inn</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Conscious</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preconscious</a:t>
            </a:r>
            <a:r>
              <a:rPr lang="pl-PL" sz="1200" dirty="0" smtClean="0">
                <a:solidFill>
                  <a:schemeClr val="accent3"/>
                </a:solidFill>
                <a:latin typeface="Calibri" pitchFamily="34" charset="0"/>
              </a:rPr>
              <a:t>, and </a:t>
            </a:r>
            <a:r>
              <a:rPr lang="pl-PL" sz="1200" dirty="0" err="1" smtClean="0">
                <a:solidFill>
                  <a:schemeClr val="accent3"/>
                </a:solidFill>
                <a:latin typeface="Calibri" pitchFamily="34" charset="0"/>
              </a:rPr>
              <a:t>subliminal</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processing</a:t>
            </a:r>
            <a:r>
              <a:rPr lang="pl-PL" sz="1200" dirty="0" smtClean="0">
                <a:solidFill>
                  <a:schemeClr val="accent3"/>
                </a:solidFill>
                <a:latin typeface="Calibri" pitchFamily="34" charset="0"/>
              </a:rPr>
              <a:t>. </a:t>
            </a:r>
            <a:r>
              <a:rPr lang="pl-PL" sz="1200" smtClean="0">
                <a:solidFill>
                  <a:schemeClr val="accent3"/>
                </a:solidFill>
                <a:latin typeface="Calibri" pitchFamily="34" charset="0"/>
              </a:rPr>
              <a:t>TCS 2006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CC66"/>
              </a:buClr>
            </a:pPr>
            <a:r>
              <a:rPr lang="pl-PL" sz="1200" dirty="0" smtClean="0">
                <a:solidFill>
                  <a:schemeClr val="accent3"/>
                </a:solidFill>
                <a:latin typeface="Calibri" pitchFamily="34" charset="0"/>
              </a:rPr>
              <a:t>C. Gilbert, M. </a:t>
            </a:r>
            <a:r>
              <a:rPr lang="pl-PL" sz="1200" dirty="0" err="1" smtClean="0">
                <a:solidFill>
                  <a:schemeClr val="accent3"/>
                </a:solidFill>
                <a:latin typeface="Calibri" pitchFamily="34" charset="0"/>
              </a:rPr>
              <a:t>Sigman</a:t>
            </a:r>
            <a:r>
              <a:rPr lang="pl-PL" sz="1200" dirty="0" smtClean="0">
                <a:solidFill>
                  <a:schemeClr val="accent3"/>
                </a:solidFill>
                <a:latin typeface="Calibri" pitchFamily="34" charset="0"/>
              </a:rPr>
              <a:t>, Brain </a:t>
            </a:r>
            <a:r>
              <a:rPr lang="pl-PL" sz="1200" dirty="0" err="1" smtClean="0">
                <a:solidFill>
                  <a:schemeClr val="accent3"/>
                </a:solidFill>
                <a:latin typeface="Calibri" pitchFamily="34" charset="0"/>
              </a:rPr>
              <a:t>States</a:t>
            </a:r>
            <a:r>
              <a:rPr lang="pl-PL" sz="1200" dirty="0" smtClean="0">
                <a:solidFill>
                  <a:schemeClr val="accent3"/>
                </a:solidFill>
                <a:latin typeface="Calibri" pitchFamily="34" charset="0"/>
              </a:rPr>
              <a:t>: Top-Down </a:t>
            </a:r>
            <a:r>
              <a:rPr lang="pl-PL" sz="1200" dirty="0" err="1" smtClean="0">
                <a:solidFill>
                  <a:schemeClr val="accent3"/>
                </a:solidFill>
                <a:latin typeface="Calibri" pitchFamily="34" charset="0"/>
              </a:rPr>
              <a:t>Influences</a:t>
            </a:r>
            <a:r>
              <a:rPr lang="pl-PL" sz="1200" dirty="0" smtClean="0">
                <a:solidFill>
                  <a:schemeClr val="accent3"/>
                </a:solidFill>
                <a:latin typeface="Calibri" pitchFamily="34" charset="0"/>
              </a:rPr>
              <a:t> in Sensory Processing.</a:t>
            </a:r>
          </a:p>
          <a:p>
            <a:pPr>
              <a:buClr>
                <a:srgbClr val="FFCC66"/>
              </a:buClr>
            </a:pPr>
            <a:r>
              <a:rPr lang="pl-PL" sz="1200" dirty="0" smtClean="0">
                <a:solidFill>
                  <a:schemeClr val="accent3"/>
                </a:solidFill>
                <a:latin typeface="Calibri" pitchFamily="34" charset="0"/>
              </a:rPr>
              <a:t>Neuron 54(5), 677-696, 2007</a:t>
            </a:r>
          </a:p>
          <a:p>
            <a:pPr marL="0" marR="0" indent="0" algn="l" defTabSz="914400" rtl="0" eaLnBrk="0" fontAlgn="base" latinLnBrk="0" hangingPunct="0">
              <a:lnSpc>
                <a:spcPct val="100000"/>
              </a:lnSpc>
              <a:spcBef>
                <a:spcPct val="30000"/>
              </a:spcBef>
              <a:spcAft>
                <a:spcPct val="0"/>
              </a:spcAft>
              <a:buClr>
                <a:srgbClr val="FFCC66"/>
              </a:buClr>
              <a:buSzTx/>
              <a:buFontTx/>
              <a:buNone/>
              <a:tabLst/>
              <a:defRPr/>
            </a:pPr>
            <a:r>
              <a:rPr lang="pl-PL" sz="1200" dirty="0" err="1" smtClean="0">
                <a:solidFill>
                  <a:schemeClr val="accent3"/>
                </a:solidFill>
                <a:latin typeface="Calibri" pitchFamily="34" charset="0"/>
              </a:rPr>
              <a:t>Dehaene</a:t>
            </a:r>
            <a:r>
              <a:rPr lang="pl-PL" sz="1200" dirty="0" smtClean="0">
                <a:solidFill>
                  <a:schemeClr val="accent3"/>
                </a:solidFill>
                <a:latin typeface="Calibri" pitchFamily="34" charset="0"/>
              </a:rPr>
              <a:t> i </a:t>
            </a:r>
            <a:r>
              <a:rPr lang="pl-PL" sz="1200" dirty="0" err="1" smtClean="0">
                <a:solidFill>
                  <a:schemeClr val="accent3"/>
                </a:solidFill>
                <a:latin typeface="Calibri" pitchFamily="34" charset="0"/>
              </a:rPr>
              <a:t>inn</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Conscious</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preconscious</a:t>
            </a:r>
            <a:r>
              <a:rPr lang="pl-PL" sz="1200" dirty="0" smtClean="0">
                <a:solidFill>
                  <a:schemeClr val="accent3"/>
                </a:solidFill>
                <a:latin typeface="Calibri" pitchFamily="34" charset="0"/>
              </a:rPr>
              <a:t>, and </a:t>
            </a:r>
            <a:r>
              <a:rPr lang="pl-PL" sz="1200" dirty="0" err="1" smtClean="0">
                <a:solidFill>
                  <a:schemeClr val="accent3"/>
                </a:solidFill>
                <a:latin typeface="Calibri" pitchFamily="34" charset="0"/>
              </a:rPr>
              <a:t>subliminal</a:t>
            </a:r>
            <a:r>
              <a:rPr lang="pl-PL" sz="1200" dirty="0" smtClean="0">
                <a:solidFill>
                  <a:schemeClr val="accent3"/>
                </a:solidFill>
                <a:latin typeface="Calibri" pitchFamily="34" charset="0"/>
              </a:rPr>
              <a:t> </a:t>
            </a:r>
            <a:r>
              <a:rPr lang="pl-PL" sz="1200" dirty="0" err="1" smtClean="0">
                <a:solidFill>
                  <a:schemeClr val="accent3"/>
                </a:solidFill>
                <a:latin typeface="Calibri" pitchFamily="34" charset="0"/>
              </a:rPr>
              <a:t>processing</a:t>
            </a:r>
            <a:r>
              <a:rPr lang="pl-PL" sz="1200" dirty="0" smtClean="0">
                <a:solidFill>
                  <a:schemeClr val="accent3"/>
                </a:solidFill>
                <a:latin typeface="Calibri" pitchFamily="34" charset="0"/>
              </a:rPr>
              <a:t>. TCS 2006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highly organized</a:t>
            </a:r>
            <a:r>
              <a:rPr lang="pl-PL" dirty="0" smtClean="0"/>
              <a:t> </a:t>
            </a:r>
            <a:r>
              <a:rPr lang="en-US" dirty="0" smtClean="0"/>
              <a:t>nature of intrinsic brain activity, represented by correlated spontaneous fluctuations in the fMRI signal.</a:t>
            </a:r>
          </a:p>
          <a:p>
            <a:r>
              <a:rPr lang="en-US" dirty="0" smtClean="0"/>
              <a:t>Positive correlations reside in areas known to increase</a:t>
            </a:r>
            <a:r>
              <a:rPr lang="pl-PL" baseline="0" dirty="0" smtClean="0"/>
              <a:t> </a:t>
            </a:r>
            <a:r>
              <a:rPr lang="en-US" dirty="0" smtClean="0"/>
              <a:t>activity during responses to controlled stimuli; negative correlations reside in areas that decrease activity</a:t>
            </a:r>
            <a:r>
              <a:rPr lang="pl-PL" dirty="0" smtClean="0"/>
              <a:t> </a:t>
            </a:r>
            <a:r>
              <a:rPr lang="en-US" dirty="0" smtClean="0"/>
              <a:t>under the same conditions</a:t>
            </a:r>
            <a:r>
              <a:rPr lang="pl-PL" dirty="0" smtClean="0"/>
              <a:t>. From M.D. Fox et al., Proc. </a:t>
            </a:r>
            <a:r>
              <a:rPr lang="pl-PL" dirty="0" err="1" smtClean="0"/>
              <a:t>Natl</a:t>
            </a:r>
            <a:r>
              <a:rPr lang="pl-PL" dirty="0" smtClean="0"/>
              <a:t>. </a:t>
            </a:r>
            <a:r>
              <a:rPr lang="pl-PL" dirty="0" err="1" smtClean="0"/>
              <a:t>Acad</a:t>
            </a:r>
            <a:r>
              <a:rPr lang="pl-PL" dirty="0" smtClean="0"/>
              <a:t>. </a:t>
            </a:r>
            <a:r>
              <a:rPr lang="pl-PL" dirty="0" err="1" smtClean="0"/>
              <a:t>Sci</a:t>
            </a:r>
            <a:r>
              <a:rPr lang="pl-PL" dirty="0" smtClean="0"/>
              <a:t>. U.S.A. 102, 9673</a:t>
            </a:r>
            <a:r>
              <a:rPr lang="pl-PL" baseline="0" dirty="0" smtClean="0"/>
              <a:t> </a:t>
            </a:r>
            <a:r>
              <a:rPr lang="pl-PL" dirty="0" smtClean="0"/>
              <a:t>(2005).</a:t>
            </a:r>
          </a:p>
          <a:p>
            <a:r>
              <a:rPr lang="en-US" dirty="0" err="1" smtClean="0"/>
              <a:t>Raichle</a:t>
            </a:r>
            <a:r>
              <a:rPr lang="en-US" dirty="0" smtClean="0"/>
              <a:t>, M. E.; MacLeod, AM; Snyder, AZ; Powers, WJ; </a:t>
            </a:r>
            <a:r>
              <a:rPr lang="en-US" dirty="0" err="1" smtClean="0"/>
              <a:t>Gusnard</a:t>
            </a:r>
            <a:r>
              <a:rPr lang="en-US" dirty="0" smtClean="0"/>
              <a:t>, DA; Shulman, GL (2001). </a:t>
            </a:r>
            <a:r>
              <a:rPr lang="en-US" dirty="0" smtClean="0">
                <a:hlinkClick r:id="rId3"/>
              </a:rPr>
              <a:t>"Inaugural Article: A default mode of brain function"</a:t>
            </a:r>
            <a:r>
              <a:rPr lang="en-US" dirty="0" smtClean="0"/>
              <a:t>. </a:t>
            </a:r>
            <a:r>
              <a:rPr lang="en-US" i="1" dirty="0" smtClean="0"/>
              <a:t>Proceedings of the National Academy of Sciences</a:t>
            </a:r>
            <a:r>
              <a:rPr lang="en-US" dirty="0" smtClean="0"/>
              <a:t> </a:t>
            </a:r>
            <a:r>
              <a:rPr lang="en-US" b="1" dirty="0" smtClean="0"/>
              <a:t>98</a:t>
            </a:r>
            <a:r>
              <a:rPr lang="en-US" dirty="0" smtClean="0"/>
              <a:t> (2): 676–82. </a:t>
            </a:r>
            <a:endParaRPr lang="pl-PL"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Dongyang</a:t>
            </a:r>
            <a:r>
              <a:rPr lang="en-US" dirty="0" smtClean="0"/>
              <a:t> Zhang and Marcus E. </a:t>
            </a:r>
            <a:r>
              <a:rPr lang="en-US" dirty="0" err="1" smtClean="0"/>
              <a:t>Raichle</a:t>
            </a:r>
            <a:r>
              <a:rPr lang="pl-PL" dirty="0" smtClean="0"/>
              <a:t>, </a:t>
            </a:r>
            <a:r>
              <a:rPr lang="en-US" dirty="0" smtClean="0"/>
              <a:t>Disease and the brain’s dark energy</a:t>
            </a:r>
            <a:r>
              <a:rPr lang="pl-PL" dirty="0" smtClean="0"/>
              <a:t>. </a:t>
            </a:r>
            <a:r>
              <a:rPr lang="sv-SE" dirty="0" smtClean="0"/>
              <a:t>Nat. Rev. Neurol. 6, 15–28 (2010)</a:t>
            </a:r>
            <a:endParaRPr lang="en-US" dirty="0" smtClean="0"/>
          </a:p>
          <a:p>
            <a:endParaRPr lang="en-US" dirty="0"/>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16</a:t>
            </a:fld>
            <a:endParaRPr lang="en-US"/>
          </a:p>
        </p:txBody>
      </p:sp>
    </p:spTree>
    <p:extLst>
      <p:ext uri="{BB962C8B-B14F-4D97-AF65-F5344CB8AC3E}">
        <p14:creationId xmlns:p14="http://schemas.microsoft.com/office/powerpoint/2010/main" val="261455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dirty="0" smtClean="0"/>
              <a:t>Central-</a:t>
            </a:r>
            <a:r>
              <a:rPr lang="pl-PL" dirty="0" err="1" smtClean="0"/>
              <a:t>executive</a:t>
            </a:r>
            <a:r>
              <a:rPr lang="pl-PL" dirty="0" smtClean="0"/>
              <a:t> network (CEN) </a:t>
            </a:r>
            <a:r>
              <a:rPr lang="pl-PL" dirty="0" err="1" smtClean="0"/>
              <a:t>anchored</a:t>
            </a:r>
            <a:r>
              <a:rPr lang="pl-PL" dirty="0" smtClean="0"/>
              <a:t> in </a:t>
            </a:r>
            <a:r>
              <a:rPr lang="pl-PL" dirty="0" err="1" smtClean="0"/>
              <a:t>dorso-lateral</a:t>
            </a:r>
            <a:r>
              <a:rPr lang="pl-PL" dirty="0" smtClean="0"/>
              <a:t> </a:t>
            </a:r>
            <a:r>
              <a:rPr lang="pl-PL" dirty="0" err="1" smtClean="0"/>
              <a:t>prefrontal</a:t>
            </a:r>
            <a:r>
              <a:rPr lang="pl-PL" dirty="0" smtClean="0"/>
              <a:t> </a:t>
            </a:r>
            <a:r>
              <a:rPr lang="pl-PL" dirty="0" err="1" smtClean="0"/>
              <a:t>cortex</a:t>
            </a:r>
            <a:r>
              <a:rPr lang="pl-PL" dirty="0" smtClean="0"/>
              <a:t> (DLPFC) and </a:t>
            </a:r>
            <a:r>
              <a:rPr lang="pl-PL" dirty="0" err="1" smtClean="0"/>
              <a:t>posterior</a:t>
            </a:r>
            <a:r>
              <a:rPr lang="pl-PL" dirty="0" smtClean="0"/>
              <a:t> </a:t>
            </a:r>
            <a:r>
              <a:rPr lang="pl-PL" dirty="0" err="1" smtClean="0"/>
              <a:t>parietal</a:t>
            </a:r>
            <a:r>
              <a:rPr lang="pl-PL" dirty="0" smtClean="0"/>
              <a:t> </a:t>
            </a:r>
            <a:r>
              <a:rPr lang="pl-PL" dirty="0" err="1" smtClean="0"/>
              <a:t>cortex</a:t>
            </a:r>
            <a:r>
              <a:rPr lang="pl-PL" dirty="0" smtClean="0"/>
              <a:t> (PPC), and a </a:t>
            </a:r>
            <a:r>
              <a:rPr lang="pl-PL" dirty="0" err="1" smtClean="0"/>
              <a:t>salience</a:t>
            </a:r>
            <a:r>
              <a:rPr lang="pl-PL" dirty="0" smtClean="0"/>
              <a:t> network </a:t>
            </a:r>
            <a:r>
              <a:rPr lang="pl-PL" dirty="0" err="1" smtClean="0"/>
              <a:t>anchored</a:t>
            </a:r>
            <a:r>
              <a:rPr lang="pl-PL" dirty="0" smtClean="0"/>
              <a:t> in </a:t>
            </a:r>
            <a:r>
              <a:rPr lang="pl-PL" dirty="0" err="1" smtClean="0"/>
              <a:t>anterior</a:t>
            </a:r>
            <a:r>
              <a:rPr lang="pl-PL" dirty="0" smtClean="0"/>
              <a:t> insula (AI) and </a:t>
            </a:r>
            <a:r>
              <a:rPr lang="pl-PL" dirty="0" err="1" smtClean="0"/>
              <a:t>anterior</a:t>
            </a:r>
            <a:r>
              <a:rPr lang="pl-PL" dirty="0" smtClean="0"/>
              <a:t> </a:t>
            </a:r>
            <a:r>
              <a:rPr lang="pl-PL" dirty="0" err="1" smtClean="0"/>
              <a:t>cingulate</a:t>
            </a:r>
            <a:r>
              <a:rPr lang="pl-PL" dirty="0" smtClean="0"/>
              <a:t> </a:t>
            </a:r>
            <a:r>
              <a:rPr lang="pl-PL" dirty="0" err="1" smtClean="0"/>
              <a:t>cortex</a:t>
            </a:r>
            <a:r>
              <a:rPr lang="pl-PL" dirty="0" smtClean="0"/>
              <a:t> (ACC)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7E8E22ED-E4FC-48BF-9A72-4C4AB987C7A7}" type="slidenum">
              <a:rPr lang="en-US">
                <a:solidFill>
                  <a:prstClr val="black"/>
                </a:solidFill>
              </a:rPr>
              <a:pPr>
                <a:defRPr/>
              </a:pPr>
              <a:t>19</a:t>
            </a:fld>
            <a:endParaRPr lang="en-US">
              <a:solidFill>
                <a:prstClr val="black"/>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41D3809E-CAE1-4E50-8539-F82CB8EF934B}" type="slidenum">
              <a:rPr lang="en-US">
                <a:solidFill>
                  <a:prstClr val="black"/>
                </a:solidFill>
              </a:rPr>
              <a:pPr>
                <a:defRPr/>
              </a:pPr>
              <a:t>20</a:t>
            </a:fld>
            <a:endParaRPr lang="en-US">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7F296DC-0E11-4BE4-9E56-D77315922E9A}" type="slidenum">
              <a:rPr lang="en-US" sz="1200">
                <a:solidFill>
                  <a:prstClr val="black"/>
                </a:solidFill>
              </a:rPr>
              <a:pPr>
                <a:defRPr/>
              </a:pPr>
              <a:t>2</a:t>
            </a:fld>
            <a:endParaRPr lang="en-US" sz="1200">
              <a:solidFill>
                <a:prstClr val="black"/>
              </a:solidFill>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Evidence on the emergence of the brain’s default</a:t>
            </a:r>
            <a:r>
              <a:rPr lang="pl-PL" dirty="0" smtClean="0"/>
              <a:t> </a:t>
            </a:r>
            <a:r>
              <a:rPr lang="en-US" dirty="0" smtClean="0"/>
              <a:t>network from 2-week-old to 2-year-old healthy</a:t>
            </a:r>
            <a:r>
              <a:rPr lang="pl-PL" dirty="0" smtClean="0"/>
              <a:t> </a:t>
            </a:r>
            <a:r>
              <a:rPr lang="en-US" dirty="0" smtClean="0"/>
              <a:t>pediatric subjects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Wei </a:t>
            </a:r>
            <a:r>
              <a:rPr lang="en-US" dirty="0" err="1" smtClean="0"/>
              <a:t>Gao</a:t>
            </a:r>
            <a:r>
              <a:rPr lang="en-US" dirty="0" smtClean="0"/>
              <a:t>, </a:t>
            </a:r>
            <a:r>
              <a:rPr lang="en-US" dirty="0" err="1" smtClean="0"/>
              <a:t>Hongtu</a:t>
            </a:r>
            <a:r>
              <a:rPr lang="en-US" dirty="0" smtClean="0"/>
              <a:t> </a:t>
            </a:r>
            <a:r>
              <a:rPr lang="en-US" dirty="0" err="1" smtClean="0"/>
              <a:t>Zhub</a:t>
            </a:r>
            <a:r>
              <a:rPr lang="en-US" dirty="0" smtClean="0"/>
              <a:t>, Kelly S. </a:t>
            </a:r>
            <a:r>
              <a:rPr lang="en-US" dirty="0" err="1" smtClean="0"/>
              <a:t>Giovanello</a:t>
            </a:r>
            <a:r>
              <a:rPr lang="en-US" dirty="0" smtClean="0"/>
              <a:t>, J. Keith Smith, </a:t>
            </a:r>
            <a:r>
              <a:rPr lang="en-US" dirty="0" err="1" smtClean="0"/>
              <a:t>Dinggang</a:t>
            </a:r>
            <a:r>
              <a:rPr lang="en-US" dirty="0" smtClean="0"/>
              <a:t> </a:t>
            </a:r>
            <a:r>
              <a:rPr lang="en-US" dirty="0" err="1" smtClean="0"/>
              <a:t>Shen</a:t>
            </a:r>
            <a:r>
              <a:rPr lang="en-US" dirty="0" smtClean="0"/>
              <a:t>, John H. Gilmore, and </a:t>
            </a:r>
            <a:r>
              <a:rPr lang="en-US" dirty="0" err="1" smtClean="0"/>
              <a:t>Weili</a:t>
            </a:r>
            <a:r>
              <a:rPr lang="en-US" dirty="0" smtClean="0"/>
              <a:t> Lin,</a:t>
            </a:r>
            <a:r>
              <a:rPr lang="pl-PL" dirty="0" smtClean="0"/>
              <a:t> </a:t>
            </a:r>
            <a:br>
              <a:rPr lang="pl-PL" dirty="0" smtClean="0"/>
            </a:br>
            <a:r>
              <a:rPr lang="pl-PL" dirty="0" smtClean="0"/>
              <a:t>6790–6795 </a:t>
            </a:r>
            <a:r>
              <a:rPr lang="pl-PL" baseline="0" dirty="0" smtClean="0"/>
              <a:t> </a:t>
            </a:r>
            <a:r>
              <a:rPr lang="pl-PL" dirty="0" smtClean="0"/>
              <a:t>PNAS  </a:t>
            </a:r>
            <a:r>
              <a:rPr lang="pl-PL" dirty="0" err="1" smtClean="0"/>
              <a:t>April</a:t>
            </a:r>
            <a:r>
              <a:rPr lang="pl-PL" dirty="0" smtClean="0"/>
              <a:t> 21, 2009  vol. 106 no. 16.</a:t>
            </a:r>
          </a:p>
          <a:p>
            <a:pPr marL="0" marR="0" indent="0" algn="l" defTabSz="914400" rtl="0" eaLnBrk="0" fontAlgn="base" latinLnBrk="0" hangingPunct="0">
              <a:lnSpc>
                <a:spcPct val="100000"/>
              </a:lnSpc>
              <a:spcBef>
                <a:spcPct val="30000"/>
              </a:spcBef>
              <a:spcAft>
                <a:spcPct val="0"/>
              </a:spcAft>
              <a:buClrTx/>
              <a:buSzTx/>
              <a:buFontTx/>
              <a:buNone/>
              <a:tabLst/>
              <a:defRPr/>
            </a:pPr>
            <a:r>
              <a:rPr lang="pl-PL" dirty="0" err="1" smtClean="0"/>
              <a:t>Default</a:t>
            </a:r>
            <a:r>
              <a:rPr lang="pl-PL" dirty="0" smtClean="0"/>
              <a:t> </a:t>
            </a:r>
            <a:r>
              <a:rPr lang="pl-PL" dirty="0" err="1" smtClean="0"/>
              <a:t>mode</a:t>
            </a:r>
            <a:r>
              <a:rPr lang="pl-PL" dirty="0" smtClean="0"/>
              <a:t> network </a:t>
            </a:r>
            <a:r>
              <a:rPr lang="pl-PL" dirty="0" err="1" smtClean="0"/>
              <a:t>consists</a:t>
            </a:r>
            <a:r>
              <a:rPr lang="pl-PL" dirty="0" smtClean="0"/>
              <a:t> </a:t>
            </a:r>
            <a:r>
              <a:rPr lang="pl-PL" dirty="0" err="1" smtClean="0"/>
              <a:t>mainly</a:t>
            </a:r>
            <a:r>
              <a:rPr lang="pl-PL" dirty="0" smtClean="0"/>
              <a:t> of the </a:t>
            </a:r>
            <a:r>
              <a:rPr lang="pl-PL" dirty="0" err="1" smtClean="0"/>
              <a:t>ventral</a:t>
            </a:r>
            <a:r>
              <a:rPr lang="pl-PL" dirty="0" smtClean="0"/>
              <a:t>/</a:t>
            </a:r>
            <a:r>
              <a:rPr lang="pl-PL" dirty="0" err="1" smtClean="0"/>
              <a:t>dorsal</a:t>
            </a:r>
            <a:r>
              <a:rPr lang="pl-PL" dirty="0" smtClean="0"/>
              <a:t> </a:t>
            </a:r>
            <a:r>
              <a:rPr lang="pl-PL" dirty="0" err="1" smtClean="0"/>
              <a:t>medial</a:t>
            </a:r>
            <a:r>
              <a:rPr lang="pl-PL" dirty="0" smtClean="0"/>
              <a:t> </a:t>
            </a:r>
            <a:r>
              <a:rPr lang="pl-PL" dirty="0" err="1" smtClean="0"/>
              <a:t>prefrontal</a:t>
            </a:r>
            <a:r>
              <a:rPr lang="pl-PL" baseline="0" dirty="0" smtClean="0"/>
              <a:t> </a:t>
            </a:r>
            <a:r>
              <a:rPr lang="pl-PL" dirty="0" err="1" smtClean="0"/>
              <a:t>cortex</a:t>
            </a:r>
            <a:r>
              <a:rPr lang="pl-PL" dirty="0" smtClean="0"/>
              <a:t> (v/d MPFC), </a:t>
            </a:r>
            <a:r>
              <a:rPr lang="pl-PL" dirty="0" err="1" smtClean="0"/>
              <a:t>posterior</a:t>
            </a:r>
            <a:r>
              <a:rPr lang="pl-PL" dirty="0" smtClean="0"/>
              <a:t> </a:t>
            </a:r>
            <a:r>
              <a:rPr lang="pl-PL" dirty="0" err="1" smtClean="0"/>
              <a:t>cingulate</a:t>
            </a:r>
            <a:r>
              <a:rPr lang="pl-PL" dirty="0" smtClean="0"/>
              <a:t> </a:t>
            </a:r>
            <a:r>
              <a:rPr lang="pl-PL" dirty="0" err="1" smtClean="0"/>
              <a:t>cortex</a:t>
            </a:r>
            <a:r>
              <a:rPr lang="pl-PL" dirty="0" smtClean="0"/>
              <a:t>/</a:t>
            </a:r>
            <a:r>
              <a:rPr lang="pl-PL" dirty="0" err="1" smtClean="0"/>
              <a:t>retrosplenial</a:t>
            </a:r>
            <a:r>
              <a:rPr lang="pl-PL" dirty="0" smtClean="0"/>
              <a:t> (PCC/</a:t>
            </a:r>
            <a:r>
              <a:rPr lang="pl-PL" dirty="0" err="1" smtClean="0"/>
              <a:t>Rsp</a:t>
            </a:r>
            <a:r>
              <a:rPr lang="pl-PL" dirty="0" smtClean="0"/>
              <a:t>), </a:t>
            </a:r>
            <a:r>
              <a:rPr lang="pl-PL" dirty="0" err="1" smtClean="0"/>
              <a:t>inferior</a:t>
            </a:r>
            <a:r>
              <a:rPr lang="pl-PL" dirty="0" smtClean="0"/>
              <a:t> </a:t>
            </a:r>
            <a:r>
              <a:rPr lang="pl-PL" dirty="0" err="1" smtClean="0"/>
              <a:t>parietal</a:t>
            </a:r>
            <a:r>
              <a:rPr lang="pl-PL" dirty="0" smtClean="0"/>
              <a:t> </a:t>
            </a:r>
            <a:r>
              <a:rPr lang="pl-PL" dirty="0" err="1" smtClean="0"/>
              <a:t>lobule</a:t>
            </a:r>
            <a:r>
              <a:rPr lang="pl-PL" dirty="0" smtClean="0"/>
              <a:t> (IPL), </a:t>
            </a:r>
            <a:r>
              <a:rPr lang="pl-PL" dirty="0" err="1" smtClean="0"/>
              <a:t>lateral</a:t>
            </a:r>
            <a:r>
              <a:rPr lang="pl-PL" dirty="0" smtClean="0"/>
              <a:t> </a:t>
            </a:r>
            <a:r>
              <a:rPr lang="pl-PL" dirty="0" err="1" smtClean="0"/>
              <a:t>temporal</a:t>
            </a:r>
            <a:r>
              <a:rPr lang="pl-PL" dirty="0" smtClean="0"/>
              <a:t> </a:t>
            </a:r>
            <a:r>
              <a:rPr lang="pl-PL" dirty="0" err="1" smtClean="0"/>
              <a:t>cortex</a:t>
            </a:r>
            <a:r>
              <a:rPr lang="pl-PL" dirty="0" smtClean="0"/>
              <a:t> (LTC),</a:t>
            </a:r>
            <a:r>
              <a:rPr lang="pl-PL" baseline="0" dirty="0" smtClean="0"/>
              <a:t> </a:t>
            </a:r>
            <a:r>
              <a:rPr lang="pl-PL" dirty="0" smtClean="0"/>
              <a:t>and </a:t>
            </a:r>
            <a:r>
              <a:rPr lang="pl-PL" dirty="0" err="1" smtClean="0"/>
              <a:t>hippocampus</a:t>
            </a:r>
            <a:r>
              <a:rPr lang="pl-PL" dirty="0" smtClean="0"/>
              <a:t> regions (HF).</a:t>
            </a:r>
          </a:p>
          <a:p>
            <a:pPr marL="0" marR="0" indent="0" algn="l" defTabSz="914400" rtl="0" eaLnBrk="0" fontAlgn="base" latinLnBrk="0" hangingPunct="0">
              <a:lnSpc>
                <a:spcPct val="100000"/>
              </a:lnSpc>
              <a:spcBef>
                <a:spcPct val="30000"/>
              </a:spcBef>
              <a:spcAft>
                <a:spcPct val="0"/>
              </a:spcAft>
              <a:buClrTx/>
              <a:buSzTx/>
              <a:buFontTx/>
              <a:buNone/>
              <a:tabLst/>
              <a:defRPr/>
            </a:pPr>
            <a:endParaRPr lang="pl-PL"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From </a:t>
            </a:r>
            <a:r>
              <a:rPr lang="en-US" dirty="0" err="1" smtClean="0"/>
              <a:t>Courchesne</a:t>
            </a:r>
            <a:r>
              <a:rPr lang="en-US" dirty="0" smtClean="0"/>
              <a:t> and Pierce (2005a), adapted from Nolte (1993)</a:t>
            </a:r>
            <a:endParaRPr lang="pl-PL"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C0F4D28D-C41D-476C-B2D7-B3E69A1CF31B}" type="slidenum">
              <a:rPr lang="en-US"/>
              <a:pPr>
                <a:defRPr/>
              </a:pPr>
              <a:t>23</a:t>
            </a:fld>
            <a:endParaRPr lang="en-US"/>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3D72C0C5-7EE2-468C-A20D-61112AC4B26C}" type="slidenum">
              <a:rPr lang="en-US" sz="1200">
                <a:solidFill>
                  <a:schemeClr val="tx1"/>
                </a:solidFill>
              </a:rPr>
              <a:pPr>
                <a:defRPr/>
              </a:pPr>
              <a:t>28</a:t>
            </a:fld>
            <a:endParaRPr lang="en-US" sz="1200">
              <a:solidFill>
                <a:schemeClr val="tx1"/>
              </a:solidFill>
            </a:endParaRPr>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white"/>
                </a:solidFill>
                <a:latin typeface="Arial Unicode MS" pitchFamily="34" charset="-128"/>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BE1E2046-F982-41BC-B610-54810A395E22}" type="slidenum">
              <a:rPr lang="en-US">
                <a:solidFill>
                  <a:prstClr val="white"/>
                </a:solidFill>
                <a:latin typeface="Arial Unicode MS" pitchFamily="34" charset="-128"/>
              </a:rPr>
              <a:pPr>
                <a:buClr>
                  <a:srgbClr val="1F497D"/>
                </a:buClr>
                <a:defRPr/>
              </a:pPr>
              <a:t>29</a:t>
            </a:fld>
            <a:endParaRPr lang="en-US">
              <a:solidFill>
                <a:prstClr val="white"/>
              </a:solidFill>
              <a:latin typeface="Arial Unicode MS" pitchFamily="34" charset="-128"/>
            </a:endParaRPr>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white"/>
                </a:solidFill>
                <a:latin typeface="Arial Unicode MS" pitchFamily="34" charset="-128"/>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55B3C922-ED71-4896-B01B-5024F28DAF26}" type="slidenum">
              <a:rPr lang="en-US">
                <a:solidFill>
                  <a:prstClr val="white"/>
                </a:solidFill>
                <a:latin typeface="Arial Unicode MS" pitchFamily="34" charset="-128"/>
              </a:rPr>
              <a:pPr>
                <a:buClr>
                  <a:srgbClr val="1F497D"/>
                </a:buClr>
                <a:defRPr/>
              </a:pPr>
              <a:t>30</a:t>
            </a:fld>
            <a:endParaRPr lang="en-US">
              <a:solidFill>
                <a:prstClr val="white"/>
              </a:solidFill>
              <a:latin typeface="Arial Unicode MS" pitchFamily="34" charset="-128"/>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smtClean="0"/>
          </a:p>
        </p:txBody>
      </p:sp>
      <p:sp>
        <p:nvSpPr>
          <p:cNvPr id="60420"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200">
                <a:solidFill>
                  <a:prstClr val="black"/>
                </a:solidFill>
              </a:rPr>
              <a:t>M.L. Anderson, Evidence for massive redeployment</a:t>
            </a:r>
          </a:p>
        </p:txBody>
      </p:sp>
      <p:sp>
        <p:nvSpPr>
          <p:cNvPr id="6042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CB5A4FE1-C4CD-4039-BC71-40CE8522D881}" type="datetime1">
              <a:rPr lang="en-US" sz="1200">
                <a:solidFill>
                  <a:prstClr val="black"/>
                </a:solidFill>
              </a:rPr>
              <a:pPr eaLnBrk="1" hangingPunct="1">
                <a:defRPr/>
              </a:pPr>
              <a:t>11/22/2012</a:t>
            </a:fld>
            <a:endParaRPr lang="en-US" sz="1200">
              <a:solidFill>
                <a:prstClr val="black"/>
              </a:solidFill>
            </a:endParaRPr>
          </a:p>
        </p:txBody>
      </p:sp>
      <p:sp>
        <p:nvSpPr>
          <p:cNvPr id="60422"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BB195063-B802-4129-93C6-7D2A8570C4D9}" type="slidenum">
              <a:rPr lang="en-US" sz="1200">
                <a:solidFill>
                  <a:prstClr val="black"/>
                </a:solidFill>
              </a:rPr>
              <a:pPr eaLnBrk="1" hangingPunct="1">
                <a:defRPr/>
              </a:pPr>
              <a:t>31</a:t>
            </a:fld>
            <a:endParaRPr lang="en-US" sz="120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smtClean="0"/>
          </a:p>
        </p:txBody>
      </p:sp>
      <p:sp>
        <p:nvSpPr>
          <p:cNvPr id="59396"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Clr>
                <a:srgbClr val="1F497D"/>
              </a:buClr>
              <a:defRPr/>
            </a:pPr>
            <a:r>
              <a:rPr lang="en-US" sz="1200">
                <a:solidFill>
                  <a:prstClr val="black"/>
                </a:solidFill>
              </a:rPr>
              <a:t>M.L. Anderson, Evidence for massive redeployment</a:t>
            </a:r>
          </a:p>
        </p:txBody>
      </p:sp>
      <p:sp>
        <p:nvSpPr>
          <p:cNvPr id="5939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Clr>
                <a:srgbClr val="1F497D"/>
              </a:buClr>
              <a:defRPr/>
            </a:pPr>
            <a:fld id="{95510218-ED47-4AD7-963A-E973EBD147ED}" type="datetime1">
              <a:rPr lang="en-US" sz="1200">
                <a:solidFill>
                  <a:prstClr val="black"/>
                </a:solidFill>
              </a:rPr>
              <a:pPr eaLnBrk="1" hangingPunct="1">
                <a:buClr>
                  <a:srgbClr val="1F497D"/>
                </a:buClr>
                <a:defRPr/>
              </a:pPr>
              <a:t>11/22/2012</a:t>
            </a:fld>
            <a:endParaRPr lang="en-US" sz="1200">
              <a:solidFill>
                <a:prstClr val="black"/>
              </a:solidFill>
            </a:endParaRPr>
          </a:p>
        </p:txBody>
      </p:sp>
      <p:sp>
        <p:nvSpPr>
          <p:cNvPr id="59398"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Clr>
                <a:srgbClr val="1F497D"/>
              </a:buClr>
              <a:defRPr/>
            </a:pPr>
            <a:fld id="{6D9E16AD-A0D5-4484-AA96-6C5C0FC03844}" type="slidenum">
              <a:rPr lang="en-US" sz="1200">
                <a:solidFill>
                  <a:prstClr val="black"/>
                </a:solidFill>
              </a:rPr>
              <a:pPr eaLnBrk="1" hangingPunct="1">
                <a:buClr>
                  <a:srgbClr val="1F497D"/>
                </a:buClr>
                <a:defRPr/>
              </a:pPr>
              <a:t>32</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Spectrogram reconstruction. (A) Top: spectrogram of six isolated words (deep, jazz, cause) and </a:t>
            </a:r>
            <a:r>
              <a:rPr lang="en-US" dirty="0" err="1" smtClean="0"/>
              <a:t>pseudowords</a:t>
            </a:r>
            <a:r>
              <a:rPr lang="en-US" dirty="0" smtClean="0"/>
              <a:t> (</a:t>
            </a:r>
            <a:r>
              <a:rPr lang="en-US" dirty="0" err="1" smtClean="0"/>
              <a:t>fook</a:t>
            </a:r>
            <a:r>
              <a:rPr lang="en-US" dirty="0" smtClean="0"/>
              <a:t>, </a:t>
            </a:r>
            <a:r>
              <a:rPr lang="en-US" dirty="0" err="1" smtClean="0"/>
              <a:t>ors</a:t>
            </a:r>
            <a:r>
              <a:rPr lang="en-US" dirty="0" smtClean="0"/>
              <a:t>, </a:t>
            </a:r>
            <a:r>
              <a:rPr lang="en-US" dirty="0" err="1" smtClean="0"/>
              <a:t>nim</a:t>
            </a:r>
            <a:r>
              <a:rPr lang="en-US" dirty="0" smtClean="0"/>
              <a:t>) presented</a:t>
            </a:r>
            <a:r>
              <a:rPr lang="pl-PL" baseline="0" dirty="0" smtClean="0"/>
              <a:t> </a:t>
            </a:r>
            <a:r>
              <a:rPr lang="en-US" dirty="0" smtClean="0"/>
              <a:t>aurally to an individual participant. Bottom: spectrogram-based reconstruction of the same speech segment, linearly decoded from a set of</a:t>
            </a:r>
            <a:r>
              <a:rPr lang="pl-PL" dirty="0" smtClean="0"/>
              <a:t> </a:t>
            </a:r>
            <a:r>
              <a:rPr lang="en-US" dirty="0" smtClean="0"/>
              <a:t>electrodes. Purple and green bars denote vowels and fricative consonants, respectively, and the spectrogram is normalized within each frequency</a:t>
            </a:r>
            <a:r>
              <a:rPr lang="pl-PL" baseline="0" dirty="0" smtClean="0"/>
              <a:t> </a:t>
            </a:r>
            <a:r>
              <a:rPr lang="en-US" dirty="0" smtClean="0"/>
              <a:t>channel for display. (B) Single trial high gamma band power (70–150 Hz, gray curves) induced by the speech segment in (A). Recordings are from four</a:t>
            </a:r>
            <a:r>
              <a:rPr lang="pl-PL" baseline="0" dirty="0" smtClean="0"/>
              <a:t> </a:t>
            </a:r>
            <a:r>
              <a:rPr lang="en-US" dirty="0" smtClean="0"/>
              <a:t>different STG sites used in the reconstruction. The high gamma response at each site is z-scored and plotted in standard deviation (SD) units. Right</a:t>
            </a:r>
            <a:r>
              <a:rPr lang="pl-PL" baseline="0" dirty="0" smtClean="0"/>
              <a:t> </a:t>
            </a:r>
            <a:r>
              <a:rPr lang="en-US" dirty="0" smtClean="0"/>
              <a:t>panel: frequency tuning curves (dark black) for each of the four electrode sites, sorted by peak frequency and normalized by maximum amplitude.</a:t>
            </a:r>
          </a:p>
          <a:p>
            <a:r>
              <a:rPr lang="en-US" dirty="0" smtClean="0"/>
              <a:t>Red bars overlay each peak frequency and indicate SEM of the parameter estimate. Frequency tuning was computed from </a:t>
            </a:r>
            <a:r>
              <a:rPr lang="en-US" dirty="0" err="1" smtClean="0"/>
              <a:t>spectro</a:t>
            </a:r>
            <a:r>
              <a:rPr lang="en-US" dirty="0" smtClean="0"/>
              <a:t>-temporal receptive</a:t>
            </a:r>
          </a:p>
          <a:p>
            <a:r>
              <a:rPr lang="en-US" dirty="0" smtClean="0"/>
              <a:t>fields (STRFs) measured at each individual electrode site. Tuning curves exhibit a range of functional forms including multiple frequency peaks</a:t>
            </a:r>
          </a:p>
          <a:p>
            <a:r>
              <a:rPr lang="en-US" dirty="0" smtClean="0"/>
              <a:t>(Figures S1B and S2B). (C) The anatomical distribution of fitted weights in the reconstruction model. Dashed box denotes the extent of the electrode</a:t>
            </a:r>
          </a:p>
          <a:p>
            <a:r>
              <a:rPr lang="en-US" dirty="0" smtClean="0"/>
              <a:t>grid (shown in Figure 1). Weight magnitudes are averaged over all time lags and spectrogram frequencies and spatially smoothed for display.</a:t>
            </a:r>
          </a:p>
          <a:p>
            <a:r>
              <a:rPr lang="en-US" dirty="0" smtClean="0"/>
              <a:t>Nonzero weights are largely focal to STG electrode sites. Scale bar is 10 mm.</a:t>
            </a:r>
          </a:p>
          <a:p>
            <a:r>
              <a:rPr lang="en-US" dirty="0" smtClean="0"/>
              <a:t>doi:10.1371/journal.pbio.1001251.g002</a:t>
            </a:r>
            <a:r>
              <a:rPr lang="pl-PL" dirty="0" smtClean="0"/>
              <a:t>   </a:t>
            </a:r>
            <a:r>
              <a:rPr lang="en-US" dirty="0" smtClean="0"/>
              <a:t>Brian N. </a:t>
            </a:r>
            <a:r>
              <a:rPr lang="en-US" dirty="0" err="1" smtClean="0"/>
              <a:t>Pasley</a:t>
            </a:r>
            <a:r>
              <a:rPr lang="pl-PL" dirty="0" smtClean="0"/>
              <a:t> et al. PLOS </a:t>
            </a:r>
            <a:r>
              <a:rPr lang="pl-PL" dirty="0" err="1" smtClean="0"/>
              <a:t>Biology</a:t>
            </a:r>
            <a:r>
              <a:rPr lang="pl-PL" dirty="0" smtClean="0"/>
              <a:t> 2012</a:t>
            </a:r>
            <a:endParaRPr lang="en-US" dirty="0"/>
          </a:p>
        </p:txBody>
      </p:sp>
      <p:sp>
        <p:nvSpPr>
          <p:cNvPr id="4" name="Symbol zastępczy stopki 3"/>
          <p:cNvSpPr>
            <a:spLocks noGrp="1"/>
          </p:cNvSpPr>
          <p:nvPr>
            <p:ph type="ftr" sz="quarter" idx="10"/>
          </p:nvPr>
        </p:nvSpPr>
        <p:spPr/>
        <p:txBody>
          <a:bodyPr/>
          <a:lstStyle/>
          <a:p>
            <a:pPr>
              <a:defRPr/>
            </a:pPr>
            <a:r>
              <a:rPr lang="en-US" smtClean="0"/>
              <a:t>(c) 1999. Tralvex Yeap. All Rights Reserved</a:t>
            </a:r>
            <a:endParaRPr lang="en-US"/>
          </a:p>
        </p:txBody>
      </p:sp>
      <p:sp>
        <p:nvSpPr>
          <p:cNvPr id="5" name="Symbol zastępczy numeru slajdu 4"/>
          <p:cNvSpPr>
            <a:spLocks noGrp="1"/>
          </p:cNvSpPr>
          <p:nvPr>
            <p:ph type="sldNum" sz="quarter" idx="11"/>
          </p:nvPr>
        </p:nvSpPr>
        <p:spPr/>
        <p:txBody>
          <a:bodyPr/>
          <a:lstStyle/>
          <a:p>
            <a:pPr>
              <a:defRPr/>
            </a:pPr>
            <a:fld id="{4A76EC1E-BF08-4C0C-8B88-87B190097198}" type="slidenum">
              <a:rPr lang="en-US" smtClean="0"/>
              <a:pPr>
                <a:defRPr/>
              </a:pPr>
              <a:t>38</a:t>
            </a:fld>
            <a:endParaRPr lang="en-US"/>
          </a:p>
        </p:txBody>
      </p:sp>
    </p:spTree>
    <p:extLst>
      <p:ext uri="{BB962C8B-B14F-4D97-AF65-F5344CB8AC3E}">
        <p14:creationId xmlns:p14="http://schemas.microsoft.com/office/powerpoint/2010/main" val="1120387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SzPct val="115000"/>
            </a:pPr>
            <a:r>
              <a:rPr lang="pl-PL" sz="1200" dirty="0" smtClean="0">
                <a:solidFill>
                  <a:srgbClr val="FFFFFF"/>
                </a:solidFill>
                <a:latin typeface="Arial" pitchFamily="34" charset="0"/>
                <a:cs typeface="+mn-cs"/>
              </a:rPr>
              <a:t>M. </a:t>
            </a:r>
            <a:r>
              <a:rPr lang="pl-PL" sz="1200" dirty="0" err="1" smtClean="0">
                <a:solidFill>
                  <a:srgbClr val="FFFFFF"/>
                </a:solidFill>
                <a:latin typeface="Arial" pitchFamily="34" charset="0"/>
                <a:cs typeface="+mn-cs"/>
              </a:rPr>
              <a:t>Desmurget</a:t>
            </a:r>
            <a:r>
              <a:rPr lang="pl-PL" sz="1200" dirty="0" smtClean="0">
                <a:solidFill>
                  <a:srgbClr val="FFFFFF"/>
                </a:solidFill>
                <a:latin typeface="Arial" pitchFamily="34" charset="0"/>
                <a:cs typeface="+mn-cs"/>
              </a:rPr>
              <a:t> i </a:t>
            </a:r>
            <a:r>
              <a:rPr lang="pl-PL" sz="1200" dirty="0" err="1" smtClean="0">
                <a:solidFill>
                  <a:srgbClr val="FFFFFF"/>
                </a:solidFill>
                <a:latin typeface="Arial" pitchFamily="34" charset="0"/>
                <a:cs typeface="+mn-cs"/>
              </a:rPr>
              <a:t>inn</a:t>
            </a:r>
            <a:r>
              <a:rPr lang="pl-PL" sz="1200" dirty="0" smtClean="0">
                <a:solidFill>
                  <a:srgbClr val="FFFFFF"/>
                </a:solidFill>
                <a:latin typeface="Arial" pitchFamily="34" charset="0"/>
                <a:cs typeface="+mn-cs"/>
              </a:rPr>
              <a:t>. </a:t>
            </a:r>
          </a:p>
          <a:p>
            <a:pPr>
              <a:buClr>
                <a:srgbClr val="000000"/>
              </a:buClr>
              <a:buSzPct val="115000"/>
            </a:pPr>
            <a:r>
              <a:rPr lang="pl-PL" sz="1200" dirty="0" smtClean="0">
                <a:solidFill>
                  <a:srgbClr val="FFFFFF"/>
                </a:solidFill>
                <a:latin typeface="Arial" pitchFamily="34" charset="0"/>
                <a:cs typeface="+mn-cs"/>
              </a:rPr>
              <a:t>Science 324: 811-813, 2009.</a:t>
            </a:r>
            <a:endParaRPr lang="pl-PL" sz="800" dirty="0" smtClean="0">
              <a:solidFill>
                <a:srgbClr val="FFFFFF"/>
              </a:solidFill>
              <a:latin typeface="Arial" pitchFamily="34" charset="0"/>
              <a:cs typeface="+mn-cs"/>
            </a:endParaRPr>
          </a:p>
          <a:p>
            <a:endParaRPr lang="pl-PL"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5800083A-331C-45E8-ABED-A8201A2B859B}" type="slidenum">
              <a:rPr lang="en-US">
                <a:solidFill>
                  <a:prstClr val="black"/>
                </a:solidFill>
              </a:rPr>
              <a:pPr>
                <a:buClr>
                  <a:srgbClr val="1F497D"/>
                </a:buClr>
                <a:defRPr/>
              </a:pPr>
              <a:t>57</a:t>
            </a:fld>
            <a:endParaRPr lang="en-US">
              <a:solidFill>
                <a:prstClr val="black"/>
              </a:solidFill>
            </a:endParaRPr>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lide Number Placeholder 3"/>
          <p:cNvSpPr>
            <a:spLocks noGrp="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4B3AB05-754E-463A-912F-08A5F4CD2F13}" type="slidenum">
              <a:rPr lang="en-US" sz="1200">
                <a:solidFill>
                  <a:srgbClr val="000000"/>
                </a:solidFill>
              </a:rPr>
              <a:pPr>
                <a:defRPr/>
              </a:pPr>
              <a:t>58</a:t>
            </a:fld>
            <a:endParaRPr 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lide Number Placeholder 3"/>
          <p:cNvSpPr>
            <a:spLocks noGrp="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74B3AB05-754E-463A-912F-08A5F4CD2F13}" type="slidenum">
              <a:rPr lang="en-US" sz="1200">
                <a:solidFill>
                  <a:srgbClr val="000000"/>
                </a:solidFill>
              </a:rPr>
              <a:pPr>
                <a:defRPr/>
              </a:pPr>
              <a:t>59</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Ed </a:t>
            </a:r>
            <a:r>
              <a:rPr lang="en-US" dirty="0" err="1" smtClean="0"/>
              <a:t>Bullmore</a:t>
            </a:r>
            <a:r>
              <a:rPr lang="en-US" dirty="0" smtClean="0"/>
              <a:t> and Olaf </a:t>
            </a:r>
            <a:r>
              <a:rPr lang="en-US" dirty="0" err="1" smtClean="0"/>
              <a:t>Sporns</a:t>
            </a:r>
            <a:r>
              <a:rPr lang="pl-PL" dirty="0" smtClean="0"/>
              <a:t>, </a:t>
            </a:r>
            <a:r>
              <a:rPr lang="en-US" dirty="0" smtClean="0"/>
              <a:t>Complex brain networks: graph theoretical analysis of structural and functional systems</a:t>
            </a:r>
            <a:r>
              <a:rPr lang="pl-PL" dirty="0" smtClean="0"/>
              <a:t>. </a:t>
            </a:r>
            <a:r>
              <a:rPr lang="en-US" dirty="0" smtClean="0"/>
              <a:t>Nature Reviews Neuroscience 10, 186-198 (March 2009) | doi:10.1038/nrn2575</a:t>
            </a:r>
          </a:p>
          <a:p>
            <a:endParaRPr lang="pl-PL"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lvl1pPr defTabSz="901700" eaLnBrk="0" hangingPunct="0">
              <a:defRPr sz="4400">
                <a:solidFill>
                  <a:schemeClr val="bg1"/>
                </a:solidFill>
                <a:latin typeface="Arial Unicode MS" pitchFamily="34" charset="-128"/>
              </a:defRPr>
            </a:lvl1pPr>
            <a:lvl2pPr marL="742950" indent="-285750" defTabSz="901700" eaLnBrk="0" hangingPunct="0">
              <a:defRPr sz="4400">
                <a:solidFill>
                  <a:schemeClr val="bg1"/>
                </a:solidFill>
                <a:latin typeface="Arial Unicode MS" pitchFamily="34" charset="-128"/>
              </a:defRPr>
            </a:lvl2pPr>
            <a:lvl3pPr marL="1143000" indent="-228600" defTabSz="901700" eaLnBrk="0" hangingPunct="0">
              <a:defRPr sz="4400">
                <a:solidFill>
                  <a:schemeClr val="bg1"/>
                </a:solidFill>
                <a:latin typeface="Arial Unicode MS" pitchFamily="34" charset="-128"/>
              </a:defRPr>
            </a:lvl3pPr>
            <a:lvl4pPr marL="1600200" indent="-228600" defTabSz="901700" eaLnBrk="0" hangingPunct="0">
              <a:defRPr sz="4400">
                <a:solidFill>
                  <a:schemeClr val="bg1"/>
                </a:solidFill>
                <a:latin typeface="Arial Unicode MS" pitchFamily="34" charset="-128"/>
              </a:defRPr>
            </a:lvl4pPr>
            <a:lvl5pPr marL="2057400" indent="-228600" defTabSz="901700" eaLnBrk="0" hangingPunct="0">
              <a:defRPr sz="4400">
                <a:solidFill>
                  <a:schemeClr val="bg1"/>
                </a:solidFill>
                <a:latin typeface="Arial Unicode MS" pitchFamily="34" charset="-128"/>
              </a:defRPr>
            </a:lvl5pPr>
            <a:lvl6pPr marL="2514600" indent="-228600" defTabSz="901700" eaLnBrk="0" fontAlgn="base" hangingPunct="0">
              <a:spcBef>
                <a:spcPct val="0"/>
              </a:spcBef>
              <a:spcAft>
                <a:spcPct val="0"/>
              </a:spcAft>
              <a:defRPr sz="4400">
                <a:solidFill>
                  <a:schemeClr val="bg1"/>
                </a:solidFill>
                <a:latin typeface="Arial Unicode MS" pitchFamily="34" charset="-128"/>
              </a:defRPr>
            </a:lvl6pPr>
            <a:lvl7pPr marL="2971800" indent="-228600" defTabSz="901700" eaLnBrk="0" fontAlgn="base" hangingPunct="0">
              <a:spcBef>
                <a:spcPct val="0"/>
              </a:spcBef>
              <a:spcAft>
                <a:spcPct val="0"/>
              </a:spcAft>
              <a:defRPr sz="4400">
                <a:solidFill>
                  <a:schemeClr val="bg1"/>
                </a:solidFill>
                <a:latin typeface="Arial Unicode MS" pitchFamily="34" charset="-128"/>
              </a:defRPr>
            </a:lvl7pPr>
            <a:lvl8pPr marL="3429000" indent="-228600" defTabSz="901700" eaLnBrk="0" fontAlgn="base" hangingPunct="0">
              <a:spcBef>
                <a:spcPct val="0"/>
              </a:spcBef>
              <a:spcAft>
                <a:spcPct val="0"/>
              </a:spcAft>
              <a:defRPr sz="4400">
                <a:solidFill>
                  <a:schemeClr val="bg1"/>
                </a:solidFill>
                <a:latin typeface="Arial Unicode MS" pitchFamily="34" charset="-128"/>
              </a:defRPr>
            </a:lvl8pPr>
            <a:lvl9pPr marL="3886200" indent="-228600" defTabSz="901700" eaLnBrk="0" fontAlgn="base" hangingPunct="0">
              <a:spcBef>
                <a:spcPct val="0"/>
              </a:spcBef>
              <a:spcAft>
                <a:spcPct val="0"/>
              </a:spcAft>
              <a:defRPr sz="4400">
                <a:solidFill>
                  <a:schemeClr val="bg1"/>
                </a:solidFill>
                <a:latin typeface="Arial Unicode MS" pitchFamily="34" charset="-128"/>
              </a:defRPr>
            </a:lvl9pPr>
          </a:lstStyle>
          <a:p>
            <a:pPr>
              <a:defRPr/>
            </a:pPr>
            <a:fld id="{C7C2E1E2-156E-41D3-B8FB-5B685E60139E}" type="slidenum">
              <a:rPr lang="en-US" sz="1200">
                <a:solidFill>
                  <a:prstClr val="black"/>
                </a:solidFill>
              </a:rPr>
              <a:pPr>
                <a:defRPr/>
              </a:pPr>
              <a:t>9</a:t>
            </a:fld>
            <a:endParaRPr lang="en-US" sz="120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t>dentification</a:t>
            </a:r>
            <a:r>
              <a:rPr lang="en-US" dirty="0" smtClean="0"/>
              <a:t> of large-scale structural network nodes in the human brain by four methods currently in use. (a) Automated </a:t>
            </a:r>
            <a:r>
              <a:rPr lang="en-US" dirty="0" err="1" smtClean="0"/>
              <a:t>parcellation</a:t>
            </a:r>
            <a:r>
              <a:rPr lang="en-US" dirty="0" smtClean="0"/>
              <a:t> of a single subject’s</a:t>
            </a:r>
          </a:p>
          <a:p>
            <a:r>
              <a:rPr lang="en-US" dirty="0" smtClean="0"/>
              <a:t>structural MR image into nodes based on the geometry of large </a:t>
            </a:r>
            <a:r>
              <a:rPr lang="en-US" dirty="0" err="1" smtClean="0"/>
              <a:t>sulcal</a:t>
            </a:r>
            <a:r>
              <a:rPr lang="en-US" dirty="0" smtClean="0"/>
              <a:t> landmarks. (b) High-resolution </a:t>
            </a:r>
            <a:r>
              <a:rPr lang="en-US" dirty="0" err="1" smtClean="0"/>
              <a:t>parcellation</a:t>
            </a:r>
            <a:r>
              <a:rPr lang="en-US" dirty="0" smtClean="0"/>
              <a:t> with arbitrary granularity. </a:t>
            </a:r>
            <a:r>
              <a:rPr lang="pl-PL" dirty="0" smtClean="0"/>
              <a:t>F</a:t>
            </a:r>
            <a:r>
              <a:rPr lang="en-US" dirty="0" smtClean="0"/>
              <a:t>rom </a:t>
            </a:r>
            <a:r>
              <a:rPr lang="pl-PL" dirty="0" smtClean="0"/>
              <a:t> </a:t>
            </a:r>
          </a:p>
          <a:p>
            <a:r>
              <a:rPr lang="en-US" dirty="0" err="1" smtClean="0"/>
              <a:t>Zilles</a:t>
            </a:r>
            <a:r>
              <a:rPr lang="en-US" dirty="0" smtClean="0"/>
              <a:t>, K. and </a:t>
            </a:r>
            <a:r>
              <a:rPr lang="en-US" dirty="0" err="1" smtClean="0"/>
              <a:t>Amunts</a:t>
            </a:r>
            <a:r>
              <a:rPr lang="en-US" dirty="0" smtClean="0"/>
              <a:t>, K. (2010) Centenary of </a:t>
            </a:r>
            <a:r>
              <a:rPr lang="en-US" dirty="0" err="1" smtClean="0"/>
              <a:t>Brodmann’s</a:t>
            </a:r>
            <a:r>
              <a:rPr lang="en-US" dirty="0" smtClean="0"/>
              <a:t> map –</a:t>
            </a:r>
            <a:r>
              <a:rPr lang="pl-PL" dirty="0" smtClean="0"/>
              <a:t> </a:t>
            </a:r>
            <a:r>
              <a:rPr lang="en-US" dirty="0" smtClean="0"/>
              <a:t>conception and fate. Nat. Rev. </a:t>
            </a:r>
            <a:r>
              <a:rPr lang="en-US" dirty="0" err="1" smtClean="0"/>
              <a:t>Neurosci</a:t>
            </a:r>
            <a:r>
              <a:rPr lang="en-US" dirty="0" smtClean="0"/>
              <a:t>. 11, 139–145</a:t>
            </a:r>
            <a:r>
              <a:rPr lang="pl-PL"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Steven L. </a:t>
            </a:r>
            <a:r>
              <a:rPr lang="en-US" dirty="0" err="1" smtClean="0"/>
              <a:t>Bressler</a:t>
            </a:r>
            <a:r>
              <a:rPr lang="pl-PL" baseline="0" dirty="0" smtClean="0"/>
              <a:t> </a:t>
            </a:r>
            <a:r>
              <a:rPr lang="en-US" dirty="0" smtClean="0"/>
              <a:t>and Vinod </a:t>
            </a:r>
            <a:r>
              <a:rPr lang="en-US" dirty="0" err="1" smtClean="0"/>
              <a:t>Menon</a:t>
            </a:r>
            <a:r>
              <a:rPr lang="pl-PL" dirty="0" smtClean="0"/>
              <a:t>,</a:t>
            </a:r>
            <a:r>
              <a:rPr lang="pl-PL" baseline="0" dirty="0" smtClean="0"/>
              <a:t> </a:t>
            </a:r>
            <a:r>
              <a:rPr lang="en-US" dirty="0" smtClean="0"/>
              <a:t>Large-scale brain networks in</a:t>
            </a:r>
            <a:r>
              <a:rPr lang="pl-PL" dirty="0" smtClean="0"/>
              <a:t> </a:t>
            </a:r>
            <a:r>
              <a:rPr lang="en-US" dirty="0" smtClean="0"/>
              <a:t>cognition: emerging methods and</a:t>
            </a:r>
            <a:r>
              <a:rPr lang="pl-PL" baseline="0" dirty="0" smtClean="0"/>
              <a:t> </a:t>
            </a:r>
            <a:r>
              <a:rPr lang="en-US" dirty="0" smtClean="0"/>
              <a:t>principles</a:t>
            </a:r>
            <a:r>
              <a:rPr lang="pl-PL" dirty="0" smtClean="0"/>
              <a:t>. </a:t>
            </a:r>
            <a:r>
              <a:rPr lang="pl-PL" dirty="0" err="1" smtClean="0"/>
              <a:t>Trends</a:t>
            </a:r>
            <a:r>
              <a:rPr lang="pl-PL" dirty="0" smtClean="0"/>
              <a:t> in Cognitive </a:t>
            </a:r>
            <a:r>
              <a:rPr lang="pl-PL" dirty="0" err="1" smtClean="0"/>
              <a:t>Sciences</a:t>
            </a:r>
            <a:r>
              <a:rPr lang="pl-PL" dirty="0" smtClean="0"/>
              <a:t> 14 (2010) 277–290</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2"/>
            <a:ext cx="6400800" cy="1752600"/>
          </a:xfrm>
        </p:spPr>
        <p:txBody>
          <a:bodyPr/>
          <a:lstStyle>
            <a:lvl1pPr marL="0" indent="0" algn="ctr">
              <a:buNone/>
              <a:defRPr>
                <a:latin typeface="Calibri" pitchFamily="34" charset="0"/>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19067317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02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a:xfrm>
            <a:off x="914400" y="6324600"/>
            <a:ext cx="1905000" cy="457200"/>
          </a:xfrm>
          <a:prstGeom prst="rect">
            <a:avLst/>
          </a:prstGeom>
        </p:spPr>
        <p:txBody>
          <a:bodyPr/>
          <a:lstStyle>
            <a:lvl1pPr>
              <a:defRPr/>
            </a:lvl1pPr>
          </a:lstStyle>
          <a:p>
            <a:pPr algn="just">
              <a:buClr>
                <a:srgbClr val="000000"/>
              </a:buClr>
              <a:buSzPct val="115000"/>
              <a:defRPr/>
            </a:pPr>
            <a:endParaRPr lang="pl-PL" sz="2000">
              <a:solidFill>
                <a:srgbClr val="000000"/>
              </a:solidFill>
              <a:latin typeface="Arial" pitchFamily="34" charset="0"/>
              <a:cs typeface="+mn-cs"/>
            </a:endParaRPr>
          </a:p>
        </p:txBody>
      </p:sp>
      <p:sp>
        <p:nvSpPr>
          <p:cNvPr id="6" name="Symbol zastępczy stopki 5"/>
          <p:cNvSpPr>
            <a:spLocks noGrp="1"/>
          </p:cNvSpPr>
          <p:nvPr>
            <p:ph type="ftr" sz="quarter" idx="11"/>
          </p:nvPr>
        </p:nvSpPr>
        <p:spPr>
          <a:xfrm>
            <a:off x="3352800" y="6324600"/>
            <a:ext cx="2895600" cy="457200"/>
          </a:xfrm>
          <a:prstGeom prst="rect">
            <a:avLst/>
          </a:prstGeom>
        </p:spPr>
        <p:txBody>
          <a:bodyPr/>
          <a:lstStyle>
            <a:lvl1pPr>
              <a:defRPr/>
            </a:lvl1pPr>
          </a:lstStyle>
          <a:p>
            <a:pPr algn="just">
              <a:buClr>
                <a:srgbClr val="000000"/>
              </a:buClr>
              <a:buSzPct val="115000"/>
              <a:defRPr/>
            </a:pPr>
            <a:endParaRPr lang="pl-PL" sz="2000">
              <a:solidFill>
                <a:srgbClr val="000000"/>
              </a:solidFill>
              <a:latin typeface="Arial" pitchFamily="34" charset="0"/>
              <a:cs typeface="+mn-cs"/>
            </a:endParaRPr>
          </a:p>
        </p:txBody>
      </p:sp>
      <p:sp>
        <p:nvSpPr>
          <p:cNvPr id="7" name="Symbol zastępczy numeru slajdu 6"/>
          <p:cNvSpPr>
            <a:spLocks noGrp="1"/>
          </p:cNvSpPr>
          <p:nvPr>
            <p:ph type="sldNum" sz="quarter" idx="12"/>
          </p:nvPr>
        </p:nvSpPr>
        <p:spPr>
          <a:xfrm>
            <a:off x="6781800" y="6324600"/>
            <a:ext cx="1905000" cy="457200"/>
          </a:xfrm>
          <a:prstGeom prst="rect">
            <a:avLst/>
          </a:prstGeom>
        </p:spPr>
        <p:txBody>
          <a:bodyPr/>
          <a:lstStyle>
            <a:lvl1pPr>
              <a:defRPr/>
            </a:lvl1pPr>
          </a:lstStyle>
          <a:p>
            <a:pPr algn="just">
              <a:buClr>
                <a:srgbClr val="000000"/>
              </a:buClr>
              <a:buSzPct val="115000"/>
              <a:defRPr/>
            </a:pPr>
            <a:fld id="{6B6390C0-0387-4E22-8C91-F0C7BC46F045}" type="slidenum">
              <a:rPr lang="pl-PL" sz="2000">
                <a:solidFill>
                  <a:srgbClr val="000000"/>
                </a:solidFill>
                <a:latin typeface="Arial" pitchFamily="34" charset="0"/>
                <a:cs typeface="+mn-cs"/>
              </a:rPr>
              <a:pPr algn="just">
                <a:buClr>
                  <a:srgbClr val="000000"/>
                </a:buClr>
                <a:buSzPct val="115000"/>
                <a:defRPr/>
              </a:pPr>
              <a:t>‹#›</a:t>
            </a:fld>
            <a:endParaRPr lang="pl-PL" sz="2000">
              <a:solidFill>
                <a:srgbClr val="000000"/>
              </a:solidFill>
              <a:latin typeface="Arial" pitchFamily="34" charset="0"/>
              <a:cs typeface="+mn-cs"/>
            </a:endParaRPr>
          </a:p>
        </p:txBody>
      </p:sp>
    </p:spTree>
    <p:extLst>
      <p:ext uri="{BB962C8B-B14F-4D97-AF65-F5344CB8AC3E}">
        <p14:creationId xmlns:p14="http://schemas.microsoft.com/office/powerpoint/2010/main" val="2815616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1C2ECBE6-052E-4A18-BA96-8130E7570AFE}" type="datetime1">
              <a:rPr lang="en-US">
                <a:solidFill>
                  <a:srgbClr val="EAEAEA"/>
                </a:solidFill>
              </a:rPr>
              <a:pPr>
                <a:defRPr/>
              </a:pPr>
              <a:t>11/22/2012</a:t>
            </a:fld>
            <a:endParaRPr lang="pl-PL">
              <a:solidFill>
                <a:srgbClr val="EAEAEA"/>
              </a:solidFill>
            </a:endParaRPr>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3CF75BBB-0AC2-4099-A353-B07EEF124C20}"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80477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C012ED37-9009-4D1F-A4F5-1390150861E7}" type="datetime1">
              <a:rPr lang="en-US">
                <a:solidFill>
                  <a:srgbClr val="EAEAEA"/>
                </a:solidFill>
              </a:rPr>
              <a:pPr>
                <a:defRPr/>
              </a:pPr>
              <a:t>11/22/2012</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EAD8DF2-666D-406B-84A1-4235481B4FB8}"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282819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1E876880-CC2C-4C25-99FA-D07213321D21}" type="datetime1">
              <a:rPr lang="en-US">
                <a:solidFill>
                  <a:srgbClr val="EAEAEA"/>
                </a:solidFill>
              </a:rPr>
              <a:pPr>
                <a:defRPr/>
              </a:pPr>
              <a:t>11/22/2012</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875CA705-1AC3-44AB-AA09-C85C592662C6}"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2658273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24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805168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714375" y="671512"/>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742949" y="3814762"/>
            <a:ext cx="8101013" cy="2600325"/>
          </a:xfrm>
        </p:spPr>
        <p:txBody>
          <a:bodyPr/>
          <a:lstStyle>
            <a:lvl1pPr marL="0" indent="0" algn="ctr">
              <a:buFontTx/>
              <a:buNone/>
              <a:defRPr/>
            </a:lvl1pPr>
          </a:lstStyle>
          <a:p>
            <a:r>
              <a:rPr lang="pl-PL"/>
              <a:t>Kliknij, aby edytować styl wzorca podtytułu</a:t>
            </a:r>
          </a:p>
        </p:txBody>
      </p:sp>
    </p:spTree>
    <p:extLst>
      <p:ext uri="{BB962C8B-B14F-4D97-AF65-F5344CB8AC3E}">
        <p14:creationId xmlns:p14="http://schemas.microsoft.com/office/powerpoint/2010/main" val="2905716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47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a:xfrm>
            <a:off x="914400" y="6324600"/>
            <a:ext cx="1905000" cy="457200"/>
          </a:xfrm>
          <a:prstGeom prst="rect">
            <a:avLst/>
          </a:prstGeom>
        </p:spPr>
        <p:txBody>
          <a:bodyPr/>
          <a:lstStyle>
            <a:lvl1pPr>
              <a:defRPr/>
            </a:lvl1pPr>
          </a:lstStyle>
          <a:p>
            <a:pPr algn="just">
              <a:buClr>
                <a:srgbClr val="000000"/>
              </a:buClr>
              <a:buSzPct val="115000"/>
              <a:defRPr/>
            </a:pPr>
            <a:endParaRPr lang="pl-PL" sz="2000">
              <a:solidFill>
                <a:srgbClr val="000000"/>
              </a:solidFill>
              <a:latin typeface="Arial" pitchFamily="34" charset="0"/>
              <a:cs typeface="+mn-cs"/>
            </a:endParaRPr>
          </a:p>
        </p:txBody>
      </p:sp>
      <p:sp>
        <p:nvSpPr>
          <p:cNvPr id="6" name="Symbol zastępczy stopki 5"/>
          <p:cNvSpPr>
            <a:spLocks noGrp="1"/>
          </p:cNvSpPr>
          <p:nvPr>
            <p:ph type="ftr" sz="quarter" idx="11"/>
          </p:nvPr>
        </p:nvSpPr>
        <p:spPr>
          <a:xfrm>
            <a:off x="3352800" y="6324600"/>
            <a:ext cx="2895600" cy="457200"/>
          </a:xfrm>
          <a:prstGeom prst="rect">
            <a:avLst/>
          </a:prstGeom>
        </p:spPr>
        <p:txBody>
          <a:bodyPr/>
          <a:lstStyle>
            <a:lvl1pPr>
              <a:defRPr/>
            </a:lvl1pPr>
          </a:lstStyle>
          <a:p>
            <a:pPr algn="just">
              <a:buClr>
                <a:srgbClr val="000000"/>
              </a:buClr>
              <a:buSzPct val="115000"/>
              <a:defRPr/>
            </a:pPr>
            <a:endParaRPr lang="pl-PL" sz="2000">
              <a:solidFill>
                <a:srgbClr val="000000"/>
              </a:solidFill>
              <a:latin typeface="Arial" pitchFamily="34" charset="0"/>
              <a:cs typeface="+mn-cs"/>
            </a:endParaRPr>
          </a:p>
        </p:txBody>
      </p:sp>
      <p:sp>
        <p:nvSpPr>
          <p:cNvPr id="7" name="Symbol zastępczy numeru slajdu 6"/>
          <p:cNvSpPr>
            <a:spLocks noGrp="1"/>
          </p:cNvSpPr>
          <p:nvPr>
            <p:ph type="sldNum" sz="quarter" idx="12"/>
          </p:nvPr>
        </p:nvSpPr>
        <p:spPr>
          <a:xfrm>
            <a:off x="6781800" y="6324600"/>
            <a:ext cx="1905000" cy="457200"/>
          </a:xfrm>
          <a:prstGeom prst="rect">
            <a:avLst/>
          </a:prstGeom>
        </p:spPr>
        <p:txBody>
          <a:bodyPr/>
          <a:lstStyle>
            <a:lvl1pPr>
              <a:defRPr/>
            </a:lvl1pPr>
          </a:lstStyle>
          <a:p>
            <a:pPr algn="just">
              <a:buClr>
                <a:srgbClr val="000000"/>
              </a:buClr>
              <a:buSzPct val="115000"/>
              <a:defRPr/>
            </a:pPr>
            <a:fld id="{049DD0E8-4B57-44A1-B6BB-91EDD70E6DBF}" type="slidenum">
              <a:rPr lang="pl-PL" sz="2000">
                <a:solidFill>
                  <a:srgbClr val="000000"/>
                </a:solidFill>
                <a:latin typeface="Arial" pitchFamily="34" charset="0"/>
                <a:cs typeface="+mn-cs"/>
              </a:rPr>
              <a:pPr algn="just">
                <a:buClr>
                  <a:srgbClr val="000000"/>
                </a:buClr>
                <a:buSzPct val="115000"/>
                <a:defRPr/>
              </a:pPr>
              <a:t>‹#›</a:t>
            </a:fld>
            <a:endParaRPr lang="pl-PL" sz="2000">
              <a:solidFill>
                <a:srgbClr val="000000"/>
              </a:solidFill>
              <a:latin typeface="Arial" pitchFamily="34" charset="0"/>
              <a:cs typeface="+mn-cs"/>
            </a:endParaRPr>
          </a:p>
        </p:txBody>
      </p:sp>
    </p:spTree>
    <p:extLst>
      <p:ext uri="{BB962C8B-B14F-4D97-AF65-F5344CB8AC3E}">
        <p14:creationId xmlns:p14="http://schemas.microsoft.com/office/powerpoint/2010/main" val="104621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3503891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a:buClr>
                <a:schemeClr val="tx2"/>
              </a:buClr>
              <a:buSzPct val="115000"/>
              <a:defRPr>
                <a:latin typeface="Arial" pitchFamily="34" charset="0"/>
              </a:defRPr>
            </a:lvl1pPr>
          </a:lstStyle>
          <a:p>
            <a:pPr>
              <a:buClr>
                <a:srgbClr val="000000"/>
              </a:buClr>
              <a:defRPr/>
            </a:pPr>
            <a:r>
              <a:rPr lang="en-US"/>
              <a:t>11/2008</a:t>
            </a:r>
          </a:p>
        </p:txBody>
      </p:sp>
      <p:sp>
        <p:nvSpPr>
          <p:cNvPr id="5" name="Rectangle 5"/>
          <p:cNvSpPr>
            <a:spLocks noGrp="1" noChangeArrowheads="1"/>
          </p:cNvSpPr>
          <p:nvPr>
            <p:ph type="ftr" sz="quarter" idx="11"/>
          </p:nvPr>
        </p:nvSpPr>
        <p:spPr/>
        <p:txBody>
          <a:bodyPr/>
          <a:lstStyle>
            <a:lvl1pPr>
              <a:buClr>
                <a:schemeClr val="tx2"/>
              </a:buClr>
              <a:buSzPct val="115000"/>
              <a:defRPr>
                <a:latin typeface="Arial" pitchFamily="34" charset="0"/>
              </a:defRPr>
            </a:lvl1pPr>
          </a:lstStyle>
          <a:p>
            <a:pPr>
              <a:buClr>
                <a:srgbClr val="000000"/>
              </a:buClr>
              <a:defRPr/>
            </a:pPr>
            <a:r>
              <a:rPr lang="en-US"/>
              <a:t>AAAI 2008</a:t>
            </a:r>
          </a:p>
        </p:txBody>
      </p:sp>
      <p:sp>
        <p:nvSpPr>
          <p:cNvPr id="6" name="Rectangle 6"/>
          <p:cNvSpPr>
            <a:spLocks noGrp="1" noChangeArrowheads="1"/>
          </p:cNvSpPr>
          <p:nvPr>
            <p:ph type="sldNum" sz="quarter" idx="12"/>
          </p:nvPr>
        </p:nvSpPr>
        <p:spPr/>
        <p:txBody>
          <a:bodyPr/>
          <a:lstStyle>
            <a:lvl1pPr>
              <a:buClr>
                <a:schemeClr val="tx2"/>
              </a:buClr>
              <a:buSzPct val="115000"/>
              <a:defRPr>
                <a:latin typeface="Arial" pitchFamily="34" charset="0"/>
              </a:defRPr>
            </a:lvl1pPr>
          </a:lstStyle>
          <a:p>
            <a:pPr>
              <a:buClr>
                <a:srgbClr val="000000"/>
              </a:buClr>
              <a:defRPr/>
            </a:pPr>
            <a:fld id="{87530AE7-3AAB-4FA4-861E-C05DBB48A1FF}" type="slidenum">
              <a:rPr lang="en-US"/>
              <a:pPr>
                <a:buClr>
                  <a:srgbClr val="000000"/>
                </a:buClr>
                <a:defRPr/>
              </a:pPr>
              <a:t>‹#›</a:t>
            </a:fld>
            <a:endParaRPr lang="en-US"/>
          </a:p>
        </p:txBody>
      </p:sp>
    </p:spTree>
    <p:extLst>
      <p:ext uri="{BB962C8B-B14F-4D97-AF65-F5344CB8AC3E}">
        <p14:creationId xmlns:p14="http://schemas.microsoft.com/office/powerpoint/2010/main" val="248239598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just">
              <a:buClr>
                <a:schemeClr val="tx2"/>
              </a:buClr>
              <a:buSzPct val="115000"/>
              <a:defRPr>
                <a:latin typeface="Arial" pitchFamily="34" charset="0"/>
              </a:defRPr>
            </a:lvl1pPr>
          </a:lstStyle>
          <a:p>
            <a:pPr>
              <a:buClr>
                <a:srgbClr val="000000"/>
              </a:buClr>
              <a:defRPr/>
            </a:pPr>
            <a:r>
              <a:rPr lang="en-US"/>
              <a:t>11/2008</a:t>
            </a:r>
          </a:p>
        </p:txBody>
      </p:sp>
      <p:sp>
        <p:nvSpPr>
          <p:cNvPr id="4" name="Rectangle 5"/>
          <p:cNvSpPr>
            <a:spLocks noGrp="1" noChangeArrowheads="1"/>
          </p:cNvSpPr>
          <p:nvPr>
            <p:ph type="ftr" sz="quarter" idx="11"/>
          </p:nvPr>
        </p:nvSpPr>
        <p:spPr/>
        <p:txBody>
          <a:bodyPr/>
          <a:lstStyle>
            <a:lvl1pPr>
              <a:buClr>
                <a:schemeClr val="tx2"/>
              </a:buClr>
              <a:buSzPct val="115000"/>
              <a:defRPr>
                <a:latin typeface="Arial" pitchFamily="34" charset="0"/>
              </a:defRPr>
            </a:lvl1pPr>
          </a:lstStyle>
          <a:p>
            <a:pPr>
              <a:buClr>
                <a:srgbClr val="000000"/>
              </a:buClr>
              <a:defRPr/>
            </a:pPr>
            <a:r>
              <a:rPr lang="en-US"/>
              <a:t>AAAI 2008</a:t>
            </a:r>
          </a:p>
        </p:txBody>
      </p:sp>
      <p:sp>
        <p:nvSpPr>
          <p:cNvPr id="5" name="Rectangle 6"/>
          <p:cNvSpPr>
            <a:spLocks noGrp="1" noChangeArrowheads="1"/>
          </p:cNvSpPr>
          <p:nvPr>
            <p:ph type="sldNum" sz="quarter" idx="12"/>
          </p:nvPr>
        </p:nvSpPr>
        <p:spPr/>
        <p:txBody>
          <a:bodyPr/>
          <a:lstStyle>
            <a:lvl1pPr>
              <a:buClr>
                <a:schemeClr val="tx2"/>
              </a:buClr>
              <a:buSzPct val="115000"/>
              <a:defRPr>
                <a:latin typeface="Arial" pitchFamily="34" charset="0"/>
              </a:defRPr>
            </a:lvl1pPr>
          </a:lstStyle>
          <a:p>
            <a:pPr>
              <a:buClr>
                <a:srgbClr val="000000"/>
              </a:buClr>
              <a:defRPr/>
            </a:pPr>
            <a:fld id="{1B744B8E-7071-42B3-88A7-D48DD4F2CDBC}" type="slidenum">
              <a:rPr lang="en-US"/>
              <a:pPr>
                <a:buClr>
                  <a:srgbClr val="000000"/>
                </a:buClr>
                <a:defRPr/>
              </a:pPr>
              <a:t>‹#›</a:t>
            </a:fld>
            <a:endParaRPr lang="en-US"/>
          </a:p>
        </p:txBody>
      </p:sp>
    </p:spTree>
    <p:extLst>
      <p:ext uri="{BB962C8B-B14F-4D97-AF65-F5344CB8AC3E}">
        <p14:creationId xmlns:p14="http://schemas.microsoft.com/office/powerpoint/2010/main" val="13280255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buClr>
                <a:schemeClr val="tx2"/>
              </a:buClr>
              <a:buSzPct val="115000"/>
              <a:defRPr>
                <a:latin typeface="Arial" pitchFamily="34" charset="0"/>
              </a:defRPr>
            </a:lvl1pPr>
          </a:lstStyle>
          <a:p>
            <a:pPr>
              <a:buClr>
                <a:srgbClr val="000000"/>
              </a:buClr>
              <a:defRPr/>
            </a:pPr>
            <a:r>
              <a:rPr lang="en-US"/>
              <a:t>11/2008</a:t>
            </a:r>
          </a:p>
        </p:txBody>
      </p:sp>
      <p:sp>
        <p:nvSpPr>
          <p:cNvPr id="3" name="Rectangle 5"/>
          <p:cNvSpPr>
            <a:spLocks noGrp="1" noChangeArrowheads="1"/>
          </p:cNvSpPr>
          <p:nvPr>
            <p:ph type="ftr" sz="quarter" idx="11"/>
          </p:nvPr>
        </p:nvSpPr>
        <p:spPr/>
        <p:txBody>
          <a:bodyPr/>
          <a:lstStyle>
            <a:lvl1pPr>
              <a:buClr>
                <a:schemeClr val="tx2"/>
              </a:buClr>
              <a:buSzPct val="115000"/>
              <a:defRPr>
                <a:latin typeface="Arial" pitchFamily="34" charset="0"/>
              </a:defRPr>
            </a:lvl1pPr>
          </a:lstStyle>
          <a:p>
            <a:pPr>
              <a:buClr>
                <a:srgbClr val="000000"/>
              </a:buClr>
              <a:defRPr/>
            </a:pPr>
            <a:r>
              <a:rPr lang="en-US"/>
              <a:t>AAAI 2008</a:t>
            </a:r>
          </a:p>
        </p:txBody>
      </p:sp>
      <p:sp>
        <p:nvSpPr>
          <p:cNvPr id="4" name="Rectangle 6"/>
          <p:cNvSpPr>
            <a:spLocks noGrp="1" noChangeArrowheads="1"/>
          </p:cNvSpPr>
          <p:nvPr>
            <p:ph type="sldNum" sz="quarter" idx="12"/>
          </p:nvPr>
        </p:nvSpPr>
        <p:spPr/>
        <p:txBody>
          <a:bodyPr/>
          <a:lstStyle>
            <a:lvl1pPr>
              <a:buClr>
                <a:schemeClr val="tx2"/>
              </a:buClr>
              <a:buSzPct val="115000"/>
              <a:defRPr>
                <a:latin typeface="Arial" pitchFamily="34" charset="0"/>
              </a:defRPr>
            </a:lvl1pPr>
          </a:lstStyle>
          <a:p>
            <a:pPr>
              <a:buClr>
                <a:srgbClr val="000000"/>
              </a:buClr>
              <a:defRPr/>
            </a:pPr>
            <a:fld id="{45ECD99A-46D9-46FD-918E-A070A62CDB1D}" type="slidenum">
              <a:rPr lang="en-US"/>
              <a:pPr>
                <a:buClr>
                  <a:srgbClr val="000000"/>
                </a:buClr>
                <a:defRPr/>
              </a:pPr>
              <a:t>‹#›</a:t>
            </a:fld>
            <a:endParaRPr lang="en-US"/>
          </a:p>
        </p:txBody>
      </p:sp>
    </p:spTree>
    <p:extLst>
      <p:ext uri="{BB962C8B-B14F-4D97-AF65-F5344CB8AC3E}">
        <p14:creationId xmlns:p14="http://schemas.microsoft.com/office/powerpoint/2010/main" val="1906930463"/>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just">
              <a:buClr>
                <a:schemeClr val="tx2"/>
              </a:buClr>
              <a:buSzPct val="115000"/>
              <a:defRPr>
                <a:latin typeface="Arial" pitchFamily="34" charset="0"/>
              </a:defRPr>
            </a:lvl1pPr>
          </a:lstStyle>
          <a:p>
            <a:pPr>
              <a:buClr>
                <a:srgbClr val="000000"/>
              </a:buClr>
              <a:defRPr/>
            </a:pPr>
            <a:r>
              <a:rPr lang="en-US"/>
              <a:t>11/2008</a:t>
            </a:r>
          </a:p>
        </p:txBody>
      </p:sp>
      <p:sp>
        <p:nvSpPr>
          <p:cNvPr id="5" name="Rectangle 5"/>
          <p:cNvSpPr>
            <a:spLocks noGrp="1" noChangeArrowheads="1"/>
          </p:cNvSpPr>
          <p:nvPr>
            <p:ph type="ftr" sz="quarter" idx="11"/>
          </p:nvPr>
        </p:nvSpPr>
        <p:spPr/>
        <p:txBody>
          <a:bodyPr/>
          <a:lstStyle>
            <a:lvl1pPr>
              <a:buClr>
                <a:schemeClr val="tx2"/>
              </a:buClr>
              <a:buSzPct val="115000"/>
              <a:defRPr>
                <a:latin typeface="Arial" pitchFamily="34" charset="0"/>
              </a:defRPr>
            </a:lvl1pPr>
          </a:lstStyle>
          <a:p>
            <a:pPr>
              <a:buClr>
                <a:srgbClr val="000000"/>
              </a:buClr>
              <a:defRPr/>
            </a:pPr>
            <a:r>
              <a:rPr lang="en-US"/>
              <a:t>AAAI 2008</a:t>
            </a:r>
          </a:p>
        </p:txBody>
      </p:sp>
      <p:sp>
        <p:nvSpPr>
          <p:cNvPr id="6" name="Rectangle 6"/>
          <p:cNvSpPr>
            <a:spLocks noGrp="1" noChangeArrowheads="1"/>
          </p:cNvSpPr>
          <p:nvPr>
            <p:ph type="sldNum" sz="quarter" idx="12"/>
          </p:nvPr>
        </p:nvSpPr>
        <p:spPr/>
        <p:txBody>
          <a:bodyPr/>
          <a:lstStyle>
            <a:lvl1pPr>
              <a:buClr>
                <a:schemeClr val="tx2"/>
              </a:buClr>
              <a:buSzPct val="115000"/>
              <a:defRPr>
                <a:latin typeface="Arial" pitchFamily="34" charset="0"/>
              </a:defRPr>
            </a:lvl1pPr>
          </a:lstStyle>
          <a:p>
            <a:pPr>
              <a:buClr>
                <a:srgbClr val="000000"/>
              </a:buClr>
              <a:defRPr/>
            </a:pPr>
            <a:fld id="{F811C855-C5B2-48CC-90E5-9E016CA5E6AD}" type="slidenum">
              <a:rPr lang="en-US"/>
              <a:pPr>
                <a:buClr>
                  <a:srgbClr val="000000"/>
                </a:buClr>
                <a:defRPr/>
              </a:pPr>
              <a:t>‹#›</a:t>
            </a:fld>
            <a:endParaRPr lang="en-US"/>
          </a:p>
        </p:txBody>
      </p:sp>
    </p:spTree>
    <p:extLst>
      <p:ext uri="{BB962C8B-B14F-4D97-AF65-F5344CB8AC3E}">
        <p14:creationId xmlns:p14="http://schemas.microsoft.com/office/powerpoint/2010/main" val="302473461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just">
              <a:buClr>
                <a:schemeClr val="tx2"/>
              </a:buClr>
              <a:buSzPct val="115000"/>
              <a:defRPr>
                <a:latin typeface="Arial" pitchFamily="34" charset="0"/>
              </a:defRPr>
            </a:lvl1pPr>
          </a:lstStyle>
          <a:p>
            <a:pPr>
              <a:buClr>
                <a:srgbClr val="000000"/>
              </a:buClr>
              <a:defRPr/>
            </a:pPr>
            <a:r>
              <a:rPr lang="en-US"/>
              <a:t>11/2008</a:t>
            </a:r>
          </a:p>
        </p:txBody>
      </p:sp>
      <p:sp>
        <p:nvSpPr>
          <p:cNvPr id="5" name="Rectangle 5"/>
          <p:cNvSpPr>
            <a:spLocks noGrp="1" noChangeArrowheads="1"/>
          </p:cNvSpPr>
          <p:nvPr>
            <p:ph type="ftr" sz="quarter" idx="11"/>
          </p:nvPr>
        </p:nvSpPr>
        <p:spPr/>
        <p:txBody>
          <a:bodyPr/>
          <a:lstStyle>
            <a:lvl1pPr>
              <a:buClr>
                <a:schemeClr val="tx2"/>
              </a:buClr>
              <a:buSzPct val="115000"/>
              <a:defRPr>
                <a:latin typeface="Arial" pitchFamily="34" charset="0"/>
              </a:defRPr>
            </a:lvl1pPr>
          </a:lstStyle>
          <a:p>
            <a:pPr>
              <a:buClr>
                <a:srgbClr val="000000"/>
              </a:buClr>
              <a:defRPr/>
            </a:pPr>
            <a:r>
              <a:rPr lang="en-US"/>
              <a:t>AAAI 2008</a:t>
            </a:r>
          </a:p>
        </p:txBody>
      </p:sp>
      <p:sp>
        <p:nvSpPr>
          <p:cNvPr id="6" name="Rectangle 6"/>
          <p:cNvSpPr>
            <a:spLocks noGrp="1" noChangeArrowheads="1"/>
          </p:cNvSpPr>
          <p:nvPr>
            <p:ph type="sldNum" sz="quarter" idx="12"/>
          </p:nvPr>
        </p:nvSpPr>
        <p:spPr/>
        <p:txBody>
          <a:bodyPr/>
          <a:lstStyle>
            <a:lvl1pPr>
              <a:buClr>
                <a:schemeClr val="tx2"/>
              </a:buClr>
              <a:buSzPct val="115000"/>
              <a:defRPr>
                <a:latin typeface="Arial" pitchFamily="34" charset="0"/>
              </a:defRPr>
            </a:lvl1pPr>
          </a:lstStyle>
          <a:p>
            <a:pPr>
              <a:buClr>
                <a:srgbClr val="000000"/>
              </a:buClr>
              <a:defRPr/>
            </a:pPr>
            <a:fld id="{67511C18-DBAA-4E03-9238-7FC2076EF513}" type="slidenum">
              <a:rPr lang="en-US"/>
              <a:pPr>
                <a:buClr>
                  <a:srgbClr val="000000"/>
                </a:buClr>
                <a:defRPr/>
              </a:pPr>
              <a:t>‹#›</a:t>
            </a:fld>
            <a:endParaRPr lang="en-US"/>
          </a:p>
        </p:txBody>
      </p:sp>
    </p:spTree>
    <p:extLst>
      <p:ext uri="{BB962C8B-B14F-4D97-AF65-F5344CB8AC3E}">
        <p14:creationId xmlns:p14="http://schemas.microsoft.com/office/powerpoint/2010/main" val="332339864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1C2ECBE6-052E-4A18-BA96-8130E7570AFE}" type="datetime1">
              <a:rPr lang="en-US">
                <a:solidFill>
                  <a:srgbClr val="EAEAEA"/>
                </a:solidFill>
              </a:rPr>
              <a:pPr>
                <a:defRPr/>
              </a:pPr>
              <a:t>11/22/2012</a:t>
            </a:fld>
            <a:endParaRPr lang="pl-PL">
              <a:solidFill>
                <a:srgbClr val="EAEAEA"/>
              </a:solidFill>
            </a:endParaRPr>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3CF75BBB-0AC2-4099-A353-B07EEF124C20}"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944530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C012ED37-9009-4D1F-A4F5-1390150861E7}" type="datetime1">
              <a:rPr lang="en-US">
                <a:solidFill>
                  <a:srgbClr val="EAEAEA"/>
                </a:solidFill>
              </a:rPr>
              <a:pPr>
                <a:defRPr/>
              </a:pPr>
              <a:t>11/22/2012</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EAD8DF2-666D-406B-84A1-4235481B4FB8}"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51326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1E876880-CC2C-4C25-99FA-D07213321D21}" type="datetime1">
              <a:rPr lang="en-US">
                <a:solidFill>
                  <a:srgbClr val="EAEAEA"/>
                </a:solidFill>
              </a:rPr>
              <a:pPr>
                <a:defRPr/>
              </a:pPr>
              <a:t>11/22/2012</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875CA705-1AC3-44AB-AA09-C85C592662C6}"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098813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981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4" name="Rectangle 5130"/>
          <p:cNvSpPr>
            <a:spLocks noGrp="1" noChangeArrowheads="1"/>
          </p:cNvSpPr>
          <p:nvPr>
            <p:ph type="dt" sz="half" idx="10"/>
          </p:nvPr>
        </p:nvSpPr>
        <p:spPr>
          <a:xfrm>
            <a:off x="698500" y="6154738"/>
            <a:ext cx="1905000" cy="457200"/>
          </a:xfrm>
        </p:spPr>
        <p:txBody>
          <a:bodyPr/>
          <a:lstStyle>
            <a:lvl1pPr>
              <a:defRPr/>
            </a:lvl1pPr>
          </a:lstStyle>
          <a:p>
            <a:pPr>
              <a:defRPr/>
            </a:pPr>
            <a:fld id="{1C2ECBE6-052E-4A18-BA96-8130E7570AFE}" type="datetime1">
              <a:rPr lang="en-US">
                <a:solidFill>
                  <a:srgbClr val="EAEAEA"/>
                </a:solidFill>
              </a:rPr>
              <a:pPr>
                <a:defRPr/>
              </a:pPr>
              <a:t>11/22/2012</a:t>
            </a:fld>
            <a:endParaRPr lang="pl-PL">
              <a:solidFill>
                <a:srgbClr val="EAEAEA"/>
              </a:solidFill>
            </a:endParaRPr>
          </a:p>
        </p:txBody>
      </p:sp>
      <p:sp>
        <p:nvSpPr>
          <p:cNvPr id="5"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6"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3CF75BBB-0AC2-4099-A353-B07EEF124C20}"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3092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2" y="1125540"/>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40"/>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9126709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cs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10"/>
          <p:cNvSpPr>
            <a:spLocks noGrp="1" noChangeArrowheads="1"/>
          </p:cNvSpPr>
          <p:nvPr>
            <p:ph type="dt" sz="half" idx="10"/>
          </p:nvPr>
        </p:nvSpPr>
        <p:spPr>
          <a:ln/>
        </p:spPr>
        <p:txBody>
          <a:bodyPr/>
          <a:lstStyle>
            <a:lvl1pPr>
              <a:defRPr/>
            </a:lvl1pPr>
          </a:lstStyle>
          <a:p>
            <a:pPr>
              <a:defRPr/>
            </a:pPr>
            <a:fld id="{C012ED37-9009-4D1F-A4F5-1390150861E7}" type="datetime1">
              <a:rPr lang="en-US">
                <a:solidFill>
                  <a:srgbClr val="EAEAEA"/>
                </a:solidFill>
              </a:rPr>
              <a:pPr>
                <a:defRPr/>
              </a:pPr>
              <a:t>11/22/2012</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EAD8DF2-666D-406B-84A1-4235481B4FB8}"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792986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1E876880-CC2C-4C25-99FA-D07213321D21}" type="datetime1">
              <a:rPr lang="en-US">
                <a:solidFill>
                  <a:srgbClr val="EAEAEA"/>
                </a:solidFill>
              </a:rPr>
              <a:pPr>
                <a:defRPr/>
              </a:pPr>
              <a:t>11/22/2012</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875CA705-1AC3-44AB-AA09-C85C592662C6}"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936993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406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lvl1pPr>
              <a:defRPr>
                <a:latin typeface="Calibri" pitchFamily="34" charset="0"/>
              </a:defRPr>
            </a:lvl1pPr>
          </a:lstStyle>
          <a:p>
            <a:r>
              <a:rPr lang="pl-PL" dirty="0" smtClean="0"/>
              <a:t>Kliknij, aby edytować styl</a:t>
            </a:r>
            <a:endParaRPr lang="pl-PL"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baseline="0">
                <a:solidFill>
                  <a:schemeClr val="bg1"/>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smtClean="0"/>
              <a:t>Kliknij, aby edytować styl wzorca podtytułu</a:t>
            </a:r>
            <a:endParaRPr lang="pl-PL" dirty="0"/>
          </a:p>
        </p:txBody>
      </p:sp>
    </p:spTree>
    <p:extLst>
      <p:ext uri="{BB962C8B-B14F-4D97-AF65-F5344CB8AC3E}">
        <p14:creationId xmlns:p14="http://schemas.microsoft.com/office/powerpoint/2010/main" val="586287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939784"/>
          </a:xfrm>
        </p:spPr>
        <p:txBody>
          <a:bodyPr/>
          <a:lstStyle>
            <a:lvl1pPr>
              <a:defRPr sz="3600" baseline="0">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a:xfrm>
            <a:off x="457200" y="1357299"/>
            <a:ext cx="8229600" cy="3143272"/>
          </a:xfrm>
        </p:spPr>
        <p:txBody>
          <a:bodyPr/>
          <a:lstStyle>
            <a:lvl1pPr>
              <a:defRPr baseline="0">
                <a:latin typeface="Calibri" pitchFamily="34" charset="0"/>
              </a:defRPr>
            </a:lvl1pPr>
            <a:lvl2pPr>
              <a:defRPr baseline="0">
                <a:latin typeface="Calibri" pitchFamily="34" charset="0"/>
              </a:defRPr>
            </a:lvl2pPr>
            <a:lvl3pPr>
              <a:defRPr baseline="0">
                <a:latin typeface="Calibri" pitchFamily="34" charset="0"/>
              </a:defRPr>
            </a:lvl3pPr>
            <a:lvl4pPr>
              <a:defRPr baseline="0">
                <a:latin typeface="Calibri" pitchFamily="34" charset="0"/>
              </a:defRPr>
            </a:lvl4pPr>
            <a:lvl5pPr>
              <a:defRPr baseline="0">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045153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6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700808"/>
            <a:ext cx="4098925" cy="504130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494409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6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21537850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6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217621137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40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210506777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40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6774714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11056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40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330076427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11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55650" y="115888"/>
            <a:ext cx="7772400" cy="792162"/>
          </a:xfrm>
        </p:spPr>
        <p:txBody>
          <a:bodyPr/>
          <a:lstStyle>
            <a:lvl1pPr>
              <a:defRPr sz="360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125538"/>
            <a:ext cx="8350250" cy="2732087"/>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85800" y="4010025"/>
            <a:ext cx="8350250" cy="2732088"/>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2804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Media">
  <p:cSld name="Tytuł, tekst i klip multimedialny">
    <p:spTree>
      <p:nvGrpSpPr>
        <p:cNvPr id="1" name=""/>
        <p:cNvGrpSpPr/>
        <p:nvPr/>
      </p:nvGrpSpPr>
      <p:grpSpPr>
        <a:xfrm>
          <a:off x="0" y="0"/>
          <a:ext cx="0" cy="0"/>
          <a:chOff x="0" y="0"/>
          <a:chExt cx="0" cy="0"/>
        </a:xfrm>
      </p:grpSpPr>
      <p:sp>
        <p:nvSpPr>
          <p:cNvPr id="2" name="Tytuł 1"/>
          <p:cNvSpPr>
            <a:spLocks noGrp="1"/>
          </p:cNvSpPr>
          <p:nvPr>
            <p:ph type="title"/>
          </p:nvPr>
        </p:nvSpPr>
        <p:spPr>
          <a:xfrm>
            <a:off x="685800" y="158750"/>
            <a:ext cx="7772400" cy="1143000"/>
          </a:xfrm>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tekstu 2"/>
          <p:cNvSpPr>
            <a:spLocks noGrp="1"/>
          </p:cNvSpPr>
          <p:nvPr>
            <p:ph type="body" sz="half" idx="1"/>
          </p:nvPr>
        </p:nvSpPr>
        <p:spPr>
          <a:xfrm>
            <a:off x="685800" y="1657350"/>
            <a:ext cx="3810000" cy="46672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obiektu multimediów 3"/>
          <p:cNvSpPr>
            <a:spLocks noGrp="1"/>
          </p:cNvSpPr>
          <p:nvPr>
            <p:ph type="media" sz="half" idx="2"/>
          </p:nvPr>
        </p:nvSpPr>
        <p:spPr>
          <a:xfrm>
            <a:off x="4648200" y="1657350"/>
            <a:ext cx="3810000" cy="4667250"/>
          </a:xfrm>
        </p:spPr>
        <p:txBody>
          <a:bodyPr/>
          <a:lstStyle>
            <a:lvl1pPr>
              <a:defRPr>
                <a:latin typeface="Calibri" pitchFamily="34" charset="0"/>
              </a:defRPr>
            </a:lvl1pPr>
          </a:lstStyle>
          <a:p>
            <a:endParaRPr lang="en-US" dirty="0"/>
          </a:p>
        </p:txBody>
      </p:sp>
    </p:spTree>
    <p:extLst>
      <p:ext uri="{BB962C8B-B14F-4D97-AF65-F5344CB8AC3E}">
        <p14:creationId xmlns:p14="http://schemas.microsoft.com/office/powerpoint/2010/main" val="1962148683"/>
      </p:ext>
    </p:extLst>
  </p:cSld>
  <p:clrMapOvr>
    <a:masterClrMapping/>
  </p:clrMapOvr>
  <p:transition spd="med">
    <p:pull dir="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85800" y="685800"/>
            <a:ext cx="7772400" cy="1143000"/>
          </a:xfrm>
        </p:spPr>
        <p:txBody>
          <a:bodyPr/>
          <a:lstStyle>
            <a:lvl1pPr>
              <a:defRPr sz="3600">
                <a:latin typeface="Calibri" pitchFamily="34" charset="0"/>
              </a:defRPr>
            </a:lvl1pPr>
          </a:lstStyle>
          <a:p>
            <a:r>
              <a:rPr lang="pl-PL" dirty="0" smtClean="0"/>
              <a:t>Kliknij, aby edytować styl</a:t>
            </a:r>
            <a:endParaRPr lang="en-US" dirty="0"/>
          </a:p>
        </p:txBody>
      </p:sp>
      <p:sp>
        <p:nvSpPr>
          <p:cNvPr id="3" name="Symbol zastępczy tekstu 2"/>
          <p:cNvSpPr>
            <a:spLocks noGrp="1"/>
          </p:cNvSpPr>
          <p:nvPr>
            <p:ph type="body" sz="half" idx="1"/>
          </p:nvPr>
        </p:nvSpPr>
        <p:spPr>
          <a:xfrm>
            <a:off x="685800" y="2057400"/>
            <a:ext cx="3810000" cy="41148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648200" y="2057400"/>
            <a:ext cx="3810000" cy="41148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3002410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755650" y="115888"/>
            <a:ext cx="7772400" cy="792162"/>
          </a:xfrm>
        </p:spPr>
        <p:txBody>
          <a:bodyPr/>
          <a:lstStyle>
            <a:lvl1pPr>
              <a:defRPr sz="3600">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sz="half" idx="1"/>
          </p:nvPr>
        </p:nvSpPr>
        <p:spPr>
          <a:xfrm>
            <a:off x="685800" y="1125538"/>
            <a:ext cx="4098925" cy="561657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zawartości 3"/>
          <p:cNvSpPr>
            <a:spLocks noGrp="1"/>
          </p:cNvSpPr>
          <p:nvPr>
            <p:ph sz="quarter" idx="2"/>
          </p:nvPr>
        </p:nvSpPr>
        <p:spPr>
          <a:xfrm>
            <a:off x="4937125" y="1125538"/>
            <a:ext cx="4098925" cy="2732087"/>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5" name="Symbol zastępczy zawartości 4"/>
          <p:cNvSpPr>
            <a:spLocks noGrp="1"/>
          </p:cNvSpPr>
          <p:nvPr>
            <p:ph sz="quarter" idx="3"/>
          </p:nvPr>
        </p:nvSpPr>
        <p:spPr>
          <a:xfrm>
            <a:off x="4937125" y="4010025"/>
            <a:ext cx="4098925" cy="2732088"/>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2412724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lvl1pPr>
              <a:defRPr>
                <a:latin typeface="Calibri" pitchFamily="34" charset="0"/>
              </a:defRPr>
            </a:lvl1pPr>
          </a:lstStyle>
          <a:p>
            <a:r>
              <a:rPr lang="pl-PL" dirty="0" smtClean="0"/>
              <a:t>Kliknij, aby edytować styl</a:t>
            </a:r>
            <a:endParaRPr lang="en-US"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dirty="0" smtClean="0"/>
              <a:t>Kliknij, aby edytować styl wzorca podtytułu</a:t>
            </a:r>
            <a:endParaRPr lang="en-US" dirty="0"/>
          </a:p>
        </p:txBody>
      </p:sp>
    </p:spTree>
    <p:extLst>
      <p:ext uri="{BB962C8B-B14F-4D97-AF65-F5344CB8AC3E}">
        <p14:creationId xmlns:p14="http://schemas.microsoft.com/office/powerpoint/2010/main" val="19040995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285933933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56401244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ytuł, zawartość i 2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315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grpSp>
        <p:nvGrpSpPr>
          <p:cNvPr id="4" name="Group 2"/>
          <p:cNvGrpSpPr>
            <a:grpSpLocks/>
          </p:cNvGrpSpPr>
          <p:nvPr/>
        </p:nvGrpSpPr>
        <p:grpSpPr bwMode="auto">
          <a:xfrm>
            <a:off x="-38100" y="-12698"/>
            <a:ext cx="9239250" cy="6940550"/>
            <a:chOff x="-12" y="-10"/>
            <a:chExt cx="5820" cy="4372"/>
          </a:xfrm>
        </p:grpSpPr>
        <p:sp>
          <p:nvSpPr>
            <p:cNvPr id="5" name="Rectangle 3"/>
            <p:cNvSpPr>
              <a:spLocks noChangeArrowheads="1"/>
            </p:cNvSpPr>
            <p:nvPr/>
          </p:nvSpPr>
          <p:spPr bwMode="ltGray">
            <a:xfrm>
              <a:off x="5520" y="-8"/>
              <a:ext cx="287" cy="4364"/>
            </a:xfrm>
            <a:prstGeom prst="rect">
              <a:avLst/>
            </a:prstGeom>
            <a:gradFill rotWithShape="0">
              <a:gsLst>
                <a:gs pos="0">
                  <a:schemeClr val="bg2"/>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sp>
          <p:nvSpPr>
            <p:cNvPr id="6" name="Rectangle 4"/>
            <p:cNvSpPr>
              <a:spLocks noChangeArrowheads="1"/>
            </p:cNvSpPr>
            <p:nvPr/>
          </p:nvSpPr>
          <p:spPr bwMode="ltGray">
            <a:xfrm>
              <a:off x="-8" y="-8"/>
              <a:ext cx="288" cy="4368"/>
            </a:xfrm>
            <a:prstGeom prst="rect">
              <a:avLst/>
            </a:prstGeom>
            <a:gradFill rotWithShape="0">
              <a:gsLst>
                <a:gs pos="0">
                  <a:srgbClr val="006600"/>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sp>
          <p:nvSpPr>
            <p:cNvPr id="7" name="AutoShape 5"/>
            <p:cNvSpPr>
              <a:spLocks noChangeArrowheads="1"/>
            </p:cNvSpPr>
            <p:nvPr/>
          </p:nvSpPr>
          <p:spPr bwMode="ltGray">
            <a:xfrm rot="10800000" flipH="1" flipV="1">
              <a:off x="2" y="-10"/>
              <a:ext cx="5798" cy="288"/>
            </a:xfrm>
            <a:custGeom>
              <a:avLst/>
              <a:gdLst>
                <a:gd name="T0" fmla="*/ 1517 w 21600"/>
                <a:gd name="T1" fmla="*/ 2 h 21600"/>
                <a:gd name="T2" fmla="*/ 778 w 21600"/>
                <a:gd name="T3" fmla="*/ 4 h 21600"/>
                <a:gd name="T4" fmla="*/ 39 w 21600"/>
                <a:gd name="T5" fmla="*/ 2 h 21600"/>
                <a:gd name="T6" fmla="*/ 778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sp>
          <p:nvSpPr>
            <p:cNvPr id="8" name="AutoShape 6"/>
            <p:cNvSpPr>
              <a:spLocks noChangeArrowheads="1"/>
            </p:cNvSpPr>
            <p:nvPr/>
          </p:nvSpPr>
          <p:spPr bwMode="ltGray">
            <a:xfrm flipV="1">
              <a:off x="-12" y="4072"/>
              <a:ext cx="5820" cy="290"/>
            </a:xfrm>
            <a:custGeom>
              <a:avLst/>
              <a:gdLst>
                <a:gd name="T0" fmla="*/ 1528 w 21600"/>
                <a:gd name="T1" fmla="*/ 2 h 21600"/>
                <a:gd name="T2" fmla="*/ 784 w 21600"/>
                <a:gd name="T3" fmla="*/ 4 h 21600"/>
                <a:gd name="T4" fmla="*/ 40 w 21600"/>
                <a:gd name="T5" fmla="*/ 2 h 21600"/>
                <a:gd name="T6" fmla="*/ 784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grpSp>
      <p:sp>
        <p:nvSpPr>
          <p:cNvPr id="391176" name="Rectangle 8"/>
          <p:cNvSpPr>
            <a:spLocks noGrp="1" noChangeArrowheads="1"/>
          </p:cNvSpPr>
          <p:nvPr>
            <p:ph type="ctrTitle"/>
          </p:nvPr>
        </p:nvSpPr>
        <p:spPr>
          <a:xfrm>
            <a:off x="714348" y="571480"/>
            <a:ext cx="7772400" cy="1143000"/>
          </a:xfrm>
        </p:spPr>
        <p:txBody>
          <a:bodyPr/>
          <a:lstStyle>
            <a:lvl1pPr>
              <a:defRPr/>
            </a:lvl1pPr>
          </a:lstStyle>
          <a:p>
            <a:r>
              <a:rPr lang="pl-PL" smtClean="0"/>
              <a:t>Kliknij, aby edytować styl</a:t>
            </a:r>
            <a:endParaRPr lang="pl-PL"/>
          </a:p>
        </p:txBody>
      </p:sp>
      <p:sp>
        <p:nvSpPr>
          <p:cNvPr id="391177" name="Rectangle 9"/>
          <p:cNvSpPr>
            <a:spLocks noGrp="1" noChangeArrowheads="1"/>
          </p:cNvSpPr>
          <p:nvPr>
            <p:ph type="subTitle" idx="1"/>
          </p:nvPr>
        </p:nvSpPr>
        <p:spPr>
          <a:xfrm>
            <a:off x="1371600" y="3071812"/>
            <a:ext cx="6400800" cy="2566990"/>
          </a:xfrm>
        </p:spPr>
        <p:txBody>
          <a:bodyPr/>
          <a:lstStyle>
            <a:lvl1pPr marL="0" indent="0" algn="ctr">
              <a:buFontTx/>
              <a:buNone/>
              <a:defRPr/>
            </a:lvl1pPr>
          </a:lstStyle>
          <a:p>
            <a:r>
              <a:rPr lang="pl-PL" smtClean="0"/>
              <a:t>Kliknij, aby edytować styl wzorca podtytułu</a:t>
            </a:r>
            <a:endParaRPr lang="pl-PL"/>
          </a:p>
        </p:txBody>
      </p:sp>
      <p:sp>
        <p:nvSpPr>
          <p:cNvPr id="9" name="Rectangle 11"/>
          <p:cNvSpPr>
            <a:spLocks noGrp="1" noChangeArrowheads="1"/>
          </p:cNvSpPr>
          <p:nvPr>
            <p:ph type="ftr" sz="quarter" idx="10"/>
          </p:nvPr>
        </p:nvSpPr>
        <p:spPr>
          <a:xfrm>
            <a:off x="3136902" y="6154738"/>
            <a:ext cx="5649913" cy="457200"/>
          </a:xfrm>
          <a:prstGeom prst="rect">
            <a:avLst/>
          </a:prstGeom>
        </p:spPr>
        <p:txBody>
          <a:bodyPr lIns="91420" tIns="45711" rIns="91420" bIns="45711"/>
          <a:lstStyle>
            <a:lvl1pPr>
              <a:defRPr/>
            </a:lvl1pPr>
          </a:lstStyle>
          <a:p>
            <a:pPr algn="just">
              <a:buClr>
                <a:srgbClr val="FFCC66"/>
              </a:buClr>
              <a:buSzPct val="115000"/>
              <a:defRPr/>
            </a:pPr>
            <a:endParaRPr lang="pl-PL" sz="2000">
              <a:solidFill>
                <a:srgbClr val="EAEAEA"/>
              </a:solidFill>
              <a:latin typeface="    Times New Roman CE"/>
              <a:cs typeface="+mn-cs"/>
            </a:endParaRPr>
          </a:p>
        </p:txBody>
      </p:sp>
    </p:spTree>
    <p:extLst>
      <p:ext uri="{BB962C8B-B14F-4D97-AF65-F5344CB8AC3E}">
        <p14:creationId xmlns:p14="http://schemas.microsoft.com/office/powerpoint/2010/main" val="3276753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grpSp>
        <p:nvGrpSpPr>
          <p:cNvPr id="4" name="Group 5133"/>
          <p:cNvGrpSpPr>
            <a:grpSpLocks/>
          </p:cNvGrpSpPr>
          <p:nvPr/>
        </p:nvGrpSpPr>
        <p:grpSpPr bwMode="auto">
          <a:xfrm>
            <a:off x="609600" y="3324225"/>
            <a:ext cx="8001000" cy="374650"/>
            <a:chOff x="384" y="2094"/>
            <a:chExt cx="5040" cy="236"/>
          </a:xfrm>
        </p:grpSpPr>
        <p:sp>
          <p:nvSpPr>
            <p:cNvPr id="5" name="Rectangle 5134"/>
            <p:cNvSpPr>
              <a:spLocks noChangeArrowheads="1"/>
            </p:cNvSpPr>
            <p:nvPr/>
          </p:nvSpPr>
          <p:spPr bwMode="auto">
            <a:xfrm>
              <a:off x="384" y="2186"/>
              <a:ext cx="5040"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sp>
          <p:nvSpPr>
            <p:cNvPr id="6" name="Rectangle 513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sp>
          <p:nvSpPr>
            <p:cNvPr id="7" name="Line 513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sp>
          <p:nvSpPr>
            <p:cNvPr id="8" name="Line 513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sp>
          <p:nvSpPr>
            <p:cNvPr id="9" name="Line 513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sp>
          <p:nvSpPr>
            <p:cNvPr id="10" name="Line 513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sp>
          <p:nvSpPr>
            <p:cNvPr id="11" name="Line 514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sp>
          <p:nvSpPr>
            <p:cNvPr id="12" name="Line 514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just">
                <a:buClr>
                  <a:srgbClr val="FFCC66"/>
                </a:buClr>
                <a:buSzPct val="115000"/>
              </a:pPr>
              <a:endParaRPr lang="pl-PL" sz="2000">
                <a:solidFill>
                  <a:srgbClr val="EAEAEA"/>
                </a:solidFill>
                <a:latin typeface="Arial" pitchFamily="34" charset="0"/>
                <a:cs typeface="+mn-cs"/>
              </a:endParaRPr>
            </a:p>
          </p:txBody>
        </p:sp>
      </p:grpSp>
      <p:sp>
        <p:nvSpPr>
          <p:cNvPr id="391176" name="Rectangle 5128"/>
          <p:cNvSpPr>
            <a:spLocks noGrp="1" noChangeArrowheads="1"/>
          </p:cNvSpPr>
          <p:nvPr>
            <p:ph type="ctrTitle"/>
          </p:nvPr>
        </p:nvSpPr>
        <p:spPr>
          <a:xfrm>
            <a:off x="685800" y="1828800"/>
            <a:ext cx="7772400" cy="1143000"/>
          </a:xfrm>
        </p:spPr>
        <p:txBody>
          <a:bodyPr/>
          <a:lstStyle>
            <a:lvl1pPr>
              <a:defRPr/>
            </a:lvl1pPr>
          </a:lstStyle>
          <a:p>
            <a:r>
              <a:rPr lang="pl-PL"/>
              <a:t>Kliknij, aby edytować styl wzorca tytułu</a:t>
            </a:r>
          </a:p>
        </p:txBody>
      </p:sp>
      <p:sp>
        <p:nvSpPr>
          <p:cNvPr id="391177" name="Rectangle 512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l-PL"/>
              <a:t>Kliknij, aby edytować styl wzorca podtytułu</a:t>
            </a:r>
          </a:p>
        </p:txBody>
      </p:sp>
      <p:sp>
        <p:nvSpPr>
          <p:cNvPr id="13" name="Rectangle 5130"/>
          <p:cNvSpPr>
            <a:spLocks noGrp="1" noChangeArrowheads="1"/>
          </p:cNvSpPr>
          <p:nvPr>
            <p:ph type="dt" sz="half" idx="10"/>
          </p:nvPr>
        </p:nvSpPr>
        <p:spPr>
          <a:xfrm>
            <a:off x="698500" y="6154738"/>
            <a:ext cx="1905000" cy="457200"/>
          </a:xfrm>
        </p:spPr>
        <p:txBody>
          <a:bodyPr/>
          <a:lstStyle>
            <a:lvl1pPr>
              <a:defRPr/>
            </a:lvl1pPr>
          </a:lstStyle>
          <a:p>
            <a:pPr>
              <a:defRPr/>
            </a:pPr>
            <a:fld id="{7FDB79FE-BD25-49FF-95A5-064214F5DBEE}" type="datetime1">
              <a:rPr lang="en-US">
                <a:solidFill>
                  <a:srgbClr val="EAEAEA"/>
                </a:solidFill>
              </a:rPr>
              <a:pPr>
                <a:defRPr/>
              </a:pPr>
              <a:t>11/22/2012</a:t>
            </a:fld>
            <a:endParaRPr lang="pl-PL">
              <a:solidFill>
                <a:srgbClr val="EAEAEA"/>
              </a:solidFill>
            </a:endParaRPr>
          </a:p>
        </p:txBody>
      </p:sp>
      <p:sp>
        <p:nvSpPr>
          <p:cNvPr id="14" name="Rectangle 5131"/>
          <p:cNvSpPr>
            <a:spLocks noGrp="1" noChangeArrowheads="1"/>
          </p:cNvSpPr>
          <p:nvPr>
            <p:ph type="ftr" sz="quarter" idx="11"/>
          </p:nvPr>
        </p:nvSpPr>
        <p:spPr>
          <a:xfrm>
            <a:off x="3136900" y="6154738"/>
            <a:ext cx="2895600" cy="457200"/>
          </a:xfrm>
        </p:spPr>
        <p:txBody>
          <a:bodyPr/>
          <a:lstStyle>
            <a:lvl1pPr>
              <a:defRPr/>
            </a:lvl1pPr>
          </a:lstStyle>
          <a:p>
            <a:pPr>
              <a:defRPr/>
            </a:pPr>
            <a:endParaRPr lang="pl-PL">
              <a:solidFill>
                <a:srgbClr val="EAEAEA"/>
              </a:solidFill>
            </a:endParaRPr>
          </a:p>
        </p:txBody>
      </p:sp>
      <p:sp>
        <p:nvSpPr>
          <p:cNvPr id="15" name="Rectangle 5132"/>
          <p:cNvSpPr>
            <a:spLocks noGrp="1" noChangeArrowheads="1"/>
          </p:cNvSpPr>
          <p:nvPr>
            <p:ph type="sldNum" sz="quarter" idx="12"/>
          </p:nvPr>
        </p:nvSpPr>
        <p:spPr>
          <a:xfrm>
            <a:off x="6565900" y="6154738"/>
            <a:ext cx="1905000" cy="457200"/>
          </a:xfrm>
        </p:spPr>
        <p:txBody>
          <a:bodyPr/>
          <a:lstStyle>
            <a:lvl1pPr>
              <a:defRPr/>
            </a:lvl1pPr>
          </a:lstStyle>
          <a:p>
            <a:pPr>
              <a:defRPr/>
            </a:pPr>
            <a:fld id="{DA54BA74-DB70-42F8-9CF1-BBFB1EC44933}"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4008336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7720BCC6-7A4D-4B27-A0A2-E21F3409B85D}" type="datetime1">
              <a:rPr lang="en-US">
                <a:solidFill>
                  <a:srgbClr val="EAEAEA"/>
                </a:solidFill>
              </a:rPr>
              <a:pPr>
                <a:defRPr/>
              </a:pPr>
              <a:t>11/22/2012</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72A12A-F0F2-410A-A294-A1BEE895A146}"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108534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en-US"/>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10"/>
          <p:cNvSpPr>
            <a:spLocks noGrp="1" noChangeArrowheads="1"/>
          </p:cNvSpPr>
          <p:nvPr>
            <p:ph type="dt" sz="half" idx="10"/>
          </p:nvPr>
        </p:nvSpPr>
        <p:spPr>
          <a:ln/>
        </p:spPr>
        <p:txBody>
          <a:bodyPr/>
          <a:lstStyle>
            <a:lvl1pPr>
              <a:defRPr/>
            </a:lvl1pPr>
          </a:lstStyle>
          <a:p>
            <a:pPr>
              <a:defRPr/>
            </a:pPr>
            <a:fld id="{3C9853F3-3336-4700-A71D-6E1D19D246B2}" type="datetime1">
              <a:rPr lang="en-US">
                <a:solidFill>
                  <a:srgbClr val="EAEAEA"/>
                </a:solidFill>
              </a:rPr>
              <a:pPr>
                <a:defRPr/>
              </a:pPr>
              <a:t>11/22/2012</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F8CFA4C-E721-485A-939A-2ACDE69ABFF0}"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625671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fld id="{244D4FAB-10F8-4E26-BB23-4209266D5746}" type="datetime1">
              <a:rPr lang="en-US">
                <a:solidFill>
                  <a:srgbClr val="EAEAEA"/>
                </a:solidFill>
              </a:rPr>
              <a:pPr>
                <a:defRPr/>
              </a:pPr>
              <a:t>11/22/2012</a:t>
            </a:fld>
            <a:endParaRPr lang="pl-PL">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6888CE8-1BE4-4212-8D5F-AAEDC6DC8DD0}"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2862904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en-US"/>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fld id="{3B177213-8AD2-4AB5-912F-2D0439D8A5F4}" type="datetime1">
              <a:rPr lang="en-US">
                <a:solidFill>
                  <a:srgbClr val="EAEAEA"/>
                </a:solidFill>
              </a:rPr>
              <a:pPr>
                <a:defRPr/>
              </a:pPr>
              <a:t>11/22/2012</a:t>
            </a:fld>
            <a:endParaRPr lang="pl-PL">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F5EFB34C-C4F2-4D09-9CBB-71AEECDE5D46}"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421567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fld id="{DCDDE924-64D0-4A12-9E89-4DFBDE76713E}" type="datetime1">
              <a:rPr lang="en-US">
                <a:solidFill>
                  <a:srgbClr val="EAEAEA"/>
                </a:solidFill>
              </a:rPr>
              <a:pPr>
                <a:defRPr/>
              </a:pPr>
              <a:t>11/22/2012</a:t>
            </a:fld>
            <a:endParaRPr lang="pl-PL">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463338BF-CE68-4035-8468-86D82B0836CF}"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702459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44D41D9A-A2C6-4358-A09E-C246A3F53100}" type="datetime1">
              <a:rPr lang="en-US">
                <a:solidFill>
                  <a:srgbClr val="EAEAEA"/>
                </a:solidFill>
              </a:rPr>
              <a:pPr>
                <a:defRPr/>
              </a:pPr>
              <a:t>11/22/2012</a:t>
            </a:fld>
            <a:endParaRPr lang="pl-PL">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C2F5F41-D153-415E-A76C-9897C4F12719}"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1999130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en-US"/>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10"/>
          <p:cNvSpPr>
            <a:spLocks noGrp="1" noChangeArrowheads="1"/>
          </p:cNvSpPr>
          <p:nvPr>
            <p:ph type="dt" sz="half" idx="10"/>
          </p:nvPr>
        </p:nvSpPr>
        <p:spPr>
          <a:ln/>
        </p:spPr>
        <p:txBody>
          <a:bodyPr/>
          <a:lstStyle>
            <a:lvl1pPr>
              <a:defRPr/>
            </a:lvl1pPr>
          </a:lstStyle>
          <a:p>
            <a:pPr>
              <a:defRPr/>
            </a:pPr>
            <a:fld id="{1AF19A42-6000-4F71-905E-5C03EF7DBC05}" type="datetime1">
              <a:rPr lang="en-US">
                <a:solidFill>
                  <a:srgbClr val="EAEAEA"/>
                </a:solidFill>
              </a:rPr>
              <a:pPr>
                <a:defRPr/>
              </a:pPr>
              <a:t>11/22/2012</a:t>
            </a:fld>
            <a:endParaRPr lang="pl-PL">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8949AC5-1016-4CD1-80B6-2F3AFC4C0D23}"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2222723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en-US"/>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10"/>
          <p:cNvSpPr>
            <a:spLocks noGrp="1" noChangeArrowheads="1"/>
          </p:cNvSpPr>
          <p:nvPr>
            <p:ph type="dt" sz="half" idx="10"/>
          </p:nvPr>
        </p:nvSpPr>
        <p:spPr>
          <a:ln/>
        </p:spPr>
        <p:txBody>
          <a:bodyPr/>
          <a:lstStyle>
            <a:lvl1pPr>
              <a:defRPr/>
            </a:lvl1pPr>
          </a:lstStyle>
          <a:p>
            <a:pPr>
              <a:defRPr/>
            </a:pPr>
            <a:fld id="{F703E9C6-9BF3-4C3E-BE7A-04C8379B1DD0}" type="datetime1">
              <a:rPr lang="en-US">
                <a:solidFill>
                  <a:srgbClr val="EAEAEA"/>
                </a:solidFill>
              </a:rPr>
              <a:pPr>
                <a:defRPr/>
              </a:pPr>
              <a:t>11/22/2012</a:t>
            </a:fld>
            <a:endParaRPr lang="pl-PL">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A19E1DC8-6CAE-4B71-87FA-570CBAD6271C}"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583553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B844E4B0-DECE-44EB-AD15-175E1ED1F1BB}" type="datetime1">
              <a:rPr lang="en-US">
                <a:solidFill>
                  <a:srgbClr val="EAEAEA"/>
                </a:solidFill>
              </a:rPr>
              <a:pPr>
                <a:defRPr/>
              </a:pPr>
              <a:t>11/22/2012</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F321C4A-9E1D-4F35-BFD5-6B816E6CDD0D}"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312547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85802" y="142852"/>
            <a:ext cx="8029604" cy="1000132"/>
          </a:xfrm>
        </p:spPr>
        <p:txBody>
          <a:bodyPr/>
          <a:lstStyle>
            <a:lvl1pPr>
              <a:defRPr sz="4000"/>
            </a:lvl1pPr>
          </a:lstStyle>
          <a:p>
            <a:r>
              <a:rPr lang="pl-PL" dirty="0" smtClean="0"/>
              <a:t>Kliknij, aby edytować styl</a:t>
            </a:r>
            <a:endParaRPr lang="pl-PL" dirty="0"/>
          </a:p>
        </p:txBody>
      </p:sp>
      <p:sp>
        <p:nvSpPr>
          <p:cNvPr id="3" name="Symbol zastępczy zawartości 2"/>
          <p:cNvSpPr>
            <a:spLocks noGrp="1"/>
          </p:cNvSpPr>
          <p:nvPr>
            <p:ph idx="1"/>
          </p:nvPr>
        </p:nvSpPr>
        <p:spPr>
          <a:xfrm>
            <a:off x="642910" y="1285860"/>
            <a:ext cx="8231218" cy="5429288"/>
          </a:xfrm>
        </p:spPr>
        <p:txBody>
          <a:bodyPr/>
          <a:lstStyle>
            <a:lvl1pPr>
              <a:defRPr sz="2000"/>
            </a:lvl1pPr>
            <a:lvl2pPr>
              <a:defRPr sz="2000"/>
            </a:lvl2pPr>
            <a:lvl3pPr>
              <a:defRPr sz="1800" baseline="0">
                <a:latin typeface="Calibri" pitchFamily="34" charset="0"/>
              </a:defRPr>
            </a:lvl3pPr>
            <a:lvl4pPr>
              <a:defRPr sz="1800" baseline="0">
                <a:latin typeface="Calibri" pitchFamily="34" charset="0"/>
              </a:defRPr>
            </a:lvl4pPr>
            <a:lvl5pPr>
              <a:defRPr sz="1800" baseline="0">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7449031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24625" y="350838"/>
            <a:ext cx="1946275" cy="5429250"/>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685800" y="350838"/>
            <a:ext cx="5686425" cy="542925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978CF01E-08CF-46CB-ADD0-B9BDA0F31B8D}" type="datetime1">
              <a:rPr lang="en-US">
                <a:solidFill>
                  <a:srgbClr val="EAEAEA"/>
                </a:solidFill>
              </a:rPr>
              <a:pPr>
                <a:defRPr/>
              </a:pPr>
              <a:t>11/22/2012</a:t>
            </a:fld>
            <a:endParaRPr lang="pl-PL">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pl-PL">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43EFED2-B489-4DEA-B080-AF590927F10C}"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69188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grpSp>
        <p:nvGrpSpPr>
          <p:cNvPr id="4" name="Group 2"/>
          <p:cNvGrpSpPr>
            <a:grpSpLocks/>
          </p:cNvGrpSpPr>
          <p:nvPr/>
        </p:nvGrpSpPr>
        <p:grpSpPr bwMode="auto">
          <a:xfrm>
            <a:off x="-38100" y="-12698"/>
            <a:ext cx="9239250" cy="6940550"/>
            <a:chOff x="-12" y="-10"/>
            <a:chExt cx="5820" cy="4372"/>
          </a:xfrm>
        </p:grpSpPr>
        <p:sp>
          <p:nvSpPr>
            <p:cNvPr id="5" name="Rectangle 3"/>
            <p:cNvSpPr>
              <a:spLocks noChangeArrowheads="1"/>
            </p:cNvSpPr>
            <p:nvPr/>
          </p:nvSpPr>
          <p:spPr bwMode="ltGray">
            <a:xfrm>
              <a:off x="5520" y="-8"/>
              <a:ext cx="287" cy="4364"/>
            </a:xfrm>
            <a:prstGeom prst="rect">
              <a:avLst/>
            </a:prstGeom>
            <a:gradFill rotWithShape="0">
              <a:gsLst>
                <a:gs pos="0">
                  <a:schemeClr val="bg2"/>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sp>
          <p:nvSpPr>
            <p:cNvPr id="6" name="Rectangle 4"/>
            <p:cNvSpPr>
              <a:spLocks noChangeArrowheads="1"/>
            </p:cNvSpPr>
            <p:nvPr/>
          </p:nvSpPr>
          <p:spPr bwMode="ltGray">
            <a:xfrm>
              <a:off x="-8" y="-8"/>
              <a:ext cx="288" cy="4368"/>
            </a:xfrm>
            <a:prstGeom prst="rect">
              <a:avLst/>
            </a:prstGeom>
            <a:gradFill rotWithShape="0">
              <a:gsLst>
                <a:gs pos="0">
                  <a:srgbClr val="006600"/>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sp>
          <p:nvSpPr>
            <p:cNvPr id="7" name="AutoShape 5"/>
            <p:cNvSpPr>
              <a:spLocks noChangeArrowheads="1"/>
            </p:cNvSpPr>
            <p:nvPr/>
          </p:nvSpPr>
          <p:spPr bwMode="ltGray">
            <a:xfrm rot="10800000" flipH="1" flipV="1">
              <a:off x="2" y="-10"/>
              <a:ext cx="5798" cy="288"/>
            </a:xfrm>
            <a:custGeom>
              <a:avLst/>
              <a:gdLst>
                <a:gd name="T0" fmla="*/ 1517 w 21600"/>
                <a:gd name="T1" fmla="*/ 2 h 21600"/>
                <a:gd name="T2" fmla="*/ 778 w 21600"/>
                <a:gd name="T3" fmla="*/ 4 h 21600"/>
                <a:gd name="T4" fmla="*/ 39 w 21600"/>
                <a:gd name="T5" fmla="*/ 2 h 21600"/>
                <a:gd name="T6" fmla="*/ 778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sp>
          <p:nvSpPr>
            <p:cNvPr id="8" name="AutoShape 6"/>
            <p:cNvSpPr>
              <a:spLocks noChangeArrowheads="1"/>
            </p:cNvSpPr>
            <p:nvPr/>
          </p:nvSpPr>
          <p:spPr bwMode="ltGray">
            <a:xfrm flipV="1">
              <a:off x="-12" y="4072"/>
              <a:ext cx="5820" cy="290"/>
            </a:xfrm>
            <a:custGeom>
              <a:avLst/>
              <a:gdLst>
                <a:gd name="T0" fmla="*/ 1528 w 21600"/>
                <a:gd name="T1" fmla="*/ 2 h 21600"/>
                <a:gd name="T2" fmla="*/ 784 w 21600"/>
                <a:gd name="T3" fmla="*/ 4 h 21600"/>
                <a:gd name="T4" fmla="*/ 40 w 21600"/>
                <a:gd name="T5" fmla="*/ 2 h 21600"/>
                <a:gd name="T6" fmla="*/ 784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buClr>
                  <a:srgbClr val="FFCC66"/>
                </a:buClr>
                <a:buSzPct val="115000"/>
              </a:pPr>
              <a:endParaRPr lang="pl-PL" sz="2000">
                <a:solidFill>
                  <a:srgbClr val="EAEAEA"/>
                </a:solidFill>
                <a:latin typeface="    Times New Roman CE"/>
                <a:cs typeface="+mn-cs"/>
              </a:endParaRPr>
            </a:p>
          </p:txBody>
        </p:sp>
      </p:grpSp>
      <p:sp>
        <p:nvSpPr>
          <p:cNvPr id="391176" name="Rectangle 8"/>
          <p:cNvSpPr>
            <a:spLocks noGrp="1" noChangeArrowheads="1"/>
          </p:cNvSpPr>
          <p:nvPr>
            <p:ph type="ctrTitle"/>
          </p:nvPr>
        </p:nvSpPr>
        <p:spPr>
          <a:xfrm>
            <a:off x="714348" y="571480"/>
            <a:ext cx="7772400" cy="1143000"/>
          </a:xfrm>
        </p:spPr>
        <p:txBody>
          <a:bodyPr/>
          <a:lstStyle>
            <a:lvl1pPr>
              <a:defRPr/>
            </a:lvl1pPr>
          </a:lstStyle>
          <a:p>
            <a:r>
              <a:rPr lang="pl-PL" smtClean="0"/>
              <a:t>Kliknij, aby edytować styl</a:t>
            </a:r>
            <a:endParaRPr lang="pl-PL"/>
          </a:p>
        </p:txBody>
      </p:sp>
      <p:sp>
        <p:nvSpPr>
          <p:cNvPr id="391177" name="Rectangle 9"/>
          <p:cNvSpPr>
            <a:spLocks noGrp="1" noChangeArrowheads="1"/>
          </p:cNvSpPr>
          <p:nvPr>
            <p:ph type="subTitle" idx="1"/>
          </p:nvPr>
        </p:nvSpPr>
        <p:spPr>
          <a:xfrm>
            <a:off x="1371600" y="3071812"/>
            <a:ext cx="6400800" cy="2566990"/>
          </a:xfrm>
        </p:spPr>
        <p:txBody>
          <a:bodyPr/>
          <a:lstStyle>
            <a:lvl1pPr marL="0" indent="0" algn="ctr">
              <a:buFontTx/>
              <a:buNone/>
              <a:defRPr/>
            </a:lvl1pPr>
          </a:lstStyle>
          <a:p>
            <a:r>
              <a:rPr lang="pl-PL" smtClean="0"/>
              <a:t>Kliknij, aby edytować styl wzorca podtytułu</a:t>
            </a:r>
            <a:endParaRPr lang="pl-PL"/>
          </a:p>
        </p:txBody>
      </p:sp>
      <p:sp>
        <p:nvSpPr>
          <p:cNvPr id="9" name="Rectangle 11"/>
          <p:cNvSpPr>
            <a:spLocks noGrp="1" noChangeArrowheads="1"/>
          </p:cNvSpPr>
          <p:nvPr>
            <p:ph type="ftr" sz="quarter" idx="10"/>
          </p:nvPr>
        </p:nvSpPr>
        <p:spPr>
          <a:xfrm>
            <a:off x="3136902" y="6154738"/>
            <a:ext cx="5649913" cy="457200"/>
          </a:xfrm>
          <a:prstGeom prst="rect">
            <a:avLst/>
          </a:prstGeom>
        </p:spPr>
        <p:txBody>
          <a:bodyPr lIns="91420" tIns="45711" rIns="91420" bIns="45711"/>
          <a:lstStyle>
            <a:lvl1pPr>
              <a:buClr>
                <a:srgbClr val="FFCC66"/>
              </a:buClr>
              <a:defRPr>
                <a:solidFill>
                  <a:srgbClr val="EAEAEA"/>
                </a:solidFill>
              </a:defRPr>
            </a:lvl1pPr>
          </a:lstStyle>
          <a:p>
            <a:pPr algn="just">
              <a:buSzPct val="115000"/>
              <a:defRPr/>
            </a:pPr>
            <a:endParaRPr lang="pl-PL" sz="2000">
              <a:latin typeface="    Times New Roman CE"/>
              <a:cs typeface="+mn-cs"/>
            </a:endParaRPr>
          </a:p>
        </p:txBody>
      </p:sp>
    </p:spTree>
    <p:extLst>
      <p:ext uri="{BB962C8B-B14F-4D97-AF65-F5344CB8AC3E}">
        <p14:creationId xmlns:p14="http://schemas.microsoft.com/office/powerpoint/2010/main" val="149702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85802" y="142852"/>
            <a:ext cx="8029604" cy="1000132"/>
          </a:xfrm>
        </p:spPr>
        <p:txBody>
          <a:bodyPr/>
          <a:lstStyle>
            <a:lvl1pPr>
              <a:defRPr sz="4000"/>
            </a:lvl1pPr>
          </a:lstStyle>
          <a:p>
            <a:r>
              <a:rPr lang="pl-PL" dirty="0" smtClean="0"/>
              <a:t>Kliknij, aby edytować styl</a:t>
            </a:r>
            <a:endParaRPr lang="pl-PL" dirty="0"/>
          </a:p>
        </p:txBody>
      </p:sp>
      <p:sp>
        <p:nvSpPr>
          <p:cNvPr id="3" name="Symbol zastępczy zawartości 2"/>
          <p:cNvSpPr>
            <a:spLocks noGrp="1"/>
          </p:cNvSpPr>
          <p:nvPr>
            <p:ph idx="1"/>
          </p:nvPr>
        </p:nvSpPr>
        <p:spPr>
          <a:xfrm>
            <a:off x="642910" y="1285860"/>
            <a:ext cx="8231218" cy="5429288"/>
          </a:xfrm>
        </p:spPr>
        <p:txBody>
          <a:bodyPr/>
          <a:lstStyle>
            <a:lvl1pPr>
              <a:defRPr sz="2000"/>
            </a:lvl1pPr>
            <a:lvl2pPr>
              <a:defRPr sz="2000"/>
            </a:lvl2pPr>
            <a:lvl3pPr>
              <a:defRPr sz="1800" baseline="0">
                <a:latin typeface="Calibri" pitchFamily="34" charset="0"/>
              </a:defRPr>
            </a:lvl3pPr>
            <a:lvl4pPr>
              <a:defRPr sz="1800" baseline="0">
                <a:latin typeface="Calibri" pitchFamily="34" charset="0"/>
              </a:defRPr>
            </a:lvl4pPr>
            <a:lvl5pPr>
              <a:defRPr sz="1800" baseline="0">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26933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2981831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jpeg"/><Relationship Id="rId5" Type="http://schemas.openxmlformats.org/officeDocument/2006/relationships/theme" Target="../theme/theme11.xml"/><Relationship Id="rId4" Type="http://schemas.openxmlformats.org/officeDocument/2006/relationships/slideLayout" Target="../slideLayouts/slideLayout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5.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7.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8.xml"/><Relationship Id="rId4"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9.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2" y="115888"/>
            <a:ext cx="7772400" cy="792162"/>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2" y="1125540"/>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106"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21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316"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421"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829" indent="-342829"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796" indent="-285690" algn="l" rtl="0" eaLnBrk="0" fontAlgn="base" hangingPunct="0">
        <a:spcBef>
          <a:spcPct val="20000"/>
        </a:spcBef>
        <a:spcAft>
          <a:spcPct val="0"/>
        </a:spcAft>
        <a:buChar char="–"/>
        <a:defRPr sz="2800">
          <a:solidFill>
            <a:schemeClr val="bg1"/>
          </a:solidFill>
          <a:latin typeface="Calibri" pitchFamily="34" charset="0"/>
        </a:defRPr>
      </a:lvl2pPr>
      <a:lvl3pPr marL="1142764" indent="-228553" algn="l" rtl="0" eaLnBrk="0" fontAlgn="base" hangingPunct="0">
        <a:spcBef>
          <a:spcPct val="20000"/>
        </a:spcBef>
        <a:spcAft>
          <a:spcPct val="0"/>
        </a:spcAft>
        <a:buChar char="•"/>
        <a:defRPr sz="1600">
          <a:solidFill>
            <a:schemeClr val="bg1"/>
          </a:solidFill>
          <a:latin typeface="Calibri" pitchFamily="34" charset="0"/>
        </a:defRPr>
      </a:lvl3pPr>
      <a:lvl4pPr marL="1599868" indent="-228553" algn="l" rtl="0" eaLnBrk="0" fontAlgn="base" hangingPunct="0">
        <a:spcBef>
          <a:spcPct val="20000"/>
        </a:spcBef>
        <a:spcAft>
          <a:spcPct val="0"/>
        </a:spcAft>
        <a:buChar char="–"/>
        <a:defRPr sz="1400">
          <a:solidFill>
            <a:schemeClr val="bg1"/>
          </a:solidFill>
          <a:latin typeface="Calibri" pitchFamily="34" charset="0"/>
        </a:defRPr>
      </a:lvl4pPr>
      <a:lvl5pPr marL="2056974" indent="-228553" algn="l" rtl="0" eaLnBrk="0" fontAlgn="base" hangingPunct="0">
        <a:spcBef>
          <a:spcPct val="20000"/>
        </a:spcBef>
        <a:spcAft>
          <a:spcPct val="0"/>
        </a:spcAft>
        <a:buChar char="»"/>
        <a:defRPr sz="1400">
          <a:solidFill>
            <a:schemeClr val="bg1"/>
          </a:solidFill>
          <a:latin typeface="Calibri" pitchFamily="34" charset="0"/>
        </a:defRPr>
      </a:lvl5pPr>
      <a:lvl6pPr marL="2514079" indent="-228553" algn="l" rtl="0" fontAlgn="base">
        <a:spcBef>
          <a:spcPct val="20000"/>
        </a:spcBef>
        <a:spcAft>
          <a:spcPct val="0"/>
        </a:spcAft>
        <a:buChar char="»"/>
        <a:defRPr sz="1400">
          <a:solidFill>
            <a:schemeClr val="bg1"/>
          </a:solidFill>
          <a:latin typeface="+mn-lt"/>
        </a:defRPr>
      </a:lvl6pPr>
      <a:lvl7pPr marL="2971184" indent="-228553" algn="l" rtl="0" fontAlgn="base">
        <a:spcBef>
          <a:spcPct val="20000"/>
        </a:spcBef>
        <a:spcAft>
          <a:spcPct val="0"/>
        </a:spcAft>
        <a:buChar char="»"/>
        <a:defRPr sz="1400">
          <a:solidFill>
            <a:schemeClr val="bg1"/>
          </a:solidFill>
          <a:latin typeface="+mn-lt"/>
        </a:defRPr>
      </a:lvl7pPr>
      <a:lvl8pPr marL="3428289" indent="-228553" algn="l" rtl="0" fontAlgn="base">
        <a:spcBef>
          <a:spcPct val="20000"/>
        </a:spcBef>
        <a:spcAft>
          <a:spcPct val="0"/>
        </a:spcAft>
        <a:buChar char="»"/>
        <a:defRPr sz="1400">
          <a:solidFill>
            <a:schemeClr val="bg1"/>
          </a:solidFill>
          <a:latin typeface="+mn-lt"/>
        </a:defRPr>
      </a:lvl8pPr>
      <a:lvl9pPr marL="3885394" indent="-228553"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dirty="0" smtClean="0"/>
              <a:t>Kliknij, aby edytować styl</a:t>
            </a:r>
          </a:p>
        </p:txBody>
      </p:sp>
      <p:sp>
        <p:nvSpPr>
          <p:cNvPr id="1027" name="Symbol zastępczy tekstu 2"/>
          <p:cNvSpPr>
            <a:spLocks noGrp="1"/>
          </p:cNvSpPr>
          <p:nvPr>
            <p:ph type="body" idx="1"/>
          </p:nvPr>
        </p:nvSpPr>
        <p:spPr bwMode="auto">
          <a:xfrm>
            <a:off x="457200" y="1600200"/>
            <a:ext cx="8229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p>
        </p:txBody>
      </p:sp>
      <p:sp>
        <p:nvSpPr>
          <p:cNvPr id="1028" name="Symbol zastępczy tekstu 2"/>
          <p:cNvSpPr txBox="1">
            <a:spLocks/>
          </p:cNvSpPr>
          <p:nvPr userDrawn="1"/>
        </p:nvSpPr>
        <p:spPr bwMode="auto">
          <a:xfrm>
            <a:off x="428625" y="3857625"/>
            <a:ext cx="8229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    Times New Roman CE" charset="0"/>
              </a:defRPr>
            </a:lvl1pPr>
            <a:lvl2pPr marL="742950" indent="-285750" eaLnBrk="0" hangingPunct="0">
              <a:defRPr sz="2000">
                <a:solidFill>
                  <a:schemeClr val="tx1"/>
                </a:solidFill>
                <a:latin typeface="    Times New Roman CE" charset="0"/>
              </a:defRPr>
            </a:lvl2pPr>
            <a:lvl3pPr marL="1143000" indent="-228600" eaLnBrk="0" hangingPunct="0">
              <a:defRPr sz="2000">
                <a:solidFill>
                  <a:schemeClr val="tx1"/>
                </a:solidFill>
                <a:latin typeface="    Times New Roman CE" charset="0"/>
              </a:defRPr>
            </a:lvl3pPr>
            <a:lvl4pPr marL="1600200" indent="-228600" eaLnBrk="0" hangingPunct="0">
              <a:defRPr sz="2000">
                <a:solidFill>
                  <a:schemeClr val="tx1"/>
                </a:solidFill>
                <a:latin typeface="    Times New Roman CE" charset="0"/>
              </a:defRPr>
            </a:lvl4pPr>
            <a:lvl5pPr marL="2057400" indent="-228600" eaLnBrk="0" hangingPunct="0">
              <a:defRPr sz="2000">
                <a:solidFill>
                  <a:schemeClr val="tx1"/>
                </a:solidFill>
                <a:latin typeface="    Times New Roman CE"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9pPr>
          </a:lstStyle>
          <a:p>
            <a:pPr eaLnBrk="1" hangingPunct="1">
              <a:spcBef>
                <a:spcPct val="20000"/>
              </a:spcBef>
              <a:buFont typeface="Arial" pitchFamily="34" charset="0"/>
              <a:buNone/>
              <a:defRPr/>
            </a:pPr>
            <a:endParaRPr lang="pl-PL" sz="1800" dirty="0" smtClean="0">
              <a:solidFill>
                <a:prstClr val="white"/>
              </a:solidFill>
              <a:latin typeface="Calibri" pitchFamily="34" charset="0"/>
              <a:cs typeface="+mn-cs"/>
            </a:endParaRPr>
          </a:p>
        </p:txBody>
      </p:sp>
    </p:spTree>
    <p:extLst>
      <p:ext uri="{BB962C8B-B14F-4D97-AF65-F5344CB8AC3E}">
        <p14:creationId xmlns:p14="http://schemas.microsoft.com/office/powerpoint/2010/main" val="387295580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Lst>
  <p:txStyles>
    <p:titleStyle>
      <a:lvl1pPr algn="ctr" rtl="0" eaLnBrk="0" fontAlgn="base" hangingPunct="0">
        <a:spcBef>
          <a:spcPct val="0"/>
        </a:spcBef>
        <a:spcAft>
          <a:spcPct val="0"/>
        </a:spcAft>
        <a:defRPr sz="4000" kern="1200">
          <a:solidFill>
            <a:srgbClr val="FFC000"/>
          </a:solidFill>
          <a:latin typeface="Calibri" pitchFamily="34" charset="0"/>
          <a:ea typeface="+mj-ea"/>
          <a:cs typeface="+mj-cs"/>
        </a:defRPr>
      </a:lvl1pPr>
      <a:lvl2pPr algn="ctr" rtl="0" eaLnBrk="0" fontAlgn="base" hangingPunct="0">
        <a:spcBef>
          <a:spcPct val="0"/>
        </a:spcBef>
        <a:spcAft>
          <a:spcPct val="0"/>
        </a:spcAft>
        <a:defRPr sz="4000">
          <a:solidFill>
            <a:srgbClr val="FFC000"/>
          </a:solidFill>
          <a:latin typeface="Calibri" pitchFamily="34" charset="0"/>
        </a:defRPr>
      </a:lvl2pPr>
      <a:lvl3pPr algn="ctr" rtl="0" eaLnBrk="0" fontAlgn="base" hangingPunct="0">
        <a:spcBef>
          <a:spcPct val="0"/>
        </a:spcBef>
        <a:spcAft>
          <a:spcPct val="0"/>
        </a:spcAft>
        <a:defRPr sz="4000">
          <a:solidFill>
            <a:srgbClr val="FFC000"/>
          </a:solidFill>
          <a:latin typeface="Calibri" pitchFamily="34" charset="0"/>
        </a:defRPr>
      </a:lvl3pPr>
      <a:lvl4pPr algn="ctr" rtl="0" eaLnBrk="0" fontAlgn="base" hangingPunct="0">
        <a:spcBef>
          <a:spcPct val="0"/>
        </a:spcBef>
        <a:spcAft>
          <a:spcPct val="0"/>
        </a:spcAft>
        <a:defRPr sz="4000">
          <a:solidFill>
            <a:srgbClr val="FFC000"/>
          </a:solidFill>
          <a:latin typeface="Calibri" pitchFamily="34" charset="0"/>
        </a:defRPr>
      </a:lvl4pPr>
      <a:lvl5pPr algn="ctr" rtl="0" eaLnBrk="0" fontAlgn="base" hangingPunct="0">
        <a:spcBef>
          <a:spcPct val="0"/>
        </a:spcBef>
        <a:spcAft>
          <a:spcPct val="0"/>
        </a:spcAft>
        <a:defRPr sz="4000">
          <a:solidFill>
            <a:srgbClr val="FFC000"/>
          </a:solidFill>
          <a:latin typeface="Calibri" pitchFamily="34" charset="0"/>
        </a:defRPr>
      </a:lvl5pPr>
      <a:lvl6pPr marL="457200" algn="ctr" rtl="0" fontAlgn="base">
        <a:spcBef>
          <a:spcPct val="0"/>
        </a:spcBef>
        <a:spcAft>
          <a:spcPct val="0"/>
        </a:spcAft>
        <a:defRPr sz="4000">
          <a:solidFill>
            <a:srgbClr val="FFC000"/>
          </a:solidFill>
          <a:latin typeface="Calibri" pitchFamily="34" charset="0"/>
        </a:defRPr>
      </a:lvl6pPr>
      <a:lvl7pPr marL="914400" algn="ctr" rtl="0" fontAlgn="base">
        <a:spcBef>
          <a:spcPct val="0"/>
        </a:spcBef>
        <a:spcAft>
          <a:spcPct val="0"/>
        </a:spcAft>
        <a:defRPr sz="4000">
          <a:solidFill>
            <a:srgbClr val="FFC000"/>
          </a:solidFill>
          <a:latin typeface="Calibri" pitchFamily="34" charset="0"/>
        </a:defRPr>
      </a:lvl7pPr>
      <a:lvl8pPr marL="1371600" algn="ctr" rtl="0" fontAlgn="base">
        <a:spcBef>
          <a:spcPct val="0"/>
        </a:spcBef>
        <a:spcAft>
          <a:spcPct val="0"/>
        </a:spcAft>
        <a:defRPr sz="4000">
          <a:solidFill>
            <a:srgbClr val="FFC000"/>
          </a:solidFill>
          <a:latin typeface="Calibri" pitchFamily="34" charset="0"/>
        </a:defRPr>
      </a:lvl8pPr>
      <a:lvl9pPr marL="1828800" algn="ctr" rtl="0" fontAlgn="base">
        <a:spcBef>
          <a:spcPct val="0"/>
        </a:spcBef>
        <a:spcAft>
          <a:spcPct val="0"/>
        </a:spcAft>
        <a:defRPr sz="4000">
          <a:solidFill>
            <a:srgbClr val="FFC000"/>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000" kern="1200" baseline="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Calibri"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bg1"/>
          </a:solidFill>
          <a:latin typeface="Calibri"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bg1"/>
          </a:solidFill>
          <a:latin typeface="Calibri"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bg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8639226"/>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bg1"/>
          </a:solidFill>
          <a:latin typeface="Calibri" pitchFamily="34" charset="0"/>
        </a:defRPr>
      </a:lvl2pPr>
      <a:lvl3pPr marL="1143000" indent="-228600" algn="l" rtl="0" eaLnBrk="0" fontAlgn="base" hangingPunct="0">
        <a:spcBef>
          <a:spcPct val="20000"/>
        </a:spcBef>
        <a:spcAft>
          <a:spcPct val="0"/>
        </a:spcAft>
        <a:buChar char="•"/>
        <a:defRPr sz="1600">
          <a:solidFill>
            <a:schemeClr val="bg1"/>
          </a:solidFill>
          <a:latin typeface="Calibri" pitchFamily="34" charset="0"/>
        </a:defRPr>
      </a:lvl3pPr>
      <a:lvl4pPr marL="1600200" indent="-228600" algn="l" rtl="0" eaLnBrk="0" fontAlgn="base" hangingPunct="0">
        <a:spcBef>
          <a:spcPct val="20000"/>
        </a:spcBef>
        <a:spcAft>
          <a:spcPct val="0"/>
        </a:spcAft>
        <a:buChar char="–"/>
        <a:defRPr sz="1400">
          <a:solidFill>
            <a:schemeClr val="bg1"/>
          </a:solidFill>
          <a:latin typeface="Calibri" pitchFamily="34" charset="0"/>
        </a:defRPr>
      </a:lvl4pPr>
      <a:lvl5pPr marL="2057400" indent="-228600" algn="l" rtl="0" eaLnBrk="0" fontAlgn="base" hangingPunct="0">
        <a:spcBef>
          <a:spcPct val="20000"/>
        </a:spcBef>
        <a:spcAft>
          <a:spcPct val="0"/>
        </a:spcAft>
        <a:buChar char="»"/>
        <a:defRPr sz="1400">
          <a:solidFill>
            <a:schemeClr val="bg1"/>
          </a:solidFill>
          <a:latin typeface="Calibri" pitchFamily="34"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defRPr>
            </a:lvl1pPr>
          </a:lstStyle>
          <a:p>
            <a:pPr>
              <a:defRPr/>
            </a:pPr>
            <a:fld id="{6956E3A0-BEE5-417D-80CE-1AEC32097407}" type="datetime1">
              <a:rPr lang="en-US">
                <a:solidFill>
                  <a:srgbClr val="EAEAEA"/>
                </a:solidFill>
                <a:cs typeface="+mn-cs"/>
              </a:rPr>
              <a:pPr>
                <a:defRPr/>
              </a:pPr>
              <a:t>11/22/2012</a:t>
            </a:fld>
            <a:endParaRPr lang="pl-PL">
              <a:solidFill>
                <a:srgbClr val="EAEAEA"/>
              </a:solidFill>
              <a:cs typeface="+mn-cs"/>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defRPr>
            </a:lvl1pPr>
          </a:lstStyle>
          <a:p>
            <a:pPr>
              <a:defRPr/>
            </a:pPr>
            <a:endParaRPr lang="pl-PL">
              <a:solidFill>
                <a:srgbClr val="EAEAEA"/>
              </a:solidFill>
              <a:cs typeface="+mn-cs"/>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defRPr>
            </a:lvl1pPr>
          </a:lstStyle>
          <a:p>
            <a:pPr>
              <a:defRPr/>
            </a:pPr>
            <a:fld id="{32AD9773-E385-407F-A1A8-EE116C43F903}" type="slidenum">
              <a:rPr lang="pl-PL">
                <a:solidFill>
                  <a:srgbClr val="EAEAEA"/>
                </a:solidFill>
                <a:cs typeface="+mn-cs"/>
              </a:rPr>
              <a:pPr>
                <a:defRPr/>
              </a:pPr>
              <a:t>‹#›</a:t>
            </a:fld>
            <a:endParaRPr lang="pl-PL">
              <a:solidFill>
                <a:srgbClr val="EAEAEA"/>
              </a:solidFill>
              <a:cs typeface="+mn-cs"/>
            </a:endParaRPr>
          </a:p>
        </p:txBody>
      </p:sp>
    </p:spTree>
    <p:extLst>
      <p:ext uri="{BB962C8B-B14F-4D97-AF65-F5344CB8AC3E}">
        <p14:creationId xmlns:p14="http://schemas.microsoft.com/office/powerpoint/2010/main" val="1975882522"/>
      </p:ext>
    </p:extLst>
  </p:cSld>
  <p:clrMap bg1="dk2" tx1="lt1" bg2="dk1"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2" y="350838"/>
            <a:ext cx="8172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pl-PL" smtClean="0"/>
              <a:t>Kliknij, aby edytować styl wzorca tytułu</a:t>
            </a:r>
          </a:p>
        </p:txBody>
      </p:sp>
      <p:sp>
        <p:nvSpPr>
          <p:cNvPr id="1027" name="Rectangle 9"/>
          <p:cNvSpPr>
            <a:spLocks noGrp="1" noChangeArrowheads="1"/>
          </p:cNvSpPr>
          <p:nvPr>
            <p:ph type="body" idx="1"/>
          </p:nvPr>
        </p:nvSpPr>
        <p:spPr bwMode="auto">
          <a:xfrm>
            <a:off x="698502" y="1665288"/>
            <a:ext cx="8231188"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pl-PL" smtClean="0"/>
              <a:t>Kliknij, aby edytować style wzorca tekstu</a:t>
            </a:r>
          </a:p>
          <a:p>
            <a:pPr lvl="1"/>
            <a:r>
              <a:rPr lang="pl-PL" smtClean="0"/>
              <a:t>Drugi poziom</a:t>
            </a:r>
          </a:p>
        </p:txBody>
      </p:sp>
    </p:spTree>
    <p:extLst>
      <p:ext uri="{BB962C8B-B14F-4D97-AF65-F5344CB8AC3E}">
        <p14:creationId xmlns:p14="http://schemas.microsoft.com/office/powerpoint/2010/main" val="632300755"/>
      </p:ext>
    </p:extLst>
  </p:cSld>
  <p:clrMap bg1="dk1" tx1="lt1" bg2="dk2" tx2="lt2" accent1="accent1" accent2="accent2" accent3="accent3" accent4="accent4" accent5="accent5" accent6="accent6" hlink="hlink" folHlink="folHlink"/>
  <p:sldLayoutIdLst>
    <p:sldLayoutId id="2147484068" r:id="rId1"/>
    <p:sldLayoutId id="2147484069" r:id="rId2"/>
  </p:sldLayoutIdLst>
  <p:txStyles>
    <p:titleStyle>
      <a:lvl1pPr algn="ctr" rtl="0" eaLnBrk="0" fontAlgn="base" hangingPunct="0">
        <a:spcBef>
          <a:spcPct val="0"/>
        </a:spcBef>
        <a:spcAft>
          <a:spcPct val="0"/>
        </a:spcAft>
        <a:defRPr sz="4000">
          <a:solidFill>
            <a:schemeClr val="tx2"/>
          </a:solidFill>
          <a:latin typeface="Calibri" pitchFamily="34" charset="0"/>
          <a:ea typeface="+mj-ea"/>
          <a:cs typeface="+mj-cs"/>
        </a:defRPr>
      </a:lvl1pPr>
      <a:lvl2pPr algn="ctr" rtl="0" eaLnBrk="0" fontAlgn="base" hangingPunct="0">
        <a:spcBef>
          <a:spcPct val="0"/>
        </a:spcBef>
        <a:spcAft>
          <a:spcPct val="0"/>
        </a:spcAft>
        <a:defRPr sz="4000">
          <a:solidFill>
            <a:schemeClr val="tx2"/>
          </a:solidFill>
          <a:latin typeface="Calibri" pitchFamily="34" charset="0"/>
        </a:defRPr>
      </a:lvl2pPr>
      <a:lvl3pPr algn="ctr" rtl="0" eaLnBrk="0" fontAlgn="base" hangingPunct="0">
        <a:spcBef>
          <a:spcPct val="0"/>
        </a:spcBef>
        <a:spcAft>
          <a:spcPct val="0"/>
        </a:spcAft>
        <a:defRPr sz="4000">
          <a:solidFill>
            <a:schemeClr val="tx2"/>
          </a:solidFill>
          <a:latin typeface="Calibri" pitchFamily="34" charset="0"/>
        </a:defRPr>
      </a:lvl3pPr>
      <a:lvl4pPr algn="ctr" rtl="0" eaLnBrk="0" fontAlgn="base" hangingPunct="0">
        <a:spcBef>
          <a:spcPct val="0"/>
        </a:spcBef>
        <a:spcAft>
          <a:spcPct val="0"/>
        </a:spcAft>
        <a:defRPr sz="4000">
          <a:solidFill>
            <a:schemeClr val="tx2"/>
          </a:solidFill>
          <a:latin typeface="Calibri" pitchFamily="34" charset="0"/>
        </a:defRPr>
      </a:lvl4pPr>
      <a:lvl5pPr algn="ctr" rtl="0" eaLnBrk="0" fontAlgn="base" hangingPunct="0">
        <a:spcBef>
          <a:spcPct val="0"/>
        </a:spcBef>
        <a:spcAft>
          <a:spcPct val="0"/>
        </a:spcAft>
        <a:defRPr sz="4000">
          <a:solidFill>
            <a:schemeClr val="tx2"/>
          </a:solidFill>
          <a:latin typeface="Calibri" pitchFamily="34" charset="0"/>
        </a:defRPr>
      </a:lvl5pPr>
      <a:lvl6pPr marL="457106" algn="ctr" rtl="0" eaLnBrk="1" fontAlgn="base" hangingPunct="1">
        <a:spcBef>
          <a:spcPct val="0"/>
        </a:spcBef>
        <a:spcAft>
          <a:spcPct val="0"/>
        </a:spcAft>
        <a:defRPr sz="4400">
          <a:solidFill>
            <a:schemeClr val="tx2"/>
          </a:solidFill>
          <a:latin typeface="Times New Roman" pitchFamily="18" charset="0"/>
        </a:defRPr>
      </a:lvl6pPr>
      <a:lvl7pPr marL="914210" algn="ctr" rtl="0" eaLnBrk="1" fontAlgn="base" hangingPunct="1">
        <a:spcBef>
          <a:spcPct val="0"/>
        </a:spcBef>
        <a:spcAft>
          <a:spcPct val="0"/>
        </a:spcAft>
        <a:defRPr sz="4400">
          <a:solidFill>
            <a:schemeClr val="tx2"/>
          </a:solidFill>
          <a:latin typeface="Times New Roman" pitchFamily="18" charset="0"/>
        </a:defRPr>
      </a:lvl7pPr>
      <a:lvl8pPr marL="1371316" algn="ctr" rtl="0" eaLnBrk="1" fontAlgn="base" hangingPunct="1">
        <a:spcBef>
          <a:spcPct val="0"/>
        </a:spcBef>
        <a:spcAft>
          <a:spcPct val="0"/>
        </a:spcAft>
        <a:defRPr sz="4400">
          <a:solidFill>
            <a:schemeClr val="tx2"/>
          </a:solidFill>
          <a:latin typeface="Times New Roman" pitchFamily="18" charset="0"/>
        </a:defRPr>
      </a:lvl8pPr>
      <a:lvl9pPr marL="1828421" algn="ctr" rtl="0" eaLnBrk="1" fontAlgn="base" hangingPunct="1">
        <a:spcBef>
          <a:spcPct val="0"/>
        </a:spcBef>
        <a:spcAft>
          <a:spcPct val="0"/>
        </a:spcAft>
        <a:defRPr sz="4400">
          <a:solidFill>
            <a:schemeClr val="tx2"/>
          </a:solidFill>
          <a:latin typeface="Times New Roman" pitchFamily="18" charset="0"/>
        </a:defRPr>
      </a:lvl9pPr>
    </p:titleStyle>
    <p:bodyStyle>
      <a:lvl1pPr marL="342829" indent="-342829" algn="l" rtl="0" eaLnBrk="0" fontAlgn="base" hangingPunct="0">
        <a:spcBef>
          <a:spcPct val="20000"/>
        </a:spcBef>
        <a:spcAft>
          <a:spcPct val="0"/>
        </a:spcAft>
        <a:buClr>
          <a:schemeClr val="tx2"/>
        </a:buClr>
        <a:buSzPct val="115000"/>
        <a:buChar char="•"/>
        <a:defRPr sz="2000">
          <a:solidFill>
            <a:schemeClr val="tx1"/>
          </a:solidFill>
          <a:latin typeface="Calibri" pitchFamily="34" charset="0"/>
          <a:ea typeface="+mn-ea"/>
          <a:cs typeface="+mn-cs"/>
        </a:defRPr>
      </a:lvl1pPr>
      <a:lvl2pPr marL="742796" indent="-285690" algn="l" rtl="0" eaLnBrk="0" fontAlgn="base" hangingPunct="0">
        <a:spcBef>
          <a:spcPct val="20000"/>
        </a:spcBef>
        <a:spcAft>
          <a:spcPct val="0"/>
        </a:spcAft>
        <a:buChar char="–"/>
        <a:defRPr>
          <a:solidFill>
            <a:schemeClr val="tx1"/>
          </a:solidFill>
          <a:latin typeface="Calibri" pitchFamily="34" charset="0"/>
        </a:defRPr>
      </a:lvl2pPr>
      <a:lvl3pPr marL="1142764" indent="-228553"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599868" indent="-228553" algn="l" rtl="0" eaLnBrk="0" fontAlgn="base" hangingPunct="0">
        <a:spcBef>
          <a:spcPct val="20000"/>
        </a:spcBef>
        <a:spcAft>
          <a:spcPct val="0"/>
        </a:spcAft>
        <a:buChar char="–"/>
        <a:defRPr sz="2000">
          <a:solidFill>
            <a:schemeClr val="tx1"/>
          </a:solidFill>
          <a:latin typeface="+mn-lt"/>
        </a:defRPr>
      </a:lvl4pPr>
      <a:lvl5pPr marL="2056974" indent="-228553"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079" indent="-228553" algn="l" rtl="0" eaLnBrk="1" fontAlgn="base" hangingPunct="1">
        <a:spcBef>
          <a:spcPct val="20000"/>
        </a:spcBef>
        <a:spcAft>
          <a:spcPct val="0"/>
        </a:spcAft>
        <a:buClr>
          <a:schemeClr val="tx2"/>
        </a:buClr>
        <a:buSzPct val="110000"/>
        <a:buChar char="•"/>
        <a:defRPr sz="2000">
          <a:solidFill>
            <a:schemeClr val="tx1"/>
          </a:solidFill>
          <a:latin typeface="+mn-lt"/>
        </a:defRPr>
      </a:lvl6pPr>
      <a:lvl7pPr marL="2971184" indent="-228553" algn="l" rtl="0" eaLnBrk="1" fontAlgn="base" hangingPunct="1">
        <a:spcBef>
          <a:spcPct val="20000"/>
        </a:spcBef>
        <a:spcAft>
          <a:spcPct val="0"/>
        </a:spcAft>
        <a:buClr>
          <a:schemeClr val="tx2"/>
        </a:buClr>
        <a:buSzPct val="110000"/>
        <a:buChar char="•"/>
        <a:defRPr sz="2000">
          <a:solidFill>
            <a:schemeClr val="tx1"/>
          </a:solidFill>
          <a:latin typeface="+mn-lt"/>
        </a:defRPr>
      </a:lvl7pPr>
      <a:lvl8pPr marL="3428289" indent="-228553" algn="l" rtl="0" eaLnBrk="1" fontAlgn="base" hangingPunct="1">
        <a:spcBef>
          <a:spcPct val="20000"/>
        </a:spcBef>
        <a:spcAft>
          <a:spcPct val="0"/>
        </a:spcAft>
        <a:buClr>
          <a:schemeClr val="tx2"/>
        </a:buClr>
        <a:buSzPct val="110000"/>
        <a:buChar char="•"/>
        <a:defRPr sz="2000">
          <a:solidFill>
            <a:schemeClr val="tx1"/>
          </a:solidFill>
          <a:latin typeface="+mn-lt"/>
        </a:defRPr>
      </a:lvl8pPr>
      <a:lvl9pPr marL="3885394" indent="-228553" algn="l" rtl="0" eaLnBrk="1" fontAlgn="base" hangingPunct="1">
        <a:spcBef>
          <a:spcPct val="20000"/>
        </a:spcBef>
        <a:spcAft>
          <a:spcPct val="0"/>
        </a:spcAft>
        <a:buClr>
          <a:schemeClr val="tx2"/>
        </a:buClr>
        <a:buSzPct val="110000"/>
        <a:buChar char="•"/>
        <a:defRPr sz="2000">
          <a:solidFill>
            <a:schemeClr val="tx1"/>
          </a:solidFill>
          <a:latin typeface="+mn-lt"/>
        </a:defRPr>
      </a:lvl9pPr>
    </p:bodyStyle>
    <p:otherStyle>
      <a:defPPr>
        <a:defRPr lang="pl-PL"/>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2290" name="Rectangle 8"/>
          <p:cNvSpPr>
            <a:spLocks noGrp="1" noChangeArrowheads="1"/>
          </p:cNvSpPr>
          <p:nvPr>
            <p:ph type="title"/>
          </p:nvPr>
        </p:nvSpPr>
        <p:spPr bwMode="auto">
          <a:xfrm>
            <a:off x="685802" y="350838"/>
            <a:ext cx="8172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pl-PL" smtClean="0"/>
              <a:t>Kliknij, aby edytować styl wzorca tytułu</a:t>
            </a:r>
          </a:p>
        </p:txBody>
      </p:sp>
      <p:sp>
        <p:nvSpPr>
          <p:cNvPr id="12291" name="Rectangle 9"/>
          <p:cNvSpPr>
            <a:spLocks noGrp="1" noChangeArrowheads="1"/>
          </p:cNvSpPr>
          <p:nvPr>
            <p:ph type="body" idx="1"/>
          </p:nvPr>
        </p:nvSpPr>
        <p:spPr bwMode="auto">
          <a:xfrm>
            <a:off x="698502" y="1665288"/>
            <a:ext cx="8231188"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pl-PL" smtClean="0"/>
              <a:t>Kliknij, aby edytować style wzorca tekstu</a:t>
            </a:r>
          </a:p>
          <a:p>
            <a:pPr lvl="1"/>
            <a:r>
              <a:rPr lang="pl-PL" smtClean="0"/>
              <a:t>Drugi poziom</a:t>
            </a:r>
          </a:p>
        </p:txBody>
      </p:sp>
    </p:spTree>
    <p:extLst>
      <p:ext uri="{BB962C8B-B14F-4D97-AF65-F5344CB8AC3E}">
        <p14:creationId xmlns:p14="http://schemas.microsoft.com/office/powerpoint/2010/main" val="3221800237"/>
      </p:ext>
    </p:extLst>
  </p:cSld>
  <p:clrMap bg1="dk1" tx1="lt1" bg2="dk2" tx2="lt2" accent1="accent1" accent2="accent2" accent3="accent3" accent4="accent4" accent5="accent5" accent6="accent6" hlink="hlink" folHlink="folHlink"/>
  <p:sldLayoutIdLst>
    <p:sldLayoutId id="2147484071" r:id="rId1"/>
    <p:sldLayoutId id="2147484072" r:id="rId2"/>
  </p:sldLayoutIdLst>
  <p:txStyles>
    <p:titleStyle>
      <a:lvl1pPr algn="ctr" rtl="0" eaLnBrk="0" fontAlgn="base" hangingPunct="0">
        <a:spcBef>
          <a:spcPct val="0"/>
        </a:spcBef>
        <a:spcAft>
          <a:spcPct val="0"/>
        </a:spcAft>
        <a:defRPr sz="4000">
          <a:solidFill>
            <a:schemeClr val="tx2"/>
          </a:solidFill>
          <a:latin typeface="Calibri" pitchFamily="34" charset="0"/>
          <a:ea typeface="+mj-ea"/>
          <a:cs typeface="+mj-cs"/>
        </a:defRPr>
      </a:lvl1pPr>
      <a:lvl2pPr algn="ctr" rtl="0" eaLnBrk="0" fontAlgn="base" hangingPunct="0">
        <a:spcBef>
          <a:spcPct val="0"/>
        </a:spcBef>
        <a:spcAft>
          <a:spcPct val="0"/>
        </a:spcAft>
        <a:defRPr sz="4000">
          <a:solidFill>
            <a:schemeClr val="tx2"/>
          </a:solidFill>
          <a:latin typeface="Calibri" pitchFamily="34" charset="0"/>
        </a:defRPr>
      </a:lvl2pPr>
      <a:lvl3pPr algn="ctr" rtl="0" eaLnBrk="0" fontAlgn="base" hangingPunct="0">
        <a:spcBef>
          <a:spcPct val="0"/>
        </a:spcBef>
        <a:spcAft>
          <a:spcPct val="0"/>
        </a:spcAft>
        <a:defRPr sz="4000">
          <a:solidFill>
            <a:schemeClr val="tx2"/>
          </a:solidFill>
          <a:latin typeface="Calibri" pitchFamily="34" charset="0"/>
        </a:defRPr>
      </a:lvl3pPr>
      <a:lvl4pPr algn="ctr" rtl="0" eaLnBrk="0" fontAlgn="base" hangingPunct="0">
        <a:spcBef>
          <a:spcPct val="0"/>
        </a:spcBef>
        <a:spcAft>
          <a:spcPct val="0"/>
        </a:spcAft>
        <a:defRPr sz="4000">
          <a:solidFill>
            <a:schemeClr val="tx2"/>
          </a:solidFill>
          <a:latin typeface="Calibri" pitchFamily="34" charset="0"/>
        </a:defRPr>
      </a:lvl4pPr>
      <a:lvl5pPr algn="ctr" rtl="0" eaLnBrk="0" fontAlgn="base" hangingPunct="0">
        <a:spcBef>
          <a:spcPct val="0"/>
        </a:spcBef>
        <a:spcAft>
          <a:spcPct val="0"/>
        </a:spcAft>
        <a:defRPr sz="4000">
          <a:solidFill>
            <a:schemeClr val="tx2"/>
          </a:solidFill>
          <a:latin typeface="Calibri" pitchFamily="34" charset="0"/>
        </a:defRPr>
      </a:lvl5pPr>
      <a:lvl6pPr marL="457106" algn="ctr" rtl="0" eaLnBrk="1" fontAlgn="base" hangingPunct="1">
        <a:spcBef>
          <a:spcPct val="0"/>
        </a:spcBef>
        <a:spcAft>
          <a:spcPct val="0"/>
        </a:spcAft>
        <a:defRPr sz="4400">
          <a:solidFill>
            <a:schemeClr val="tx2"/>
          </a:solidFill>
          <a:latin typeface="Times New Roman" pitchFamily="18" charset="0"/>
        </a:defRPr>
      </a:lvl6pPr>
      <a:lvl7pPr marL="914210" algn="ctr" rtl="0" eaLnBrk="1" fontAlgn="base" hangingPunct="1">
        <a:spcBef>
          <a:spcPct val="0"/>
        </a:spcBef>
        <a:spcAft>
          <a:spcPct val="0"/>
        </a:spcAft>
        <a:defRPr sz="4400">
          <a:solidFill>
            <a:schemeClr val="tx2"/>
          </a:solidFill>
          <a:latin typeface="Times New Roman" pitchFamily="18" charset="0"/>
        </a:defRPr>
      </a:lvl7pPr>
      <a:lvl8pPr marL="1371316" algn="ctr" rtl="0" eaLnBrk="1" fontAlgn="base" hangingPunct="1">
        <a:spcBef>
          <a:spcPct val="0"/>
        </a:spcBef>
        <a:spcAft>
          <a:spcPct val="0"/>
        </a:spcAft>
        <a:defRPr sz="4400">
          <a:solidFill>
            <a:schemeClr val="tx2"/>
          </a:solidFill>
          <a:latin typeface="Times New Roman" pitchFamily="18" charset="0"/>
        </a:defRPr>
      </a:lvl8pPr>
      <a:lvl9pPr marL="1828421" algn="ctr" rtl="0" eaLnBrk="1" fontAlgn="base" hangingPunct="1">
        <a:spcBef>
          <a:spcPct val="0"/>
        </a:spcBef>
        <a:spcAft>
          <a:spcPct val="0"/>
        </a:spcAft>
        <a:defRPr sz="4400">
          <a:solidFill>
            <a:schemeClr val="tx2"/>
          </a:solidFill>
          <a:latin typeface="Times New Roman" pitchFamily="18" charset="0"/>
        </a:defRPr>
      </a:lvl9pPr>
    </p:titleStyle>
    <p:bodyStyle>
      <a:lvl1pPr marL="342829" indent="-342829" algn="l" rtl="0" eaLnBrk="0" fontAlgn="base" hangingPunct="0">
        <a:spcBef>
          <a:spcPct val="20000"/>
        </a:spcBef>
        <a:spcAft>
          <a:spcPct val="0"/>
        </a:spcAft>
        <a:buClr>
          <a:schemeClr val="tx2"/>
        </a:buClr>
        <a:buSzPct val="115000"/>
        <a:buChar char="•"/>
        <a:defRPr sz="2000">
          <a:solidFill>
            <a:schemeClr val="tx1"/>
          </a:solidFill>
          <a:latin typeface="Calibri" pitchFamily="34" charset="0"/>
          <a:ea typeface="+mn-ea"/>
          <a:cs typeface="+mn-cs"/>
        </a:defRPr>
      </a:lvl1pPr>
      <a:lvl2pPr marL="742796" indent="-285690" algn="l" rtl="0" eaLnBrk="0" fontAlgn="base" hangingPunct="0">
        <a:spcBef>
          <a:spcPct val="20000"/>
        </a:spcBef>
        <a:spcAft>
          <a:spcPct val="0"/>
        </a:spcAft>
        <a:buChar char="–"/>
        <a:defRPr>
          <a:solidFill>
            <a:schemeClr val="tx1"/>
          </a:solidFill>
          <a:latin typeface="Calibri" pitchFamily="34" charset="0"/>
        </a:defRPr>
      </a:lvl2pPr>
      <a:lvl3pPr marL="1142764" indent="-228553"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599868" indent="-228553" algn="l" rtl="0" eaLnBrk="0" fontAlgn="base" hangingPunct="0">
        <a:spcBef>
          <a:spcPct val="20000"/>
        </a:spcBef>
        <a:spcAft>
          <a:spcPct val="0"/>
        </a:spcAft>
        <a:buChar char="–"/>
        <a:defRPr sz="2000">
          <a:solidFill>
            <a:schemeClr val="tx1"/>
          </a:solidFill>
          <a:latin typeface="+mn-lt"/>
        </a:defRPr>
      </a:lvl4pPr>
      <a:lvl5pPr marL="2056974" indent="-228553"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079" indent="-228553" algn="l" rtl="0" eaLnBrk="1" fontAlgn="base" hangingPunct="1">
        <a:spcBef>
          <a:spcPct val="20000"/>
        </a:spcBef>
        <a:spcAft>
          <a:spcPct val="0"/>
        </a:spcAft>
        <a:buClr>
          <a:schemeClr val="tx2"/>
        </a:buClr>
        <a:buSzPct val="110000"/>
        <a:buChar char="•"/>
        <a:defRPr sz="2000">
          <a:solidFill>
            <a:schemeClr val="tx1"/>
          </a:solidFill>
          <a:latin typeface="+mn-lt"/>
        </a:defRPr>
      </a:lvl6pPr>
      <a:lvl7pPr marL="2971184" indent="-228553" algn="l" rtl="0" eaLnBrk="1" fontAlgn="base" hangingPunct="1">
        <a:spcBef>
          <a:spcPct val="20000"/>
        </a:spcBef>
        <a:spcAft>
          <a:spcPct val="0"/>
        </a:spcAft>
        <a:buClr>
          <a:schemeClr val="tx2"/>
        </a:buClr>
        <a:buSzPct val="110000"/>
        <a:buChar char="•"/>
        <a:defRPr sz="2000">
          <a:solidFill>
            <a:schemeClr val="tx1"/>
          </a:solidFill>
          <a:latin typeface="+mn-lt"/>
        </a:defRPr>
      </a:lvl7pPr>
      <a:lvl8pPr marL="3428289" indent="-228553" algn="l" rtl="0" eaLnBrk="1" fontAlgn="base" hangingPunct="1">
        <a:spcBef>
          <a:spcPct val="20000"/>
        </a:spcBef>
        <a:spcAft>
          <a:spcPct val="0"/>
        </a:spcAft>
        <a:buClr>
          <a:schemeClr val="tx2"/>
        </a:buClr>
        <a:buSzPct val="110000"/>
        <a:buChar char="•"/>
        <a:defRPr sz="2000">
          <a:solidFill>
            <a:schemeClr val="tx1"/>
          </a:solidFill>
          <a:latin typeface="+mn-lt"/>
        </a:defRPr>
      </a:lvl8pPr>
      <a:lvl9pPr marL="3885394" indent="-228553" algn="l" rtl="0" eaLnBrk="1" fontAlgn="base" hangingPunct="1">
        <a:spcBef>
          <a:spcPct val="20000"/>
        </a:spcBef>
        <a:spcAft>
          <a:spcPct val="0"/>
        </a:spcAft>
        <a:buClr>
          <a:schemeClr val="tx2"/>
        </a:buClr>
        <a:buSzPct val="110000"/>
        <a:buChar char="•"/>
        <a:defRPr sz="2000">
          <a:solidFill>
            <a:schemeClr val="tx1"/>
          </a:solidFill>
          <a:latin typeface="+mn-lt"/>
        </a:defRPr>
      </a:lvl9pPr>
    </p:bodyStyle>
    <p:otherStyle>
      <a:defPPr>
        <a:defRPr lang="pl-PL"/>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961061708"/>
      </p:ext>
    </p:extLst>
  </p:cSld>
  <p:clrMap bg1="lt1" tx1="dk1" bg2="lt2" tx2="dk2" accent1="accent1" accent2="accent2" accent3="accent3" accent4="accent4" accent5="accent5" accent6="accent6" hlink="hlink" folHlink="folHlink"/>
  <p:sldLayoutIdLst>
    <p:sldLayoutId id="2147484098" r:id="rId1"/>
    <p:sldLayoutId id="2147484100" r:id="rId2"/>
    <p:sldLayoutId id="2147484101" r:id="rId3"/>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6EF82C67-1041-49F7-BDCD-6D52CA35F394}" type="datetime1">
              <a:rPr lang="en-US">
                <a:solidFill>
                  <a:srgbClr val="EAEAEA"/>
                </a:solidFill>
              </a:rPr>
              <a:pPr>
                <a:defRPr/>
              </a:pPr>
              <a:t>11/22/2012</a:t>
            </a:fld>
            <a:endParaRPr lang="pl-PL">
              <a:solidFill>
                <a:srgbClr val="EAEAEA"/>
              </a:solidFill>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solidFill>
                <a:srgbClr val="EAEAEA"/>
              </a:solidFill>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5F530485-EE7A-4EBB-AC19-A4CC9FD0355B}"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4143444929"/>
      </p:ext>
    </p:extLst>
  </p:cSld>
  <p:clrMap bg1="dk2" tx1="lt1" bg2="dk1" tx2="lt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1026" name="Picture 2" descr=" Berlin bul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Rectangle 3"/>
          <p:cNvSpPr>
            <a:spLocks noGrp="1" noChangeArrowheads="1"/>
          </p:cNvSpPr>
          <p:nvPr>
            <p:ph type="title"/>
          </p:nvPr>
        </p:nvSpPr>
        <p:spPr bwMode="auto">
          <a:xfrm>
            <a:off x="755650" y="11588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685800" y="1125538"/>
            <a:ext cx="8350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18440743"/>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solidFill>
                  <a:srgbClr val="000000"/>
                </a:solidFill>
                <a:latin typeface="Times New Roman" pitchFamily="18" charset="0"/>
              </a:defRPr>
            </a:lvl1pPr>
          </a:lstStyle>
          <a:p>
            <a:pPr>
              <a:defRPr/>
            </a:pPr>
            <a:r>
              <a:rPr lang="en-US">
                <a:cs typeface="+mn-cs"/>
              </a:rPr>
              <a:t>11/2008</a:t>
            </a:r>
          </a:p>
        </p:txBody>
      </p:sp>
      <p:sp>
        <p:nvSpPr>
          <p:cNvPr id="1029" name="Rectangle 5"/>
          <p:cNvSpPr>
            <a:spLocks noGrp="1" noChangeArrowheads="1"/>
          </p:cNvSpPr>
          <p:nvPr>
            <p:ph type="ftr" sz="quarter" idx="3"/>
          </p:nvPr>
        </p:nvSpPr>
        <p:spPr bwMode="auto">
          <a:xfrm>
            <a:off x="2667000" y="6248400"/>
            <a:ext cx="3733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solidFill>
                  <a:srgbClr val="000000"/>
                </a:solidFill>
                <a:latin typeface="Times New Roman" pitchFamily="18" charset="0"/>
              </a:defRPr>
            </a:lvl1pPr>
          </a:lstStyle>
          <a:p>
            <a:pPr>
              <a:defRPr/>
            </a:pPr>
            <a:r>
              <a:rPr lang="en-US">
                <a:cs typeface="+mn-cs"/>
              </a:rPr>
              <a:t>AAAI 2008</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solidFill>
                  <a:srgbClr val="000000"/>
                </a:solidFill>
                <a:latin typeface="Times New Roman" pitchFamily="18" charset="0"/>
              </a:defRPr>
            </a:lvl1pPr>
          </a:lstStyle>
          <a:p>
            <a:pPr>
              <a:defRPr/>
            </a:pPr>
            <a:fld id="{D3CECE97-B4C9-4070-A124-560278AC2254}" type="slidenum">
              <a:rPr lang="en-US">
                <a:cs typeface="+mn-cs"/>
              </a:rPr>
              <a:pPr>
                <a:defRPr/>
              </a:pPr>
              <a:t>‹#›</a:t>
            </a:fld>
            <a:endParaRPr lang="en-US">
              <a:cs typeface="+mn-cs"/>
            </a:endParaRPr>
          </a:p>
        </p:txBody>
      </p:sp>
    </p:spTree>
    <p:extLst>
      <p:ext uri="{BB962C8B-B14F-4D97-AF65-F5344CB8AC3E}">
        <p14:creationId xmlns:p14="http://schemas.microsoft.com/office/powerpoint/2010/main" val="62502548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Lst>
  <p:transition>
    <p:random/>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6EF82C67-1041-49F7-BDCD-6D52CA35F394}" type="datetime1">
              <a:rPr lang="en-US">
                <a:solidFill>
                  <a:srgbClr val="EAEAEA"/>
                </a:solidFill>
              </a:rPr>
              <a:pPr>
                <a:defRPr/>
              </a:pPr>
              <a:t>11/22/2012</a:t>
            </a:fld>
            <a:endParaRPr lang="pl-PL">
              <a:solidFill>
                <a:srgbClr val="EAEAEA"/>
              </a:solidFill>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solidFill>
                <a:srgbClr val="EAEAEA"/>
              </a:solidFill>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5F530485-EE7A-4EBB-AC19-A4CC9FD0355B}"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2308908783"/>
      </p:ext>
    </p:extLst>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999">
              <a:srgbClr val="336600"/>
            </a:gs>
            <a:gs pos="99001">
              <a:srgbClr val="156B13"/>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685800" y="350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7" name="Rectangle 9"/>
          <p:cNvSpPr>
            <a:spLocks noGrp="1" noChangeArrowheads="1"/>
          </p:cNvSpPr>
          <p:nvPr>
            <p:ph type="body" idx="1"/>
          </p:nvPr>
        </p:nvSpPr>
        <p:spPr bwMode="auto">
          <a:xfrm>
            <a:off x="698500" y="16652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390154"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ClrTx/>
              <a:buSzTx/>
              <a:defRPr sz="1400">
                <a:latin typeface="Times New Roman" pitchFamily="18" charset="0"/>
                <a:cs typeface="+mn-cs"/>
              </a:defRPr>
            </a:lvl1pPr>
          </a:lstStyle>
          <a:p>
            <a:pPr>
              <a:defRPr/>
            </a:pPr>
            <a:fld id="{6EF82C67-1041-49F7-BDCD-6D52CA35F394}" type="datetime1">
              <a:rPr lang="en-US">
                <a:solidFill>
                  <a:srgbClr val="EAEAEA"/>
                </a:solidFill>
              </a:rPr>
              <a:pPr>
                <a:defRPr/>
              </a:pPr>
              <a:t>11/22/2012</a:t>
            </a:fld>
            <a:endParaRPr lang="pl-PL">
              <a:solidFill>
                <a:srgbClr val="EAEAEA"/>
              </a:solidFill>
            </a:endParaRPr>
          </a:p>
        </p:txBody>
      </p:sp>
      <p:sp>
        <p:nvSpPr>
          <p:cNvPr id="390155"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SzTx/>
              <a:defRPr sz="1400">
                <a:latin typeface="Times New Roman" pitchFamily="18" charset="0"/>
                <a:cs typeface="+mn-cs"/>
              </a:defRPr>
            </a:lvl1pPr>
          </a:lstStyle>
          <a:p>
            <a:pPr>
              <a:defRPr/>
            </a:pPr>
            <a:endParaRPr lang="pl-PL">
              <a:solidFill>
                <a:srgbClr val="EAEAEA"/>
              </a:solidFill>
            </a:endParaRPr>
          </a:p>
        </p:txBody>
      </p:sp>
      <p:sp>
        <p:nvSpPr>
          <p:cNvPr id="390156"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SzTx/>
              <a:defRPr sz="1400">
                <a:latin typeface="Times New Roman" pitchFamily="18" charset="0"/>
                <a:cs typeface="+mn-cs"/>
              </a:defRPr>
            </a:lvl1pPr>
          </a:lstStyle>
          <a:p>
            <a:pPr>
              <a:defRPr/>
            </a:pPr>
            <a:fld id="{5F530485-EE7A-4EBB-AC19-A4CC9FD0355B}" type="slidenum">
              <a:rPr lang="pl-PL">
                <a:solidFill>
                  <a:srgbClr val="EAEAEA"/>
                </a:solidFill>
              </a:rPr>
              <a:pPr>
                <a:defRPr/>
              </a:pPr>
              <a:t>‹#›</a:t>
            </a:fld>
            <a:endParaRPr lang="pl-PL">
              <a:solidFill>
                <a:srgbClr val="EAEAEA"/>
              </a:solidFill>
            </a:endParaRPr>
          </a:p>
        </p:txBody>
      </p:sp>
    </p:spTree>
    <p:extLst>
      <p:ext uri="{BB962C8B-B14F-4D97-AF65-F5344CB8AC3E}">
        <p14:creationId xmlns:p14="http://schemas.microsoft.com/office/powerpoint/2010/main" val="3659227872"/>
      </p:ext>
    </p:extLst>
  </p:cSld>
  <p:clrMap bg1="dk2" tx1="lt1" bg2="dk1"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Calibri" pitchFamily="34" charset="0"/>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1500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110000"/>
        <a:buChar char="•"/>
        <a:defRPr>
          <a:solidFill>
            <a:schemeClr val="tx1"/>
          </a:solidFill>
          <a:latin typeface="Calibri" pitchFamily="34" charset="0"/>
        </a:defRPr>
      </a:lvl5pPr>
      <a:lvl6pPr marL="2514600" indent="-228600" algn="l" rtl="0" fontAlgn="base">
        <a:spcBef>
          <a:spcPct val="20000"/>
        </a:spcBef>
        <a:spcAft>
          <a:spcPct val="0"/>
        </a:spcAft>
        <a:buClr>
          <a:schemeClr val="tx2"/>
        </a:buClr>
        <a:buSzPct val="110000"/>
        <a:buChar char="•"/>
        <a:defRPr>
          <a:solidFill>
            <a:schemeClr val="tx1"/>
          </a:solidFill>
          <a:latin typeface="+mn-lt"/>
        </a:defRPr>
      </a:lvl6pPr>
      <a:lvl7pPr marL="2971800" indent="-228600" algn="l" rtl="0" fontAlgn="base">
        <a:spcBef>
          <a:spcPct val="20000"/>
        </a:spcBef>
        <a:spcAft>
          <a:spcPct val="0"/>
        </a:spcAft>
        <a:buClr>
          <a:schemeClr val="tx2"/>
        </a:buClr>
        <a:buSzPct val="110000"/>
        <a:buChar char="•"/>
        <a:defRPr>
          <a:solidFill>
            <a:schemeClr val="tx1"/>
          </a:solidFill>
          <a:latin typeface="+mn-lt"/>
        </a:defRPr>
      </a:lvl7pPr>
      <a:lvl8pPr marL="3429000" indent="-228600" algn="l" rtl="0" fontAlgn="base">
        <a:spcBef>
          <a:spcPct val="20000"/>
        </a:spcBef>
        <a:spcAft>
          <a:spcPct val="0"/>
        </a:spcAft>
        <a:buClr>
          <a:schemeClr val="tx2"/>
        </a:buClr>
        <a:buSzPct val="110000"/>
        <a:buChar char="•"/>
        <a:defRPr>
          <a:solidFill>
            <a:schemeClr val="tx1"/>
          </a:solidFill>
          <a:latin typeface="+mn-lt"/>
        </a:defRPr>
      </a:lvl8pPr>
      <a:lvl9pPr marL="3886200" indent="-228600" algn="l" rtl="0" fontAlgn="base">
        <a:spcBef>
          <a:spcPct val="20000"/>
        </a:spcBef>
        <a:spcAft>
          <a:spcPct val="0"/>
        </a:spcAft>
        <a:buClr>
          <a:schemeClr val="tx2"/>
        </a:buClr>
        <a:buSzPct val="110000"/>
        <a:buChar char="•"/>
        <a:defRPr>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encki.gov.pl/" TargetMode="External"/><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hyperlink" Target="http://www.ted.com/talks/matthieu_ricard_on_the_habits_of_happiness.html"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fizyka.umk.pl/publications/kmk/10-Reprezentacje.pdf" TargetMode="External"/><Relationship Id="rId3" Type="http://schemas.openxmlformats.org/officeDocument/2006/relationships/hyperlink" Target="http://www.fizyka.umk.pl/publications/kmk/12-Amuzja%20wyobrazeniowa.pdf" TargetMode="External"/><Relationship Id="rId7" Type="http://schemas.openxmlformats.org/officeDocument/2006/relationships/hyperlink" Target="http://www.fizyka.umk.pl/publications/kmk/09-Wolna%20wola.pdf"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hyperlink" Target="http://www.fizyka.umk.pl/publications/kmk/11-Pojecia.pdf" TargetMode="External"/><Relationship Id="rId5" Type="http://schemas.openxmlformats.org/officeDocument/2006/relationships/hyperlink" Target="http://www.wydawnictwokul.lublin.pl/sklep/product_info.php?products_id=1854" TargetMode="External"/><Relationship Id="rId10" Type="http://schemas.openxmlformats.org/officeDocument/2006/relationships/image" Target="../media/image6.png"/><Relationship Id="rId4" Type="http://schemas.openxmlformats.org/officeDocument/2006/relationships/hyperlink" Target="http://www.fizyka.umk.pl/publications/kmk/11-Natura-Ludzka.pdf" TargetMode="External"/><Relationship Id="rId9" Type="http://schemas.openxmlformats.org/officeDocument/2006/relationships/hyperlink" Target="http://skfu.amu.edu.p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hyperlink" Target="http://www.mindandlife.org/dalai.lama.sfndc.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hyperlink" Target="AJ/Reconstruction%20visual%20brain%20activity.mp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hyperlink" Target="AJ/Reconstruction%20visual%20brain%20activity.m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hyperlink" Target="http://www.mindcontrol.se/" TargetMode="External"/><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51.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humanconnectomeproject.org/data/relationship-view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76413" y="422276"/>
            <a:ext cx="5880100" cy="2449512"/>
          </a:xfrm>
          <a:effectLst>
            <a:outerShdw dist="35921" dir="2700000" algn="ctr" rotWithShape="0">
              <a:schemeClr val="bg2"/>
            </a:outerShdw>
          </a:effectLst>
        </p:spPr>
        <p:txBody>
          <a:bodyPr/>
          <a:lstStyle/>
          <a:p>
            <a:pPr eaLnBrk="1" hangingPunct="1">
              <a:defRPr/>
            </a:pPr>
            <a:r>
              <a:rPr lang="pl-PL" sz="4000" dirty="0" smtClean="0"/>
              <a:t>Mózgi </a:t>
            </a:r>
            <a:r>
              <a:rPr lang="pl-PL" sz="4000" dirty="0"/>
              <a:t>i umysły, </a:t>
            </a:r>
            <a:r>
              <a:rPr lang="pl-PL" sz="4000" dirty="0" smtClean="0"/>
              <a:t/>
            </a:r>
            <a:br>
              <a:rPr lang="pl-PL" sz="4000" dirty="0" smtClean="0"/>
            </a:br>
            <a:r>
              <a:rPr lang="pl-PL" sz="4000" dirty="0" smtClean="0"/>
              <a:t>czyli </a:t>
            </a:r>
            <a:r>
              <a:rPr lang="pl-PL" sz="4000" dirty="0"/>
              <a:t>co </a:t>
            </a:r>
            <a:r>
              <a:rPr lang="pl-PL" sz="4000" dirty="0" smtClean="0"/>
              <a:t>i skąd </a:t>
            </a:r>
            <a:br>
              <a:rPr lang="pl-PL" sz="4000" dirty="0" smtClean="0"/>
            </a:br>
            <a:r>
              <a:rPr lang="pl-PL" sz="4000" dirty="0" smtClean="0"/>
              <a:t>o </a:t>
            </a:r>
            <a:r>
              <a:rPr lang="pl-PL" sz="4000" dirty="0"/>
              <a:t>sobie wiemy</a:t>
            </a:r>
            <a:r>
              <a:rPr lang="pl-PL" sz="4000" dirty="0" smtClean="0"/>
              <a:t>?</a:t>
            </a:r>
            <a:endParaRPr lang="pl-PL" sz="2800" dirty="0">
              <a:solidFill>
                <a:srgbClr val="FFC000"/>
              </a:solidFill>
              <a:latin typeface="Arial Unicode MS" pitchFamily="34" charset="-128"/>
            </a:endParaRPr>
          </a:p>
        </p:txBody>
      </p:sp>
      <p:sp>
        <p:nvSpPr>
          <p:cNvPr id="4099" name="Rectangle 3"/>
          <p:cNvSpPr>
            <a:spLocks noGrp="1" noChangeArrowheads="1"/>
          </p:cNvSpPr>
          <p:nvPr>
            <p:ph type="subTitle" idx="1"/>
          </p:nvPr>
        </p:nvSpPr>
        <p:spPr>
          <a:xfrm>
            <a:off x="539750" y="3501008"/>
            <a:ext cx="8064500" cy="3227388"/>
          </a:xfrm>
        </p:spPr>
        <p:txBody>
          <a:bodyPr/>
          <a:lstStyle/>
          <a:p>
            <a:pPr eaLnBrk="1" hangingPunct="1">
              <a:lnSpc>
                <a:spcPct val="90000"/>
              </a:lnSpc>
              <a:defRPr/>
            </a:pPr>
            <a:r>
              <a:rPr lang="en-US" sz="3600" dirty="0" err="1">
                <a:effectLst>
                  <a:outerShdw blurRad="38100" dist="38100" dir="2700000" algn="tl">
                    <a:srgbClr val="000000"/>
                  </a:outerShdw>
                </a:effectLst>
                <a:latin typeface="+mn-lt"/>
              </a:rPr>
              <a:t>Włodzisław</a:t>
            </a:r>
            <a:r>
              <a:rPr lang="en-US" sz="3600" dirty="0">
                <a:effectLst>
                  <a:outerShdw blurRad="38100" dist="38100" dir="2700000" algn="tl">
                    <a:srgbClr val="000000"/>
                  </a:outerShdw>
                </a:effectLst>
                <a:latin typeface="+mn-lt"/>
              </a:rPr>
              <a:t> </a:t>
            </a:r>
            <a:r>
              <a:rPr lang="en-US" sz="3600" dirty="0" err="1">
                <a:effectLst>
                  <a:outerShdw blurRad="38100" dist="38100" dir="2700000" algn="tl">
                    <a:srgbClr val="000000"/>
                  </a:outerShdw>
                </a:effectLst>
                <a:latin typeface="+mn-lt"/>
              </a:rPr>
              <a:t>Duch</a:t>
            </a:r>
            <a:endParaRPr lang="en-US" sz="3600" dirty="0">
              <a:effectLst>
                <a:outerShdw blurRad="38100" dist="38100" dir="2700000" algn="tl">
                  <a:srgbClr val="000000"/>
                </a:outerShdw>
              </a:effectLst>
              <a:latin typeface="+mn-lt"/>
            </a:endParaRPr>
          </a:p>
          <a:p>
            <a:pPr eaLnBrk="1" hangingPunct="1">
              <a:lnSpc>
                <a:spcPct val="90000"/>
              </a:lnSpc>
              <a:defRPr/>
            </a:pPr>
            <a:r>
              <a:rPr lang="en-US" sz="1050" dirty="0">
                <a:effectLst>
                  <a:outerShdw blurRad="38100" dist="38100" dir="2700000" algn="tl">
                    <a:srgbClr val="000000"/>
                  </a:outerShdw>
                </a:effectLst>
                <a:latin typeface="+mn-lt"/>
              </a:rPr>
              <a:t/>
            </a:r>
            <a:br>
              <a:rPr lang="en-US" sz="1050" dirty="0">
                <a:effectLst>
                  <a:outerShdw blurRad="38100" dist="38100" dir="2700000" algn="tl">
                    <a:srgbClr val="000000"/>
                  </a:outerShdw>
                </a:effectLst>
                <a:latin typeface="+mn-lt"/>
              </a:rPr>
            </a:br>
            <a:r>
              <a:rPr lang="pl-PL" sz="2800" dirty="0">
                <a:effectLst>
                  <a:outerShdw blurRad="38100" dist="38100" dir="2700000" algn="tl">
                    <a:srgbClr val="000000"/>
                  </a:outerShdw>
                </a:effectLst>
                <a:latin typeface="+mn-lt"/>
              </a:rPr>
              <a:t>Katedra Informatyki Stosowanej</a:t>
            </a:r>
            <a:r>
              <a:rPr lang="en-US" sz="2800" dirty="0">
                <a:effectLst>
                  <a:outerShdw blurRad="38100" dist="38100" dir="2700000" algn="tl">
                    <a:srgbClr val="000000"/>
                  </a:outerShdw>
                </a:effectLst>
                <a:latin typeface="+mn-lt"/>
              </a:rPr>
              <a:t> UMK</a:t>
            </a:r>
            <a:br>
              <a:rPr lang="en-US" sz="2800" dirty="0">
                <a:effectLst>
                  <a:outerShdw blurRad="38100" dist="38100" dir="2700000" algn="tl">
                    <a:srgbClr val="000000"/>
                  </a:outerShdw>
                </a:effectLst>
                <a:latin typeface="+mn-lt"/>
              </a:rPr>
            </a:br>
            <a:endParaRPr lang="pl-PL" sz="1050" dirty="0">
              <a:effectLst>
                <a:outerShdw blurRad="38100" dist="38100" dir="2700000" algn="tl">
                  <a:srgbClr val="000000"/>
                </a:outerShdw>
              </a:effectLst>
              <a:latin typeface="+mn-lt"/>
            </a:endParaRPr>
          </a:p>
          <a:p>
            <a:pPr eaLnBrk="1" hangingPunct="1">
              <a:lnSpc>
                <a:spcPct val="90000"/>
              </a:lnSpc>
              <a:defRPr/>
            </a:pPr>
            <a:endParaRPr lang="en-US" sz="1050" dirty="0">
              <a:effectLst>
                <a:outerShdw blurRad="38100" dist="38100" dir="2700000" algn="tl">
                  <a:srgbClr val="000000"/>
                </a:outerShdw>
              </a:effectLst>
              <a:latin typeface="+mn-lt"/>
            </a:endParaRPr>
          </a:p>
          <a:p>
            <a:pPr eaLnBrk="1" hangingPunct="1">
              <a:lnSpc>
                <a:spcPct val="90000"/>
              </a:lnSpc>
              <a:defRPr/>
            </a:pPr>
            <a:r>
              <a:rPr lang="en-US" sz="2800" dirty="0">
                <a:effectLst>
                  <a:outerShdw blurRad="38100" dist="38100" dir="2700000" algn="tl">
                    <a:srgbClr val="000000"/>
                  </a:outerShdw>
                </a:effectLst>
                <a:latin typeface="+mn-lt"/>
              </a:rPr>
              <a:t>Google: </a:t>
            </a:r>
            <a:r>
              <a:rPr lang="pl-PL" sz="2800" dirty="0">
                <a:effectLst>
                  <a:outerShdw blurRad="38100" dist="38100" dir="2700000" algn="tl">
                    <a:srgbClr val="000000"/>
                  </a:outerShdw>
                </a:effectLst>
                <a:latin typeface="+mn-lt"/>
              </a:rPr>
              <a:t>W. </a:t>
            </a:r>
            <a:r>
              <a:rPr lang="en-US" sz="2800" dirty="0">
                <a:effectLst>
                  <a:outerShdw blurRad="38100" dist="38100" dir="2700000" algn="tl">
                    <a:srgbClr val="000000"/>
                  </a:outerShdw>
                </a:effectLst>
                <a:latin typeface="+mn-lt"/>
              </a:rPr>
              <a:t>Duch</a:t>
            </a:r>
            <a:br>
              <a:rPr lang="en-US" sz="2800" dirty="0">
                <a:effectLst>
                  <a:outerShdw blurRad="38100" dist="38100" dir="2700000" algn="tl">
                    <a:srgbClr val="000000"/>
                  </a:outerShdw>
                </a:effectLst>
                <a:latin typeface="+mn-lt"/>
              </a:rPr>
            </a:br>
            <a:r>
              <a:rPr lang="en-US" sz="1050" dirty="0">
                <a:effectLst>
                  <a:outerShdw blurRad="38100" dist="38100" dir="2700000" algn="tl">
                    <a:srgbClr val="000000"/>
                  </a:outerShdw>
                </a:effectLst>
                <a:latin typeface="+mn-lt"/>
              </a:rPr>
              <a:t/>
            </a:r>
            <a:br>
              <a:rPr lang="en-US" sz="1050" dirty="0">
                <a:effectLst>
                  <a:outerShdw blurRad="38100" dist="38100" dir="2700000" algn="tl">
                    <a:srgbClr val="000000"/>
                  </a:outerShdw>
                </a:effectLst>
                <a:latin typeface="+mn-lt"/>
              </a:rPr>
            </a:br>
            <a:endParaRPr lang="pl-PL" sz="1050" dirty="0">
              <a:effectLst>
                <a:outerShdw blurRad="38100" dist="38100" dir="2700000" algn="tl">
                  <a:srgbClr val="000000"/>
                </a:outerShdw>
              </a:effectLst>
              <a:latin typeface="+mn-lt"/>
            </a:endParaRPr>
          </a:p>
          <a:p>
            <a:pPr eaLnBrk="1" hangingPunct="1">
              <a:lnSpc>
                <a:spcPct val="90000"/>
              </a:lnSpc>
              <a:defRPr/>
            </a:pPr>
            <a:endParaRPr lang="en-US" sz="1050" dirty="0">
              <a:effectLst>
                <a:outerShdw blurRad="38100" dist="38100" dir="2700000" algn="tl">
                  <a:srgbClr val="000000"/>
                </a:outerShdw>
              </a:effectLst>
              <a:latin typeface="+mn-lt"/>
            </a:endParaRPr>
          </a:p>
          <a:p>
            <a:pPr eaLnBrk="1" hangingPunct="1">
              <a:lnSpc>
                <a:spcPct val="90000"/>
              </a:lnSpc>
              <a:defRPr/>
            </a:pPr>
            <a:r>
              <a:rPr lang="pl-PL" sz="2400" b="1" i="1" dirty="0" smtClean="0">
                <a:hlinkClick r:id="rId3"/>
              </a:rPr>
              <a:t>Instytut </a:t>
            </a:r>
            <a:r>
              <a:rPr lang="pl-PL" sz="2400" b="1" i="1" dirty="0">
                <a:hlinkClick r:id="rId3"/>
              </a:rPr>
              <a:t>Biologii Doświadczalnej</a:t>
            </a:r>
            <a:r>
              <a:rPr lang="pl-PL" sz="2400" b="1" dirty="0">
                <a:hlinkClick r:id="rId3"/>
              </a:rPr>
              <a:t> im. M. </a:t>
            </a:r>
            <a:r>
              <a:rPr lang="pl-PL" sz="2400" b="1" i="1" dirty="0">
                <a:hlinkClick r:id="rId3"/>
              </a:rPr>
              <a:t>Nenckiego</a:t>
            </a:r>
            <a:r>
              <a:rPr lang="pl-PL" sz="2400" b="1" dirty="0">
                <a:hlinkClick r:id="rId3"/>
              </a:rPr>
              <a:t> PAN</a:t>
            </a:r>
            <a:endParaRPr lang="pl-PL" sz="2400" b="1" dirty="0"/>
          </a:p>
          <a:p>
            <a:pPr eaLnBrk="1" hangingPunct="1">
              <a:lnSpc>
                <a:spcPct val="90000"/>
              </a:lnSpc>
              <a:defRPr/>
            </a:pPr>
            <a:r>
              <a:rPr lang="pl-PL" sz="2400" dirty="0" smtClean="0">
                <a:latin typeface="+mn-lt"/>
              </a:rPr>
              <a:t>22</a:t>
            </a:r>
            <a:r>
              <a:rPr lang="pl-PL" sz="2400" dirty="0" smtClean="0">
                <a:effectLst>
                  <a:outerShdw blurRad="38100" dist="38100" dir="2700000" algn="tl">
                    <a:srgbClr val="000000"/>
                  </a:outerShdw>
                </a:effectLst>
                <a:latin typeface="+mn-lt"/>
              </a:rPr>
              <a:t>.11.20</a:t>
            </a:r>
            <a:r>
              <a:rPr lang="en-US" sz="2400" dirty="0" smtClean="0">
                <a:effectLst>
                  <a:outerShdw blurRad="38100" dist="38100" dir="2700000" algn="tl">
                    <a:srgbClr val="000000"/>
                  </a:outerShdw>
                </a:effectLst>
                <a:latin typeface="+mn-lt"/>
              </a:rPr>
              <a:t>1</a:t>
            </a:r>
            <a:r>
              <a:rPr lang="pl-PL" sz="2400" dirty="0" smtClean="0">
                <a:effectLst>
                  <a:outerShdw blurRad="38100" dist="38100" dir="2700000" algn="tl">
                    <a:srgbClr val="000000"/>
                  </a:outerShdw>
                </a:effectLst>
                <a:latin typeface="+mn-lt"/>
              </a:rPr>
              <a:t>2</a:t>
            </a:r>
          </a:p>
        </p:txBody>
      </p:sp>
      <p:pic>
        <p:nvPicPr>
          <p:cNvPr id="17413" name="Picture 1031" descr="l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63" y="1341438"/>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3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3640" y="1124744"/>
            <a:ext cx="1266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7787" y="2884257"/>
            <a:ext cx="15240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raz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1713" y="2993796"/>
            <a:ext cx="1428750"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4214" y="333375"/>
            <a:ext cx="7793037" cy="685800"/>
          </a:xfrm>
          <a:effectLst/>
        </p:spPr>
        <p:txBody>
          <a:bodyPr/>
          <a:lstStyle/>
          <a:p>
            <a:pPr eaLnBrk="1" hangingPunct="1">
              <a:defRPr/>
            </a:pPr>
            <a:r>
              <a:rPr lang="pl-PL" dirty="0" smtClean="0">
                <a:latin typeface="+mj-lt"/>
              </a:rPr>
              <a:t>Neuronalny determinizm</a:t>
            </a:r>
          </a:p>
        </p:txBody>
      </p:sp>
      <p:sp>
        <p:nvSpPr>
          <p:cNvPr id="29699" name="Rectangle 3"/>
          <p:cNvSpPr>
            <a:spLocks noChangeArrowheads="1"/>
          </p:cNvSpPr>
          <p:nvPr/>
        </p:nvSpPr>
        <p:spPr bwMode="auto">
          <a:xfrm>
            <a:off x="611190" y="4257677"/>
            <a:ext cx="82137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1200"/>
              </a:spcAft>
            </a:pPr>
            <a:r>
              <a:rPr lang="pl-PL" sz="2400" b="1" dirty="0">
                <a:latin typeface="Calibri" pitchFamily="34" charset="0"/>
                <a:cs typeface="Calibri" pitchFamily="34" charset="0"/>
              </a:rPr>
              <a:t>Ogranicza nas genetyczny i neuronalny determinizm. </a:t>
            </a:r>
          </a:p>
          <a:p>
            <a:pPr>
              <a:spcAft>
                <a:spcPts val="1200"/>
              </a:spcAft>
            </a:pPr>
            <a:r>
              <a:rPr lang="pl-PL" sz="2400" b="1" dirty="0">
                <a:latin typeface="Calibri" pitchFamily="34" charset="0"/>
                <a:cs typeface="Calibri" pitchFamily="34" charset="0"/>
              </a:rPr>
              <a:t>Neuronalny determinizm: </a:t>
            </a:r>
            <a:r>
              <a:rPr lang="pl-PL" sz="2400" dirty="0" smtClean="0">
                <a:latin typeface="Calibri" pitchFamily="34" charset="0"/>
                <a:cs typeface="Calibri" pitchFamily="34" charset="0"/>
              </a:rPr>
              <a:t>wynik </a:t>
            </a:r>
            <a:r>
              <a:rPr lang="pl-PL" sz="2400" dirty="0">
                <a:latin typeface="Calibri" pitchFamily="34" charset="0"/>
                <a:cs typeface="Calibri" pitchFamily="34" charset="0"/>
              </a:rPr>
              <a:t>doświadczeń życiowych, wychowania, prania mózgu; nie możemy myśleć inaczej, niż pozwala nam na to aktywność neuronalna. </a:t>
            </a:r>
          </a:p>
          <a:p>
            <a:pPr>
              <a:spcAft>
                <a:spcPts val="1200"/>
              </a:spcAft>
            </a:pPr>
            <a:r>
              <a:rPr lang="pl-PL" sz="2400" dirty="0">
                <a:latin typeface="Calibri" pitchFamily="34" charset="0"/>
                <a:cs typeface="Calibri" pitchFamily="34" charset="0"/>
              </a:rPr>
              <a:t>Genetyczny determinizm częściowo ma wpływ na neuronalny. </a:t>
            </a:r>
          </a:p>
        </p:txBody>
      </p:sp>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04900"/>
            <a:ext cx="4064000" cy="3048000"/>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1109665"/>
            <a:ext cx="4286250" cy="2981325"/>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2994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1852" y="238808"/>
            <a:ext cx="7772400" cy="792162"/>
          </a:xfrm>
          <a:effectLst/>
        </p:spPr>
        <p:txBody>
          <a:bodyPr/>
          <a:lstStyle/>
          <a:p>
            <a:pPr eaLnBrk="1" hangingPunct="1"/>
            <a:r>
              <a:rPr lang="pl-PL" dirty="0" smtClean="0">
                <a:effectLst>
                  <a:outerShdw blurRad="38100" dist="38100" dir="2700000" algn="tl">
                    <a:srgbClr val="000000">
                      <a:alpha val="43137"/>
                    </a:srgbClr>
                  </a:outerShdw>
                </a:effectLst>
                <a:latin typeface="+mj-lt"/>
              </a:rPr>
              <a:t>Erozja</a:t>
            </a:r>
          </a:p>
        </p:txBody>
      </p:sp>
      <p:sp>
        <p:nvSpPr>
          <p:cNvPr id="34819" name="Rectangle 3"/>
          <p:cNvSpPr>
            <a:spLocks noChangeArrowheads="1"/>
          </p:cNvSpPr>
          <p:nvPr/>
        </p:nvSpPr>
        <p:spPr bwMode="auto">
          <a:xfrm>
            <a:off x="611560" y="938246"/>
            <a:ext cx="82137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0"/>
              </a:spcAft>
              <a:buClr>
                <a:srgbClr val="FFCC66"/>
              </a:buClr>
              <a:buSzPct val="115000"/>
            </a:pPr>
            <a:r>
              <a:rPr lang="pl-PL" sz="2400" dirty="0">
                <a:solidFill>
                  <a:srgbClr val="EAEAEA"/>
                </a:solidFill>
                <a:latin typeface="Calibri" pitchFamily="34" charset="0"/>
                <a:cs typeface="Calibri" pitchFamily="34" charset="0"/>
              </a:rPr>
              <a:t>„Skąd się biorą skłonności</a:t>
            </a:r>
            <a:r>
              <a:rPr lang="pl-PL" sz="2400" dirty="0" smtClean="0">
                <a:solidFill>
                  <a:srgbClr val="EAEAEA"/>
                </a:solidFill>
                <a:latin typeface="Calibri" pitchFamily="34" charset="0"/>
                <a:cs typeface="Calibri" pitchFamily="34" charset="0"/>
              </a:rPr>
              <a:t>?” – zapytał król </a:t>
            </a:r>
            <a:r>
              <a:rPr lang="pl-PL" sz="2400" dirty="0" err="1" smtClean="0">
                <a:solidFill>
                  <a:srgbClr val="EAEAEA"/>
                </a:solidFill>
                <a:latin typeface="Calibri" pitchFamily="34" charset="0"/>
                <a:cs typeface="Calibri" pitchFamily="34" charset="0"/>
              </a:rPr>
              <a:t>Milinda</a:t>
            </a:r>
            <a:r>
              <a:rPr lang="pl-PL" sz="2400" dirty="0" smtClean="0">
                <a:solidFill>
                  <a:srgbClr val="EAEAEA"/>
                </a:solidFill>
                <a:latin typeface="Calibri" pitchFamily="34" charset="0"/>
                <a:cs typeface="Calibri" pitchFamily="34" charset="0"/>
              </a:rPr>
              <a:t> buddyjskiego mędrca </a:t>
            </a:r>
            <a:r>
              <a:rPr lang="pl-PL" sz="2400" dirty="0" err="1" smtClean="0">
                <a:solidFill>
                  <a:srgbClr val="EAEAEA"/>
                </a:solidFill>
                <a:latin typeface="Calibri" pitchFamily="34" charset="0"/>
                <a:cs typeface="Calibri" pitchFamily="34" charset="0"/>
              </a:rPr>
              <a:t>Nagasenę</a:t>
            </a:r>
            <a:r>
              <a:rPr lang="pl-PL" sz="2400" dirty="0" smtClean="0">
                <a:solidFill>
                  <a:srgbClr val="EAEAEA"/>
                </a:solidFill>
                <a:latin typeface="Calibri" pitchFamily="34" charset="0"/>
                <a:cs typeface="Calibri" pitchFamily="34" charset="0"/>
              </a:rPr>
              <a:t> 1600 lat temu. </a:t>
            </a:r>
            <a:r>
              <a:rPr lang="pl-PL" sz="2400" dirty="0">
                <a:solidFill>
                  <a:srgbClr val="EAEAEA"/>
                </a:solidFill>
                <a:latin typeface="Calibri" pitchFamily="34" charset="0"/>
                <a:cs typeface="Calibri" pitchFamily="34" charset="0"/>
              </a:rPr>
              <a:t/>
            </a:r>
            <a:br>
              <a:rPr lang="pl-PL" sz="2400" dirty="0">
                <a:solidFill>
                  <a:srgbClr val="EAEAEA"/>
                </a:solidFill>
                <a:latin typeface="Calibri" pitchFamily="34" charset="0"/>
                <a:cs typeface="Calibri" pitchFamily="34" charset="0"/>
              </a:rPr>
            </a:br>
            <a:r>
              <a:rPr lang="pl-PL" sz="2400" dirty="0" smtClean="0">
                <a:solidFill>
                  <a:srgbClr val="EAEAEA"/>
                </a:solidFill>
                <a:latin typeface="Calibri" pitchFamily="34" charset="0"/>
                <a:cs typeface="Calibri" pitchFamily="34" charset="0"/>
              </a:rPr>
              <a:t>N– </a:t>
            </a:r>
            <a:r>
              <a:rPr lang="pl-PL" sz="2400" dirty="0">
                <a:solidFill>
                  <a:srgbClr val="EAEAEA"/>
                </a:solidFill>
                <a:latin typeface="Calibri" pitchFamily="34" charset="0"/>
                <a:cs typeface="Calibri" pitchFamily="34" charset="0"/>
              </a:rPr>
              <a:t>Kiedy pada deszcz, dokąd płynie woda? </a:t>
            </a:r>
            <a:br>
              <a:rPr lang="pl-PL" sz="2400" dirty="0">
                <a:solidFill>
                  <a:srgbClr val="EAEAEA"/>
                </a:solidFill>
                <a:latin typeface="Calibri" pitchFamily="34" charset="0"/>
                <a:cs typeface="Calibri" pitchFamily="34" charset="0"/>
              </a:rPr>
            </a:br>
            <a:r>
              <a:rPr lang="pl-PL" sz="2400" dirty="0" smtClean="0">
                <a:solidFill>
                  <a:srgbClr val="EAEAEA"/>
                </a:solidFill>
                <a:latin typeface="Calibri" pitchFamily="34" charset="0"/>
                <a:cs typeface="Calibri" pitchFamily="34" charset="0"/>
              </a:rPr>
              <a:t>M– </a:t>
            </a:r>
            <a:r>
              <a:rPr lang="pl-PL" sz="2400" dirty="0">
                <a:solidFill>
                  <a:srgbClr val="EAEAEA"/>
                </a:solidFill>
                <a:latin typeface="Calibri" pitchFamily="34" charset="0"/>
                <a:cs typeface="Calibri" pitchFamily="34" charset="0"/>
              </a:rPr>
              <a:t>Będzie płynąć po pochyłościach gruntu. </a:t>
            </a:r>
            <a:br>
              <a:rPr lang="pl-PL" sz="2400" dirty="0">
                <a:solidFill>
                  <a:srgbClr val="EAEAEA"/>
                </a:solidFill>
                <a:latin typeface="Calibri" pitchFamily="34" charset="0"/>
                <a:cs typeface="Calibri" pitchFamily="34" charset="0"/>
              </a:rPr>
            </a:br>
            <a:r>
              <a:rPr lang="pl-PL" sz="2400" dirty="0" smtClean="0">
                <a:solidFill>
                  <a:srgbClr val="EAEAEA"/>
                </a:solidFill>
                <a:latin typeface="Calibri" pitchFamily="34" charset="0"/>
                <a:cs typeface="Calibri" pitchFamily="34" charset="0"/>
              </a:rPr>
              <a:t>N– </a:t>
            </a:r>
            <a:r>
              <a:rPr lang="pl-PL" sz="2400" dirty="0">
                <a:solidFill>
                  <a:srgbClr val="EAEAEA"/>
                </a:solidFill>
                <a:latin typeface="Calibri" pitchFamily="34" charset="0"/>
                <a:cs typeface="Calibri" pitchFamily="34" charset="0"/>
              </a:rPr>
              <a:t>A gdyby deszcz spadł ponownie, dokąd by płynęła woda? </a:t>
            </a:r>
            <a:br>
              <a:rPr lang="pl-PL" sz="2400" dirty="0">
                <a:solidFill>
                  <a:srgbClr val="EAEAEA"/>
                </a:solidFill>
                <a:latin typeface="Calibri" pitchFamily="34" charset="0"/>
                <a:cs typeface="Calibri" pitchFamily="34" charset="0"/>
              </a:rPr>
            </a:br>
            <a:r>
              <a:rPr lang="pl-PL" sz="2400" dirty="0" smtClean="0">
                <a:solidFill>
                  <a:srgbClr val="EAEAEA"/>
                </a:solidFill>
                <a:latin typeface="Calibri" pitchFamily="34" charset="0"/>
                <a:cs typeface="Calibri" pitchFamily="34" charset="0"/>
              </a:rPr>
              <a:t>M– </a:t>
            </a:r>
            <a:r>
              <a:rPr lang="pl-PL" sz="2400" dirty="0">
                <a:solidFill>
                  <a:srgbClr val="EAEAEA"/>
                </a:solidFill>
                <a:latin typeface="Calibri" pitchFamily="34" charset="0"/>
                <a:cs typeface="Calibri" pitchFamily="34" charset="0"/>
              </a:rPr>
              <a:t>Płynęłaby w tym samym kierunku, co pierwsza woda. </a:t>
            </a:r>
          </a:p>
          <a:p>
            <a:pPr>
              <a:spcAft>
                <a:spcPts val="0"/>
              </a:spcAft>
              <a:buClr>
                <a:srgbClr val="FFCC66"/>
              </a:buClr>
              <a:buSzPct val="115000"/>
            </a:pPr>
            <a:r>
              <a:rPr lang="pl-PL" sz="2400" dirty="0" smtClean="0">
                <a:solidFill>
                  <a:srgbClr val="FFC000"/>
                </a:solidFill>
                <a:latin typeface="Calibri" pitchFamily="34" charset="0"/>
                <a:cs typeface="Calibri" pitchFamily="34" charset="0"/>
              </a:rPr>
              <a:t>Nowe buduje się na wyuczonym, </a:t>
            </a:r>
            <a:r>
              <a:rPr lang="pl-PL" sz="2400" dirty="0">
                <a:solidFill>
                  <a:srgbClr val="FFC000"/>
                </a:solidFill>
                <a:latin typeface="Calibri" pitchFamily="34" charset="0"/>
                <a:cs typeface="Calibri" pitchFamily="34" charset="0"/>
              </a:rPr>
              <a:t>kolejność </a:t>
            </a:r>
            <a:r>
              <a:rPr lang="pl-PL" sz="2400" dirty="0" smtClean="0">
                <a:solidFill>
                  <a:srgbClr val="FFC000"/>
                </a:solidFill>
                <a:latin typeface="Calibri" pitchFamily="34" charset="0"/>
                <a:cs typeface="Calibri" pitchFamily="34" charset="0"/>
              </a:rPr>
              <a:t>nauki jest ważna.</a:t>
            </a:r>
            <a:endParaRPr lang="pl-PL" sz="2400" dirty="0">
              <a:solidFill>
                <a:srgbClr val="FFC000"/>
              </a:solidFill>
              <a:latin typeface="Calibri" pitchFamily="34" charset="0"/>
              <a:cs typeface="Calibri"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047" y="3645024"/>
            <a:ext cx="600075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4726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4294967295"/>
          </p:nvPr>
        </p:nvSpPr>
        <p:spPr>
          <a:xfrm>
            <a:off x="539552" y="1268760"/>
            <a:ext cx="2736304" cy="4979988"/>
          </a:xfrm>
        </p:spPr>
        <p:txBody>
          <a:bodyPr lIns="92055" tIns="46029" rIns="92055" bIns="46029"/>
          <a:lstStyle/>
          <a:p>
            <a:pPr marL="0" indent="0" eaLnBrk="1" hangingPunct="1">
              <a:spcBef>
                <a:spcPct val="0"/>
              </a:spcBef>
              <a:buNone/>
              <a:defRPr/>
            </a:pPr>
            <a:r>
              <a:rPr lang="pl-PL" sz="2400" dirty="0" smtClean="0">
                <a:latin typeface="+mj-lt"/>
              </a:rPr>
              <a:t>Do powstania świadomych wrażeń potrzebne jest pobudzenie kory zmysłowej i </a:t>
            </a:r>
            <a:r>
              <a:rPr lang="pl-PL" sz="2400" dirty="0" smtClean="0"/>
              <a:t>aktywna </a:t>
            </a:r>
            <a:r>
              <a:rPr lang="pl-PL" sz="2400" dirty="0" smtClean="0">
                <a:latin typeface="+mj-lt"/>
              </a:rPr>
              <a:t>uwaga, synchronizacja procesów skojarzeniowych </a:t>
            </a:r>
            <a:br>
              <a:rPr lang="pl-PL" sz="2400" dirty="0" smtClean="0">
                <a:latin typeface="+mj-lt"/>
              </a:rPr>
            </a:br>
            <a:r>
              <a:rPr lang="pl-PL" sz="2400" dirty="0" smtClean="0">
                <a:latin typeface="+mj-lt"/>
              </a:rPr>
              <a:t>i funkcji wykonawczych.</a:t>
            </a:r>
          </a:p>
        </p:txBody>
      </p:sp>
      <p:pic>
        <p:nvPicPr>
          <p:cNvPr id="50182" name="Picture 6"/>
          <p:cNvPicPr>
            <a:picLocks noChangeAspect="1" noChangeArrowheads="1"/>
          </p:cNvPicPr>
          <p:nvPr/>
        </p:nvPicPr>
        <p:blipFill>
          <a:blip r:embed="rId3"/>
          <a:srcRect/>
          <a:stretch>
            <a:fillRect/>
          </a:stretch>
        </p:blipFill>
        <p:spPr bwMode="auto">
          <a:xfrm>
            <a:off x="3383868" y="276227"/>
            <a:ext cx="5695950" cy="629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6283747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2" y="152402"/>
            <a:ext cx="7772400" cy="792163"/>
          </a:xfrm>
          <a:effectLst>
            <a:outerShdw dist="35921" dir="2700000" algn="ctr" rotWithShape="0">
              <a:schemeClr val="bg2"/>
            </a:outerShdw>
          </a:effectLst>
        </p:spPr>
        <p:txBody>
          <a:bodyPr lIns="92055" tIns="46029" rIns="92055" bIns="46029"/>
          <a:lstStyle/>
          <a:p>
            <a:pPr eaLnBrk="1" hangingPunct="1">
              <a:defRPr/>
            </a:pPr>
            <a:r>
              <a:rPr lang="pl-PL" dirty="0" smtClean="0"/>
              <a:t>Przestrzeń neuronalna</a:t>
            </a:r>
          </a:p>
        </p:txBody>
      </p:sp>
      <p:sp>
        <p:nvSpPr>
          <p:cNvPr id="23555" name="Rectangle 3"/>
          <p:cNvSpPr>
            <a:spLocks noGrp="1" noChangeArrowheads="1"/>
          </p:cNvSpPr>
          <p:nvPr>
            <p:ph idx="1"/>
          </p:nvPr>
        </p:nvSpPr>
        <p:spPr>
          <a:xfrm>
            <a:off x="476250" y="1041400"/>
            <a:ext cx="8453438" cy="546100"/>
          </a:xfrm>
        </p:spPr>
        <p:txBody>
          <a:bodyPr lIns="92055" tIns="46029" rIns="92055" bIns="46029"/>
          <a:lstStyle/>
          <a:p>
            <a:pPr marL="0" indent="0" eaLnBrk="1" hangingPunct="1">
              <a:spcBef>
                <a:spcPct val="0"/>
              </a:spcBef>
              <a:buNone/>
              <a:defRPr/>
            </a:pPr>
            <a:r>
              <a:rPr lang="pl-PL" sz="2400" dirty="0" smtClean="0">
                <a:latin typeface="+mj-lt"/>
              </a:rPr>
              <a:t>Aktywność kory zmysłowej =&gt; wrażeń, w tym myśli. </a:t>
            </a:r>
          </a:p>
        </p:txBody>
      </p:sp>
      <p:sp>
        <p:nvSpPr>
          <p:cNvPr id="30724" name="Rectangle 4"/>
          <p:cNvSpPr>
            <a:spLocks noChangeArrowheads="1"/>
          </p:cNvSpPr>
          <p:nvPr/>
        </p:nvSpPr>
        <p:spPr bwMode="auto">
          <a:xfrm>
            <a:off x="428627" y="1571627"/>
            <a:ext cx="8501063" cy="495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buClr>
                <a:srgbClr val="FFCC66"/>
              </a:buClr>
            </a:pPr>
            <a:r>
              <a:rPr lang="pl-PL" sz="2400" dirty="0">
                <a:solidFill>
                  <a:schemeClr val="accent3"/>
                </a:solidFill>
                <a:latin typeface="Calibri" pitchFamily="34" charset="0"/>
              </a:rPr>
              <a:t>Strumienie </a:t>
            </a:r>
            <a:r>
              <a:rPr lang="pl-PL" sz="2400" dirty="0" smtClean="0">
                <a:solidFill>
                  <a:schemeClr val="accent3"/>
                </a:solidFill>
                <a:latin typeface="Calibri" pitchFamily="34" charset="0"/>
              </a:rPr>
              <a:t>informacji </a:t>
            </a:r>
          </a:p>
          <a:p>
            <a:pPr>
              <a:buClr>
                <a:srgbClr val="FFCC66"/>
              </a:buClr>
            </a:pPr>
            <a:r>
              <a:rPr lang="pl-PL" sz="2400" dirty="0" smtClean="0">
                <a:solidFill>
                  <a:schemeClr val="accent3"/>
                </a:solidFill>
                <a:latin typeface="Calibri" pitchFamily="34" charset="0"/>
              </a:rPr>
              <a:t>	kora zmysłowa </a:t>
            </a:r>
            <a:r>
              <a:rPr lang="pl-PL" sz="2400" dirty="0" smtClean="0">
                <a:solidFill>
                  <a:schemeClr val="accent3"/>
                </a:solidFill>
                <a:latin typeface="Calibri" pitchFamily="34" charset="0"/>
                <a:sym typeface="Wingdings" pitchFamily="2" charset="2"/>
              </a:rPr>
              <a:t> </a:t>
            </a:r>
            <a:r>
              <a:rPr lang="pl-PL" sz="2400" dirty="0" smtClean="0">
                <a:solidFill>
                  <a:schemeClr val="accent3"/>
                </a:solidFill>
                <a:latin typeface="Calibri" pitchFamily="34" charset="0"/>
              </a:rPr>
              <a:t>skojarzeniowa </a:t>
            </a:r>
          </a:p>
          <a:p>
            <a:pPr>
              <a:buClr>
                <a:srgbClr val="FFCC66"/>
              </a:buClr>
            </a:pPr>
            <a:r>
              <a:rPr lang="pl-PL" sz="2400" dirty="0" smtClean="0">
                <a:solidFill>
                  <a:schemeClr val="accent3"/>
                </a:solidFill>
                <a:latin typeface="Calibri" pitchFamily="34" charset="0"/>
              </a:rPr>
              <a:t>tworzą </a:t>
            </a:r>
            <a:r>
              <a:rPr lang="pl-PL" sz="2400" dirty="0" err="1" smtClean="0">
                <a:solidFill>
                  <a:schemeClr val="accent3"/>
                </a:solidFill>
                <a:latin typeface="Calibri" pitchFamily="34" charset="0"/>
              </a:rPr>
              <a:t>kwazistabilne</a:t>
            </a:r>
            <a:r>
              <a:rPr lang="pl-PL" sz="2400" dirty="0" smtClean="0">
                <a:solidFill>
                  <a:schemeClr val="accent3"/>
                </a:solidFill>
                <a:latin typeface="Calibri" pitchFamily="34" charset="0"/>
              </a:rPr>
              <a:t> stany w mózgu, można je odróżnić od szumu. </a:t>
            </a:r>
          </a:p>
          <a:p>
            <a:pPr>
              <a:buClr>
                <a:srgbClr val="FFCC66"/>
              </a:buClr>
            </a:pPr>
            <a:endParaRPr lang="pl-PL" sz="2400" dirty="0" smtClean="0">
              <a:solidFill>
                <a:schemeClr val="accent3"/>
              </a:solidFill>
              <a:latin typeface="Calibri" pitchFamily="34" charset="0"/>
            </a:endParaRPr>
          </a:p>
          <a:p>
            <a:pPr>
              <a:buClr>
                <a:srgbClr val="FFCC66"/>
              </a:buClr>
            </a:pPr>
            <a:r>
              <a:rPr lang="pl-PL" sz="2400" dirty="0" smtClean="0">
                <a:solidFill>
                  <a:schemeClr val="accent3"/>
                </a:solidFill>
                <a:latin typeface="Calibri" pitchFamily="34" charset="0"/>
              </a:rPr>
              <a:t>Korelacja aktywności neuronów w korze V1 z obrazem padającym na siatkówkę jest słaba (~10%), większość to pobudzenia wewnętrzne: wiesz co widzisz, widzisz co wiesz. </a:t>
            </a:r>
            <a:endParaRPr lang="pl-PL" sz="2400" dirty="0">
              <a:solidFill>
                <a:schemeClr val="accent3"/>
              </a:solidFill>
              <a:latin typeface="Calibri" pitchFamily="34" charset="0"/>
            </a:endParaRPr>
          </a:p>
          <a:p>
            <a:pPr>
              <a:buClr>
                <a:srgbClr val="FFCC66"/>
              </a:buClr>
            </a:pPr>
            <a:endParaRPr lang="pl-PL" sz="2400" dirty="0" smtClean="0">
              <a:solidFill>
                <a:schemeClr val="accent3"/>
              </a:solidFill>
              <a:latin typeface="Calibri" pitchFamily="34" charset="0"/>
            </a:endParaRPr>
          </a:p>
          <a:p>
            <a:pPr>
              <a:buClr>
                <a:srgbClr val="FFCC66"/>
              </a:buClr>
            </a:pPr>
            <a:r>
              <a:rPr lang="pl-PL" sz="2400" dirty="0" smtClean="0">
                <a:solidFill>
                  <a:schemeClr val="accent3"/>
                </a:solidFill>
                <a:latin typeface="Calibri" pitchFamily="34" charset="0"/>
              </a:rPr>
              <a:t>Świat postrzegany to wytwór naszej wyobraźni!</a:t>
            </a:r>
          </a:p>
          <a:p>
            <a:pPr>
              <a:buClr>
                <a:srgbClr val="FFCC66"/>
              </a:buClr>
            </a:pPr>
            <a:endParaRPr lang="pl-PL" sz="2400" dirty="0">
              <a:solidFill>
                <a:schemeClr val="accent3"/>
              </a:solidFill>
              <a:latin typeface="Calibri" pitchFamily="34" charset="0"/>
            </a:endParaRPr>
          </a:p>
          <a:p>
            <a:pPr eaLnBrk="1" hangingPunct="1">
              <a:buClr>
                <a:srgbClr val="000000"/>
              </a:buClr>
              <a:buSzPct val="115000"/>
            </a:pPr>
            <a:r>
              <a:rPr lang="pl-PL" sz="2400" dirty="0">
                <a:solidFill>
                  <a:srgbClr val="FFFFFF"/>
                </a:solidFill>
                <a:latin typeface="Calibri" pitchFamily="34" charset="0"/>
                <a:cs typeface="Calibri" pitchFamily="34" charset="0"/>
              </a:rPr>
              <a:t>To tylko </a:t>
            </a:r>
            <a:r>
              <a:rPr lang="pl-PL" sz="2400" dirty="0" smtClean="0">
                <a:solidFill>
                  <a:srgbClr val="FFFFFF"/>
                </a:solidFill>
                <a:latin typeface="Calibri" pitchFamily="34" charset="0"/>
                <a:cs typeface="Calibri" pitchFamily="34" charset="0"/>
              </a:rPr>
              <a:t>nasz umysł </a:t>
            </a:r>
            <a:r>
              <a:rPr lang="pl-PL" sz="2400" dirty="0">
                <a:solidFill>
                  <a:srgbClr val="FFFFFF"/>
                </a:solidFill>
                <a:latin typeface="Calibri" pitchFamily="34" charset="0"/>
                <a:cs typeface="Calibri" pitchFamily="34" charset="0"/>
              </a:rPr>
              <a:t>się porusza … każdemu nieco inaczej.  </a:t>
            </a:r>
          </a:p>
          <a:p>
            <a:pPr eaLnBrk="1" hangingPunct="1">
              <a:buClr>
                <a:srgbClr val="000000"/>
              </a:buClr>
              <a:buSzPct val="115000"/>
            </a:pPr>
            <a:r>
              <a:rPr lang="pl-PL" sz="2400" dirty="0">
                <a:solidFill>
                  <a:srgbClr val="FFFFFF"/>
                </a:solidFill>
                <a:latin typeface="Calibri" pitchFamily="34" charset="0"/>
                <a:cs typeface="Calibri" pitchFamily="34" charset="0"/>
              </a:rPr>
              <a:t>Nasze przeżycia osobiste nie są świadectwem </a:t>
            </a:r>
            <a:r>
              <a:rPr lang="pl-PL" sz="2400" dirty="0" smtClean="0">
                <a:solidFill>
                  <a:srgbClr val="FFFFFF"/>
                </a:solidFill>
                <a:latin typeface="Calibri" pitchFamily="34" charset="0"/>
                <a:cs typeface="Calibri" pitchFamily="34" charset="0"/>
              </a:rPr>
              <a:t>obiektywnych zdarzeń, świadkowie rzadko są wiarygodni.</a:t>
            </a:r>
            <a:endParaRPr lang="pl-PL" sz="2400" dirty="0">
              <a:solidFill>
                <a:srgbClr val="FFFFFF"/>
              </a:solidFill>
              <a:latin typeface="Calibri" pitchFamily="34" charset="0"/>
              <a:cs typeface="Calibri" pitchFamily="34" charset="0"/>
            </a:endParaRPr>
          </a:p>
        </p:txBody>
      </p:sp>
      <p:pic>
        <p:nvPicPr>
          <p:cNvPr id="6" name="Picture 2" descr="D:\Archive-media\Grafika-Neurobiologia\Glowy+Mozgi\brain_ani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43965" y="4149080"/>
            <a:ext cx="8572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473" y="7057"/>
            <a:ext cx="21431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9033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19275" y="1257300"/>
            <a:ext cx="2286000" cy="3048000"/>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6383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p:cNvSpPr txBox="1"/>
          <p:nvPr/>
        </p:nvSpPr>
        <p:spPr>
          <a:xfrm>
            <a:off x="827088" y="333375"/>
            <a:ext cx="7777162" cy="646113"/>
          </a:xfrm>
          <a:prstGeom prst="rect">
            <a:avLst/>
          </a:prstGeom>
          <a:noFill/>
        </p:spPr>
        <p:txBody>
          <a:bodyPr>
            <a:spAutoFit/>
          </a:bodyPr>
          <a:lstStyle/>
          <a:p>
            <a:pPr algn="ctr">
              <a:defRPr/>
            </a:pPr>
            <a:r>
              <a:rPr lang="pl-PL" sz="3600" dirty="0">
                <a:solidFill>
                  <a:srgbClr val="FFC000"/>
                </a:solidFill>
                <a:effectLst>
                  <a:outerShdw blurRad="38100" dist="38100" dir="2700000" algn="tl">
                    <a:srgbClr val="000000">
                      <a:alpha val="43137"/>
                    </a:srgbClr>
                  </a:outerShdw>
                </a:effectLst>
                <a:latin typeface="Calibri" pitchFamily="34" charset="0"/>
                <a:cs typeface="Calibri" pitchFamily="34" charset="0"/>
              </a:rPr>
              <a:t>Świat to twór naszej wyobraźni … </a:t>
            </a:r>
            <a:endParaRPr lang="en-US" sz="3600" dirty="0">
              <a:solidFill>
                <a:srgbClr val="FFC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41989" name="pole tekstowe 1"/>
          <p:cNvSpPr txBox="1">
            <a:spLocks noChangeArrowheads="1"/>
          </p:cNvSpPr>
          <p:nvPr/>
        </p:nvSpPr>
        <p:spPr bwMode="auto">
          <a:xfrm>
            <a:off x="614363" y="4725144"/>
            <a:ext cx="820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buClr>
                <a:srgbClr val="000000"/>
              </a:buClr>
              <a:buSzPct val="115000"/>
            </a:pPr>
            <a:r>
              <a:rPr lang="pl-PL" sz="2400" dirty="0" smtClean="0">
                <a:solidFill>
                  <a:srgbClr val="FFFFFF"/>
                </a:solidFill>
                <a:latin typeface="Calibri" pitchFamily="34" charset="0"/>
                <a:cs typeface="Calibri" pitchFamily="34" charset="0"/>
              </a:rPr>
              <a:t>Chociaż część tego, co postrzegamy dochodzi przez zmysły od obiektów znajdujących się przed nami, inna część (a może to być większa część) zawsze pochodzi z naszej własnej głowy. </a:t>
            </a:r>
          </a:p>
          <a:p>
            <a:pPr eaLnBrk="1" hangingPunct="1">
              <a:buClr>
                <a:srgbClr val="000000"/>
              </a:buClr>
              <a:buSzPct val="115000"/>
            </a:pPr>
            <a:r>
              <a:rPr lang="pl-PL" sz="2400" dirty="0" smtClean="0">
                <a:solidFill>
                  <a:srgbClr val="FFFFFF"/>
                </a:solidFill>
                <a:latin typeface="Calibri" pitchFamily="34" charset="0"/>
                <a:cs typeface="Calibri" pitchFamily="34" charset="0"/>
              </a:rPr>
              <a:t>		William James, The </a:t>
            </a:r>
            <a:r>
              <a:rPr lang="pl-PL" sz="2400" dirty="0" err="1" smtClean="0">
                <a:solidFill>
                  <a:srgbClr val="FFFFFF"/>
                </a:solidFill>
                <a:latin typeface="Calibri" pitchFamily="34" charset="0"/>
                <a:cs typeface="Calibri" pitchFamily="34" charset="0"/>
              </a:rPr>
              <a:t>Principles</a:t>
            </a:r>
            <a:r>
              <a:rPr lang="pl-PL" sz="2400" dirty="0" smtClean="0">
                <a:solidFill>
                  <a:srgbClr val="FFFFFF"/>
                </a:solidFill>
                <a:latin typeface="Calibri" pitchFamily="34" charset="0"/>
                <a:cs typeface="Calibri" pitchFamily="34" charset="0"/>
              </a:rPr>
              <a:t> of </a:t>
            </a:r>
            <a:r>
              <a:rPr lang="pl-PL" sz="2400" dirty="0" err="1" smtClean="0">
                <a:solidFill>
                  <a:srgbClr val="FFFFFF"/>
                </a:solidFill>
                <a:latin typeface="Calibri" pitchFamily="34" charset="0"/>
                <a:cs typeface="Calibri" pitchFamily="34" charset="0"/>
              </a:rPr>
              <a:t>Psychology</a:t>
            </a:r>
            <a:r>
              <a:rPr lang="pl-PL" sz="2400" dirty="0" smtClean="0">
                <a:solidFill>
                  <a:srgbClr val="FFFFFF"/>
                </a:solidFill>
                <a:latin typeface="Calibri" pitchFamily="34" charset="0"/>
                <a:cs typeface="Calibri" pitchFamily="34" charset="0"/>
              </a:rPr>
              <a:t>, 1890</a:t>
            </a:r>
          </a:p>
        </p:txBody>
      </p:sp>
    </p:spTree>
    <p:extLst>
      <p:ext uri="{BB962C8B-B14F-4D97-AF65-F5344CB8AC3E}">
        <p14:creationId xmlns:p14="http://schemas.microsoft.com/office/powerpoint/2010/main" val="1114549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83513"/>
            <a:ext cx="6111875" cy="685800"/>
          </a:xfrm>
          <a:effectLst/>
        </p:spPr>
        <p:txBody>
          <a:bodyPr/>
          <a:lstStyle/>
          <a:p>
            <a:pPr eaLnBrk="1" hangingPunct="1">
              <a:defRPr/>
            </a:pPr>
            <a:r>
              <a:rPr lang="pl-PL" dirty="0" smtClean="0">
                <a:latin typeface="+mj-lt"/>
              </a:rPr>
              <a:t>Aktywność spontaniczna</a:t>
            </a:r>
          </a:p>
        </p:txBody>
      </p:sp>
      <p:sp>
        <p:nvSpPr>
          <p:cNvPr id="34819" name="Rectangle 3"/>
          <p:cNvSpPr>
            <a:spLocks noChangeArrowheads="1"/>
          </p:cNvSpPr>
          <p:nvPr/>
        </p:nvSpPr>
        <p:spPr bwMode="auto">
          <a:xfrm>
            <a:off x="493714" y="1196753"/>
            <a:ext cx="8326759" cy="15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1200"/>
              </a:spcAft>
              <a:buClr>
                <a:srgbClr val="FFC000"/>
              </a:buClr>
              <a:defRPr/>
            </a:pPr>
            <a:r>
              <a:rPr lang="pl-PL" sz="2400" dirty="0" smtClean="0">
                <a:latin typeface="Calibri" pitchFamily="34" charset="0"/>
                <a:cs typeface="Calibri" pitchFamily="34" charset="0"/>
              </a:rPr>
              <a:t>Obszary czerwone i żółte zwiększają aktywność przy pobudzeniu zmysłów, obszary niebieskie i zielone zmniejszają. </a:t>
            </a:r>
            <a:endParaRPr lang="pl-PL" sz="2400" dirty="0">
              <a:latin typeface="Calibri" pitchFamily="34" charset="0"/>
              <a:cs typeface="Calibri" pitchFamily="34" charset="0"/>
            </a:endParaRPr>
          </a:p>
          <a:p>
            <a:pPr>
              <a:spcAft>
                <a:spcPts val="1200"/>
              </a:spcAft>
              <a:buClr>
                <a:srgbClr val="FFC000"/>
              </a:buClr>
              <a:defRPr/>
            </a:pPr>
            <a:r>
              <a:rPr lang="pl-PL" sz="2400" dirty="0" smtClean="0">
                <a:latin typeface="Calibri" pitchFamily="34" charset="0"/>
                <a:cs typeface="Calibri" pitchFamily="34" charset="0"/>
              </a:rPr>
              <a:t>M.D</a:t>
            </a:r>
            <a:r>
              <a:rPr lang="pl-PL" sz="2400" dirty="0">
                <a:latin typeface="Calibri" pitchFamily="34" charset="0"/>
                <a:cs typeface="Calibri" pitchFamily="34" charset="0"/>
              </a:rPr>
              <a:t>. Fox et al., Proc. </a:t>
            </a:r>
            <a:r>
              <a:rPr lang="pl-PL" sz="2400" dirty="0" err="1">
                <a:latin typeface="Calibri" pitchFamily="34" charset="0"/>
                <a:cs typeface="Calibri" pitchFamily="34" charset="0"/>
              </a:rPr>
              <a:t>Natl</a:t>
            </a:r>
            <a:r>
              <a:rPr lang="pl-PL" sz="2400" dirty="0">
                <a:latin typeface="Calibri" pitchFamily="34" charset="0"/>
                <a:cs typeface="Calibri" pitchFamily="34" charset="0"/>
              </a:rPr>
              <a:t>. </a:t>
            </a:r>
            <a:r>
              <a:rPr lang="pl-PL" sz="2400" dirty="0" err="1">
                <a:latin typeface="Calibri" pitchFamily="34" charset="0"/>
                <a:cs typeface="Calibri" pitchFamily="34" charset="0"/>
              </a:rPr>
              <a:t>Acad</a:t>
            </a:r>
            <a:r>
              <a:rPr lang="pl-PL" sz="2400" dirty="0">
                <a:latin typeface="Calibri" pitchFamily="34" charset="0"/>
                <a:cs typeface="Calibri" pitchFamily="34" charset="0"/>
              </a:rPr>
              <a:t>. </a:t>
            </a:r>
            <a:r>
              <a:rPr lang="pl-PL" sz="2400" dirty="0" err="1">
                <a:latin typeface="Calibri" pitchFamily="34" charset="0"/>
                <a:cs typeface="Calibri" pitchFamily="34" charset="0"/>
              </a:rPr>
              <a:t>Sci</a:t>
            </a:r>
            <a:r>
              <a:rPr lang="pl-PL" sz="2400" dirty="0">
                <a:latin typeface="Calibri" pitchFamily="34" charset="0"/>
                <a:cs typeface="Calibri" pitchFamily="34" charset="0"/>
              </a:rPr>
              <a:t>. U.S.A. 102, 9673 (2005).</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1" y="2708922"/>
            <a:ext cx="7077075"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8119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652" y="225072"/>
            <a:ext cx="7772400" cy="792162"/>
          </a:xfrm>
        </p:spPr>
        <p:txBody>
          <a:bodyPr/>
          <a:lstStyle/>
          <a:p>
            <a:r>
              <a:rPr lang="pl-PL" dirty="0"/>
              <a:t>6 sieci </a:t>
            </a:r>
            <a:r>
              <a:rPr lang="pl-PL" dirty="0" smtClean="0"/>
              <a:t>podstawowych</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6752"/>
            <a:ext cx="561975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846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mj-lt"/>
              </a:rPr>
              <a:t>3 sieci podstawowe</a:t>
            </a:r>
          </a:p>
        </p:txBody>
      </p:sp>
      <p:sp>
        <p:nvSpPr>
          <p:cNvPr id="34819" name="Rectangle 3"/>
          <p:cNvSpPr>
            <a:spLocks noChangeArrowheads="1"/>
          </p:cNvSpPr>
          <p:nvPr/>
        </p:nvSpPr>
        <p:spPr bwMode="auto">
          <a:xfrm>
            <a:off x="478119" y="6079970"/>
            <a:ext cx="8182743"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r>
              <a:rPr lang="nb-NO" sz="2000" dirty="0"/>
              <a:t>S</a:t>
            </a:r>
            <a:r>
              <a:rPr lang="pl-PL" sz="2000" dirty="0"/>
              <a:t>.</a:t>
            </a:r>
            <a:r>
              <a:rPr lang="nb-NO" sz="2000" dirty="0"/>
              <a:t>L. Bressler, V</a:t>
            </a:r>
            <a:r>
              <a:rPr lang="pl-PL" sz="2000" dirty="0"/>
              <a:t>. </a:t>
            </a:r>
            <a:r>
              <a:rPr lang="nb-NO" sz="2000" dirty="0"/>
              <a:t>Menon</a:t>
            </a:r>
            <a:r>
              <a:rPr lang="pl-PL" sz="2000" dirty="0"/>
              <a:t>, </a:t>
            </a:r>
            <a:r>
              <a:rPr lang="en-US" sz="2000" dirty="0"/>
              <a:t>Trends in Cognitive </a:t>
            </a:r>
            <a:r>
              <a:rPr lang="en-US" sz="2000" dirty="0" err="1" smtClean="0"/>
              <a:t>Sci</a:t>
            </a:r>
            <a:r>
              <a:rPr lang="pl-PL" sz="2000" dirty="0" smtClean="0"/>
              <a:t> </a:t>
            </a:r>
            <a:r>
              <a:rPr lang="en-US" sz="2000" dirty="0" smtClean="0"/>
              <a:t>14</a:t>
            </a:r>
            <a:r>
              <a:rPr lang="en-US" sz="2000" dirty="0"/>
              <a:t>, 277-290, 2010</a:t>
            </a:r>
            <a:endParaRPr lang="nb-NO"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052736"/>
            <a:ext cx="67246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991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a:xfrm>
            <a:off x="685800" y="350838"/>
            <a:ext cx="7772400" cy="727075"/>
          </a:xfrm>
          <a:effectLst>
            <a:outerShdw dist="35921" dir="2700000" algn="ctr" rotWithShape="0">
              <a:schemeClr val="bg2"/>
            </a:outerShdw>
          </a:effectLst>
        </p:spPr>
        <p:txBody>
          <a:bodyPr lIns="92075" tIns="46038" rIns="92075" bIns="46038"/>
          <a:lstStyle/>
          <a:p>
            <a:pPr eaLnBrk="1" hangingPunct="1">
              <a:defRPr/>
            </a:pPr>
            <a:r>
              <a:rPr lang="pl-PL" dirty="0" smtClean="0"/>
              <a:t>Różne ‘Ja’ w mózgu</a:t>
            </a:r>
            <a:endParaRPr lang="en-US" dirty="0" smtClean="0"/>
          </a:p>
        </p:txBody>
      </p:sp>
      <p:sp>
        <p:nvSpPr>
          <p:cNvPr id="40963" name="Rectangle 3"/>
          <p:cNvSpPr>
            <a:spLocks noGrp="1" noChangeArrowheads="1"/>
          </p:cNvSpPr>
          <p:nvPr>
            <p:ph idx="1"/>
          </p:nvPr>
        </p:nvSpPr>
        <p:spPr>
          <a:xfrm>
            <a:off x="568325" y="1193800"/>
            <a:ext cx="8332788" cy="885825"/>
          </a:xfrm>
        </p:spPr>
        <p:txBody>
          <a:bodyPr lIns="92075" tIns="46038" rIns="92075" bIns="46038"/>
          <a:lstStyle/>
          <a:p>
            <a:pPr marL="0" indent="0" algn="just" eaLnBrk="1" hangingPunct="1">
              <a:spcBef>
                <a:spcPct val="0"/>
              </a:spcBef>
              <a:buFontTx/>
              <a:buNone/>
            </a:pPr>
            <a:r>
              <a:rPr lang="en-US" sz="2400" dirty="0" err="1" smtClean="0">
                <a:sym typeface="Gill Sans" charset="0"/>
              </a:rPr>
              <a:t>Northoff</a:t>
            </a:r>
            <a:r>
              <a:rPr lang="en-US" sz="2400" dirty="0" smtClean="0">
                <a:sym typeface="Gill Sans" charset="0"/>
              </a:rPr>
              <a:t> </a:t>
            </a:r>
            <a:r>
              <a:rPr lang="pl-PL" sz="2400" dirty="0" smtClean="0">
                <a:sym typeface="Gill Sans" charset="0"/>
              </a:rPr>
              <a:t>i </a:t>
            </a:r>
            <a:r>
              <a:rPr lang="pl-PL" sz="2400" dirty="0" err="1" smtClean="0">
                <a:sym typeface="Gill Sans" charset="0"/>
              </a:rPr>
              <a:t>inn</a:t>
            </a:r>
            <a:r>
              <a:rPr lang="pl-PL" sz="2400" dirty="0" smtClean="0">
                <a:sym typeface="Gill Sans" charset="0"/>
              </a:rPr>
              <a:t>, </a:t>
            </a:r>
            <a:r>
              <a:rPr lang="en-US" sz="2400" dirty="0" smtClean="0">
                <a:sym typeface="Gill Sans" charset="0"/>
              </a:rPr>
              <a:t>Self-referential processing in our brain</a:t>
            </a:r>
            <a:r>
              <a:rPr lang="pl-PL" sz="2400" dirty="0" smtClean="0">
                <a:sym typeface="Gill Sans" charset="0"/>
              </a:rPr>
              <a:t>, </a:t>
            </a:r>
            <a:r>
              <a:rPr lang="en-US" sz="2400" dirty="0" smtClean="0">
                <a:sym typeface="Gill Sans" charset="0"/>
              </a:rPr>
              <a:t>2006</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023" y="1865313"/>
            <a:ext cx="32067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610" y="2019301"/>
            <a:ext cx="25622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98" y="1912938"/>
            <a:ext cx="294163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p:cNvSpPr txBox="1">
            <a:spLocks noChangeArrowheads="1"/>
          </p:cNvSpPr>
          <p:nvPr/>
        </p:nvSpPr>
        <p:spPr bwMode="auto">
          <a:xfrm>
            <a:off x="587375" y="4491083"/>
            <a:ext cx="8148638"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eaLnBrk="1" hangingPunct="1">
              <a:spcBef>
                <a:spcPct val="50000"/>
              </a:spcBef>
              <a:buClr>
                <a:srgbClr val="000000"/>
              </a:buClr>
              <a:buSzPct val="115000"/>
            </a:pPr>
            <a:r>
              <a:rPr lang="pl-PL" sz="2200" dirty="0" smtClean="0">
                <a:solidFill>
                  <a:srgbClr val="FFFFFF"/>
                </a:solidFill>
                <a:latin typeface="+mn-lt"/>
                <a:cs typeface="+mn-cs"/>
              </a:rPr>
              <a:t>CMS, </a:t>
            </a:r>
            <a:r>
              <a:rPr lang="pl-PL" sz="2200" dirty="0" err="1" smtClean="0">
                <a:solidFill>
                  <a:srgbClr val="FFFFFF"/>
                </a:solidFill>
                <a:latin typeface="+mn-lt"/>
                <a:cs typeface="+mn-cs"/>
              </a:rPr>
              <a:t>Cortical</a:t>
            </a:r>
            <a:r>
              <a:rPr lang="pl-PL" sz="2200" dirty="0" smtClean="0">
                <a:solidFill>
                  <a:srgbClr val="FFFFFF"/>
                </a:solidFill>
                <a:latin typeface="+mn-lt"/>
                <a:cs typeface="+mn-cs"/>
              </a:rPr>
              <a:t> </a:t>
            </a:r>
            <a:r>
              <a:rPr lang="pl-PL" sz="2200" dirty="0" err="1" smtClean="0">
                <a:solidFill>
                  <a:srgbClr val="FFFFFF"/>
                </a:solidFill>
                <a:latin typeface="+mn-lt"/>
                <a:cs typeface="+mn-cs"/>
              </a:rPr>
              <a:t>Midline</a:t>
            </a:r>
            <a:r>
              <a:rPr lang="pl-PL" sz="2200" dirty="0" smtClean="0">
                <a:solidFill>
                  <a:srgbClr val="FFFFFF"/>
                </a:solidFill>
                <a:latin typeface="+mn-lt"/>
                <a:cs typeface="+mn-cs"/>
              </a:rPr>
              <a:t> </a:t>
            </a:r>
            <a:r>
              <a:rPr lang="pl-PL" sz="2200" dirty="0" err="1" smtClean="0">
                <a:solidFill>
                  <a:srgbClr val="FFFFFF"/>
                </a:solidFill>
                <a:latin typeface="+mn-lt"/>
                <a:cs typeface="+mn-cs"/>
              </a:rPr>
              <a:t>Structures</a:t>
            </a:r>
            <a:r>
              <a:rPr lang="pl-PL" sz="2200" dirty="0" smtClean="0">
                <a:solidFill>
                  <a:srgbClr val="FFFFFF"/>
                </a:solidFill>
                <a:latin typeface="+mn-lt"/>
                <a:cs typeface="+mn-cs"/>
              </a:rPr>
              <a:t>, korowe struktury przyśrodkowe, są siedliskiem procesów odnoszących się do „ja” w testach werbalnych, przestrzennych, emocjonalnych, rozpoznawania twarzy. </a:t>
            </a:r>
            <a:br>
              <a:rPr lang="pl-PL" sz="2200" dirty="0" smtClean="0">
                <a:solidFill>
                  <a:srgbClr val="FFFFFF"/>
                </a:solidFill>
                <a:latin typeface="+mn-lt"/>
                <a:cs typeface="+mn-cs"/>
              </a:rPr>
            </a:br>
            <a:r>
              <a:rPr lang="pl-PL" sz="2200" dirty="0" smtClean="0">
                <a:solidFill>
                  <a:srgbClr val="FFFFFF"/>
                </a:solidFill>
                <a:latin typeface="+mn-lt"/>
                <a:cs typeface="+mn-cs"/>
              </a:rPr>
              <a:t>Dobrze ukryte, rzadko ulegają uszkodzeniom, pośredniczą w komunikacji pomiędzy układem limbicznym, pniem mózgu i korą.</a:t>
            </a:r>
          </a:p>
          <a:p>
            <a:pPr eaLnBrk="1" hangingPunct="1">
              <a:spcBef>
                <a:spcPct val="50000"/>
              </a:spcBef>
              <a:buClr>
                <a:srgbClr val="000000"/>
              </a:buClr>
              <a:buSzPct val="115000"/>
            </a:pPr>
            <a:r>
              <a:rPr lang="pl-PL" sz="2200" dirty="0" err="1" smtClean="0">
                <a:solidFill>
                  <a:srgbClr val="FFFFFF"/>
                </a:solidFill>
                <a:latin typeface="+mn-lt"/>
                <a:cs typeface="+mn-cs"/>
              </a:rPr>
              <a:t>Proto</a:t>
            </a:r>
            <a:r>
              <a:rPr lang="pl-PL" sz="2200" dirty="0" smtClean="0">
                <a:solidFill>
                  <a:srgbClr val="FFFFFF"/>
                </a:solidFill>
                <a:latin typeface="+mn-lt"/>
                <a:cs typeface="+mn-cs"/>
              </a:rPr>
              <a:t>-ja: ciało, autobiograficzne ja: pamięć; społeczne ja: relacje.</a:t>
            </a:r>
          </a:p>
        </p:txBody>
      </p:sp>
    </p:spTree>
    <p:extLst>
      <p:ext uri="{BB962C8B-B14F-4D97-AF65-F5344CB8AC3E}">
        <p14:creationId xmlns:p14="http://schemas.microsoft.com/office/powerpoint/2010/main" val="12704346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219200" y="3810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FFCC66"/>
              </a:buClr>
              <a:buSzPct val="115000"/>
              <a:defRPr/>
            </a:pPr>
            <a:r>
              <a:rPr lang="pl-PL" sz="3600" dirty="0">
                <a:solidFill>
                  <a:srgbClr val="FFC000"/>
                </a:solidFill>
                <a:effectLst>
                  <a:outerShdw blurRad="38100" dist="38100" dir="2700000" algn="tl">
                    <a:srgbClr val="000000">
                      <a:alpha val="43137"/>
                    </a:srgbClr>
                  </a:outerShdw>
                </a:effectLst>
                <a:latin typeface="Calibri" pitchFamily="34" charset="0"/>
                <a:cs typeface="Calibri" pitchFamily="34" charset="0"/>
              </a:rPr>
              <a:t>Mnich w skanerze</a:t>
            </a:r>
            <a:endParaRPr lang="pl-PL" sz="3600" dirty="0">
              <a:solidFill>
                <a:srgbClr val="FFC000"/>
              </a:solidFill>
              <a:effectLst>
                <a:outerShdw blurRad="38100" dist="38100" dir="2700000" algn="tl">
                  <a:srgbClr val="000000">
                    <a:alpha val="43137"/>
                  </a:srgbClr>
                </a:outerShdw>
              </a:effectLst>
              <a:latin typeface="Times New Roman" pitchFamily="18" charset="0"/>
              <a:cs typeface="Calibri" pitchFamily="34" charset="0"/>
            </a:endParaRP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1103313"/>
            <a:ext cx="5037137"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777875" y="5275759"/>
            <a:ext cx="7810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spcBef>
                <a:spcPct val="50000"/>
              </a:spcBef>
              <a:buClr>
                <a:srgbClr val="FFCC66"/>
              </a:buClr>
              <a:buSzPct val="115000"/>
            </a:pPr>
            <a:r>
              <a:rPr lang="en-US" sz="2400" dirty="0" smtClean="0">
                <a:solidFill>
                  <a:srgbClr val="EAEAEA"/>
                </a:solidFill>
                <a:latin typeface="Calibri" pitchFamily="34" charset="0"/>
                <a:cs typeface="Calibri" pitchFamily="34" charset="0"/>
              </a:rPr>
              <a:t>Richard Davison i </a:t>
            </a:r>
            <a:r>
              <a:rPr lang="en-US" sz="2400" dirty="0" err="1" smtClean="0">
                <a:solidFill>
                  <a:srgbClr val="EAEAEA"/>
                </a:solidFill>
                <a:latin typeface="Calibri" pitchFamily="34" charset="0"/>
                <a:cs typeface="Calibri" pitchFamily="34" charset="0"/>
                <a:hlinkClick r:id="rId4"/>
              </a:rPr>
              <a:t>Matthieu</a:t>
            </a:r>
            <a:r>
              <a:rPr lang="en-US" sz="2400" dirty="0" smtClean="0">
                <a:solidFill>
                  <a:srgbClr val="EAEAEA"/>
                </a:solidFill>
                <a:latin typeface="Calibri" pitchFamily="34" charset="0"/>
                <a:cs typeface="Calibri" pitchFamily="34" charset="0"/>
                <a:hlinkClick r:id="rId4"/>
              </a:rPr>
              <a:t> </a:t>
            </a:r>
            <a:r>
              <a:rPr lang="en-US" sz="2400" dirty="0" err="1" smtClean="0">
                <a:solidFill>
                  <a:srgbClr val="EAEAEA"/>
                </a:solidFill>
                <a:latin typeface="Calibri" pitchFamily="34" charset="0"/>
                <a:cs typeface="Calibri" pitchFamily="34" charset="0"/>
                <a:hlinkClick r:id="rId4"/>
              </a:rPr>
              <a:t>Ricard</a:t>
            </a:r>
            <a:endParaRPr lang="en-US" sz="2400" dirty="0" smtClean="0">
              <a:solidFill>
                <a:srgbClr val="EAEAEA"/>
              </a:solidFill>
              <a:latin typeface="Calibri" pitchFamily="34" charset="0"/>
              <a:cs typeface="Calibri" pitchFamily="34" charset="0"/>
            </a:endParaRPr>
          </a:p>
          <a:p>
            <a:pPr algn="ctr" eaLnBrk="1" hangingPunct="1">
              <a:spcBef>
                <a:spcPct val="50000"/>
              </a:spcBef>
              <a:buClr>
                <a:srgbClr val="FFCC66"/>
              </a:buClr>
              <a:buSzPct val="115000"/>
            </a:pPr>
            <a:r>
              <a:rPr lang="en-US" sz="2400" dirty="0" smtClean="0">
                <a:solidFill>
                  <a:srgbClr val="EAEAEA"/>
                </a:solidFill>
                <a:latin typeface="Calibri" pitchFamily="34" charset="0"/>
                <a:cs typeface="Calibri" pitchFamily="34" charset="0"/>
              </a:rPr>
              <a:t>Brain Imaging Laboratory, University of Wisconsin-Madison</a:t>
            </a:r>
          </a:p>
        </p:txBody>
      </p:sp>
      <p:sp>
        <p:nvSpPr>
          <p:cNvPr id="55301" name="TextBox 1"/>
          <p:cNvSpPr txBox="1">
            <a:spLocks noChangeArrowheads="1"/>
          </p:cNvSpPr>
          <p:nvPr/>
        </p:nvSpPr>
        <p:spPr bwMode="auto">
          <a:xfrm>
            <a:off x="422275" y="1120775"/>
            <a:ext cx="33718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buClr>
                <a:srgbClr val="FFCC66"/>
              </a:buClr>
              <a:buSzPct val="115000"/>
            </a:pPr>
            <a:r>
              <a:rPr lang="pl-PL" sz="2400" dirty="0" smtClean="0">
                <a:solidFill>
                  <a:srgbClr val="EAEAEA"/>
                </a:solidFill>
                <a:latin typeface="Calibri" pitchFamily="34" charset="0"/>
                <a:cs typeface="Calibri" pitchFamily="34" charset="0"/>
              </a:rPr>
              <a:t>Szczęścia można się nauczyć! Regulacja woli i emocji jest jedną z istotnych składowych tego procesu.</a:t>
            </a:r>
            <a:br>
              <a:rPr lang="pl-PL" sz="2400" dirty="0" smtClean="0">
                <a:solidFill>
                  <a:srgbClr val="EAEAEA"/>
                </a:solidFill>
                <a:latin typeface="Calibri" pitchFamily="34" charset="0"/>
                <a:cs typeface="Calibri" pitchFamily="34" charset="0"/>
              </a:rPr>
            </a:br>
            <a:endParaRPr lang="pl-PL" sz="2400" dirty="0" smtClean="0">
              <a:solidFill>
                <a:srgbClr val="EAEAEA"/>
              </a:solidFill>
              <a:latin typeface="Calibri" pitchFamily="34" charset="0"/>
              <a:cs typeface="Calibri" pitchFamily="34" charset="0"/>
            </a:endParaRPr>
          </a:p>
          <a:p>
            <a:pPr eaLnBrk="1" hangingPunct="1">
              <a:buClr>
                <a:srgbClr val="FFCC66"/>
              </a:buClr>
              <a:buSzPct val="115000"/>
            </a:pPr>
            <a:r>
              <a:rPr lang="pl-PL" sz="2400" dirty="0" smtClean="0">
                <a:solidFill>
                  <a:srgbClr val="EAEAEA"/>
                </a:solidFill>
                <a:latin typeface="Calibri" pitchFamily="34" charset="0"/>
                <a:cs typeface="Calibri" pitchFamily="34" charset="0"/>
              </a:rPr>
              <a:t>Zdolności do autorefleksji również można się uczyć.</a:t>
            </a:r>
          </a:p>
          <a:p>
            <a:pPr eaLnBrk="1" hangingPunct="1">
              <a:buClr>
                <a:srgbClr val="FFCC66"/>
              </a:buClr>
              <a:buSzPct val="115000"/>
            </a:pPr>
            <a:endParaRPr lang="pl-PL" sz="2400" dirty="0" smtClean="0">
              <a:solidFill>
                <a:srgbClr val="EAEAEA"/>
              </a:solidFill>
              <a:latin typeface="Calibri" pitchFamily="34" charset="0"/>
              <a:cs typeface="Calibri" pitchFamily="34" charset="0"/>
            </a:endParaRPr>
          </a:p>
          <a:p>
            <a:pPr eaLnBrk="1" hangingPunct="1">
              <a:buClr>
                <a:srgbClr val="FFCC66"/>
              </a:buClr>
              <a:buSzPct val="115000"/>
            </a:pPr>
            <a:r>
              <a:rPr lang="en-US" sz="2400" dirty="0" err="1" smtClean="0">
                <a:solidFill>
                  <a:srgbClr val="EAEAEA"/>
                </a:solidFill>
                <a:latin typeface="Calibri" pitchFamily="34" charset="0"/>
                <a:cs typeface="Calibri" pitchFamily="34" charset="0"/>
              </a:rPr>
              <a:t>Matthieu</a:t>
            </a:r>
            <a:r>
              <a:rPr lang="en-US" sz="2400" dirty="0" smtClean="0">
                <a:solidFill>
                  <a:srgbClr val="EAEAEA"/>
                </a:solidFill>
                <a:latin typeface="Calibri" pitchFamily="34" charset="0"/>
                <a:cs typeface="Calibri" pitchFamily="34" charset="0"/>
              </a:rPr>
              <a:t> </a:t>
            </a:r>
            <a:r>
              <a:rPr lang="en-US" sz="2400" dirty="0" err="1" smtClean="0">
                <a:solidFill>
                  <a:srgbClr val="EAEAEA"/>
                </a:solidFill>
                <a:latin typeface="Calibri" pitchFamily="34" charset="0"/>
                <a:cs typeface="Calibri" pitchFamily="34" charset="0"/>
              </a:rPr>
              <a:t>Ricard</a:t>
            </a:r>
            <a:r>
              <a:rPr lang="pl-PL" sz="2400" dirty="0" smtClean="0">
                <a:solidFill>
                  <a:srgbClr val="EAEAEA"/>
                </a:solidFill>
                <a:latin typeface="Calibri" pitchFamily="34" charset="0"/>
                <a:cs typeface="Calibri" pitchFamily="34" charset="0"/>
              </a:rPr>
              <a:t>, W </a:t>
            </a:r>
            <a:r>
              <a:rPr lang="pl-PL" sz="2400" dirty="0">
                <a:solidFill>
                  <a:srgbClr val="EAEAEA"/>
                </a:solidFill>
                <a:latin typeface="Calibri" pitchFamily="34" charset="0"/>
                <a:cs typeface="Calibri" pitchFamily="34" charset="0"/>
              </a:rPr>
              <a:t>obronie szczęścia. </a:t>
            </a:r>
            <a:r>
              <a:rPr lang="pl-PL" sz="2400" dirty="0" smtClean="0">
                <a:solidFill>
                  <a:srgbClr val="EAEAEA"/>
                </a:solidFill>
                <a:latin typeface="Calibri" pitchFamily="34" charset="0"/>
                <a:cs typeface="Calibri" pitchFamily="34" charset="0"/>
              </a:rPr>
              <a:t>2005.</a:t>
            </a:r>
          </a:p>
        </p:txBody>
      </p:sp>
    </p:spTree>
    <p:extLst>
      <p:ext uri="{BB962C8B-B14F-4D97-AF65-F5344CB8AC3E}">
        <p14:creationId xmlns:p14="http://schemas.microsoft.com/office/powerpoint/2010/main" val="3420291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714375" y="260350"/>
            <a:ext cx="6089873" cy="769938"/>
          </a:xfrm>
        </p:spPr>
        <p:txBody>
          <a:bodyPr/>
          <a:lstStyle/>
          <a:p>
            <a:pPr eaLnBrk="1" hangingPunct="1">
              <a:defRPr/>
            </a:pPr>
            <a:r>
              <a:rPr lang="pl-PL" dirty="0" smtClean="0">
                <a:latin typeface="Arial Unicode MS" pitchFamily="34" charset="-128"/>
              </a:rPr>
              <a:t>Temat</a:t>
            </a:r>
            <a:endParaRPr lang="en-US" dirty="0" smtClean="0">
              <a:latin typeface="Arial Unicode MS" pitchFamily="34" charset="-128"/>
            </a:endParaRPr>
          </a:p>
        </p:txBody>
      </p:sp>
      <p:sp>
        <p:nvSpPr>
          <p:cNvPr id="16387" name="Rectangle 3"/>
          <p:cNvSpPr>
            <a:spLocks noGrp="1" noChangeArrowheads="1"/>
          </p:cNvSpPr>
          <p:nvPr>
            <p:ph type="body" idx="1"/>
          </p:nvPr>
        </p:nvSpPr>
        <p:spPr>
          <a:xfrm>
            <a:off x="381000" y="1143000"/>
            <a:ext cx="8382000" cy="5572125"/>
          </a:xfrm>
        </p:spPr>
        <p:txBody>
          <a:bodyPr/>
          <a:lstStyle/>
          <a:p>
            <a:pPr marL="0" indent="0" eaLnBrk="1" hangingPunct="1">
              <a:buNone/>
              <a:defRPr/>
            </a:pPr>
            <a:endParaRPr lang="pl-PL" dirty="0" smtClean="0"/>
          </a:p>
          <a:p>
            <a:pPr eaLnBrk="1" hangingPunct="1">
              <a:defRPr/>
            </a:pPr>
            <a:r>
              <a:rPr lang="pl-PL" dirty="0" smtClean="0"/>
              <a:t>Co i skąd o sobie wiemy? </a:t>
            </a:r>
          </a:p>
          <a:p>
            <a:pPr eaLnBrk="1" hangingPunct="1">
              <a:defRPr/>
            </a:pPr>
            <a:r>
              <a:rPr lang="pl-PL" dirty="0" smtClean="0"/>
              <a:t>Procesy w mózgu i ich konceptualizacja.</a:t>
            </a:r>
          </a:p>
          <a:p>
            <a:pPr eaLnBrk="1" hangingPunct="1">
              <a:defRPr/>
            </a:pPr>
            <a:r>
              <a:rPr lang="pl-PL" dirty="0" err="1" smtClean="0"/>
              <a:t>Neurobrazowanie</a:t>
            </a:r>
            <a:r>
              <a:rPr lang="pl-PL" dirty="0" smtClean="0"/>
              <a:t> – czy w mózgu widać umysł?  </a:t>
            </a:r>
          </a:p>
          <a:p>
            <a:pPr marL="457200" indent="-457200">
              <a:buFont typeface="+mj-lt"/>
              <a:buAutoNum type="arabicPeriod"/>
            </a:pPr>
            <a:r>
              <a:rPr lang="pl-PL" dirty="0" smtClean="0"/>
              <a:t>Duch </a:t>
            </a:r>
            <a:r>
              <a:rPr lang="pl-PL" dirty="0"/>
              <a:t>W, </a:t>
            </a:r>
            <a:r>
              <a:rPr lang="pl-PL" i="1" dirty="0">
                <a:hlinkClick r:id="rId3"/>
              </a:rPr>
              <a:t>Amuzja Wyobrażeniowa</a:t>
            </a:r>
            <a:r>
              <a:rPr lang="pl-PL" dirty="0"/>
              <a:t>, </a:t>
            </a:r>
            <a:r>
              <a:rPr lang="pl-PL" dirty="0" smtClean="0"/>
              <a:t>numer poświęcony </a:t>
            </a:r>
            <a:r>
              <a:rPr lang="pl-PL" dirty="0" err="1"/>
              <a:t>neuroestetyce</a:t>
            </a:r>
            <a:r>
              <a:rPr lang="pl-PL" dirty="0"/>
              <a:t>, red. P. </a:t>
            </a:r>
            <a:r>
              <a:rPr lang="pl-PL" dirty="0" err="1"/>
              <a:t>Podlipniak</a:t>
            </a:r>
            <a:r>
              <a:rPr lang="pl-PL" dirty="0"/>
              <a:t> i P. Przybysz. </a:t>
            </a:r>
          </a:p>
          <a:p>
            <a:pPr marL="457200" indent="-457200">
              <a:buFont typeface="+mj-lt"/>
              <a:buAutoNum type="arabicPeriod"/>
            </a:pPr>
            <a:r>
              <a:rPr lang="pl-PL" dirty="0" smtClean="0"/>
              <a:t>Duch W </a:t>
            </a:r>
            <a:r>
              <a:rPr lang="pl-PL" dirty="0"/>
              <a:t>(2012) </a:t>
            </a:r>
            <a:r>
              <a:rPr lang="pl-PL" i="1" dirty="0">
                <a:hlinkClick r:id="rId4"/>
              </a:rPr>
              <a:t>Neuronauki i natura ludzka</a:t>
            </a:r>
            <a:r>
              <a:rPr lang="pl-PL" i="1" dirty="0"/>
              <a:t>.</a:t>
            </a:r>
            <a:r>
              <a:rPr lang="pl-PL" dirty="0"/>
              <a:t> W: </a:t>
            </a:r>
            <a:r>
              <a:rPr lang="pl-PL" dirty="0">
                <a:hlinkClick r:id="rId5"/>
              </a:rPr>
              <a:t>Nauki przyrodnicze a nowy ateizm</a:t>
            </a:r>
            <a:r>
              <a:rPr lang="pl-PL" dirty="0"/>
              <a:t>, </a:t>
            </a:r>
            <a:r>
              <a:rPr lang="pl-PL" dirty="0" smtClean="0"/>
              <a:t>red</a:t>
            </a:r>
            <a:r>
              <a:rPr lang="pl-PL" dirty="0"/>
              <a:t>. M. Słomka, </a:t>
            </a:r>
            <a:r>
              <a:rPr lang="pl-PL" dirty="0" smtClean="0"/>
              <a:t>79-122 </a:t>
            </a:r>
            <a:endParaRPr lang="pl-PL" dirty="0"/>
          </a:p>
          <a:p>
            <a:pPr marL="457200" indent="-457200">
              <a:buFont typeface="+mj-lt"/>
              <a:buAutoNum type="arabicPeriod"/>
            </a:pPr>
            <a:r>
              <a:rPr lang="pl-PL" dirty="0" smtClean="0"/>
              <a:t>Duch </a:t>
            </a:r>
            <a:r>
              <a:rPr lang="pl-PL" dirty="0"/>
              <a:t>W. (2011) </a:t>
            </a:r>
            <a:r>
              <a:rPr lang="pl-PL" i="1" dirty="0">
                <a:hlinkClick r:id="rId6"/>
              </a:rPr>
              <a:t>Jak reprezentowane są pojęcia w mózgu i co z tego wynika</a:t>
            </a:r>
            <a:r>
              <a:rPr lang="pl-PL" i="1" dirty="0"/>
              <a:t>. </a:t>
            </a:r>
            <a:r>
              <a:rPr lang="pl-PL" dirty="0"/>
              <a:t>Rozdział do książki. </a:t>
            </a:r>
          </a:p>
          <a:p>
            <a:pPr marL="457200" indent="-457200">
              <a:buFont typeface="+mj-lt"/>
              <a:buAutoNum type="arabicPeriod"/>
            </a:pPr>
            <a:r>
              <a:rPr lang="pl-PL" dirty="0" smtClean="0"/>
              <a:t>Duch </a:t>
            </a:r>
            <a:r>
              <a:rPr lang="pl-PL" dirty="0"/>
              <a:t>W. (2010) </a:t>
            </a:r>
            <a:r>
              <a:rPr lang="pl-PL" i="1" dirty="0">
                <a:hlinkClick r:id="rId7"/>
              </a:rPr>
              <a:t>Czy jesteśmy automatami</a:t>
            </a:r>
            <a:r>
              <a:rPr lang="pl-PL" i="1" dirty="0"/>
              <a:t>? Mózgi, wolna wola i odpowiedzialność.</a:t>
            </a:r>
            <a:r>
              <a:rPr lang="pl-PL" dirty="0"/>
              <a:t> </a:t>
            </a:r>
            <a:r>
              <a:rPr lang="pl-PL" dirty="0" smtClean="0"/>
              <a:t> Rozdz</a:t>
            </a:r>
            <a:r>
              <a:rPr lang="pl-PL" dirty="0"/>
              <a:t>. 8, str. 219-264, Na ścieżkach neuronauki. red. P. Francuz, Lublin: Wydawnictwo KUL. </a:t>
            </a:r>
          </a:p>
          <a:p>
            <a:pPr marL="457200" indent="-457200">
              <a:buFont typeface="+mj-lt"/>
              <a:buAutoNum type="arabicPeriod"/>
            </a:pPr>
            <a:r>
              <a:rPr lang="pl-PL" dirty="0"/>
              <a:t>Duch W. (2010) </a:t>
            </a:r>
            <a:r>
              <a:rPr lang="pl-PL" i="1" dirty="0">
                <a:hlinkClick r:id="rId8"/>
              </a:rPr>
              <a:t>Reprezentacje umysłowe jako aproksymacje stanów mózgu</a:t>
            </a:r>
            <a:r>
              <a:rPr lang="pl-PL" i="1" dirty="0"/>
              <a:t>. </a:t>
            </a:r>
            <a:r>
              <a:rPr lang="pl-PL" dirty="0" smtClean="0">
                <a:hlinkClick r:id="rId9"/>
              </a:rPr>
              <a:t>Studia </a:t>
            </a:r>
            <a:r>
              <a:rPr lang="pl-PL" dirty="0">
                <a:hlinkClick r:id="rId9"/>
              </a:rPr>
              <a:t>z Kognitywistyki i Filozofii Umysłu</a:t>
            </a:r>
            <a:r>
              <a:rPr lang="pl-PL" dirty="0"/>
              <a:t> 3: 5-28, </a:t>
            </a:r>
            <a:r>
              <a:rPr lang="pl-PL" dirty="0" smtClean="0"/>
              <a:t>2009</a:t>
            </a:r>
            <a:endParaRPr lang="pl-PL" dirty="0"/>
          </a:p>
        </p:txBody>
      </p:sp>
      <p:pic>
        <p:nvPicPr>
          <p:cNvPr id="6758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3100" y="1528"/>
            <a:ext cx="33909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4403758"/>
      </p:ext>
    </p:extLst>
  </p:cSld>
  <p:clrMapOvr>
    <a:masterClrMapping/>
  </p:clrMapOvr>
  <p:transition>
    <p:strips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itm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90" y="3919841"/>
            <a:ext cx="66294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510123" y="6170495"/>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spcBef>
                <a:spcPct val="50000"/>
              </a:spcBef>
              <a:buClr>
                <a:srgbClr val="FFCC66"/>
              </a:buClr>
              <a:buSzPct val="115000"/>
            </a:pPr>
            <a:r>
              <a:rPr lang="en-US" sz="2400" dirty="0" smtClean="0">
                <a:solidFill>
                  <a:srgbClr val="F8F8F8"/>
                </a:solidFill>
                <a:latin typeface="Calibri" pitchFamily="34" charset="0"/>
                <a:cs typeface="Calibri" pitchFamily="34" charset="0"/>
              </a:rPr>
              <a:t>“Investigating the Mind” MIT- Cambridge, MA (2003)</a:t>
            </a:r>
          </a:p>
        </p:txBody>
      </p:sp>
      <p:grpSp>
        <p:nvGrpSpPr>
          <p:cNvPr id="2" name="Grupa 1"/>
          <p:cNvGrpSpPr/>
          <p:nvPr/>
        </p:nvGrpSpPr>
        <p:grpSpPr>
          <a:xfrm>
            <a:off x="510123" y="969308"/>
            <a:ext cx="8432800" cy="2938642"/>
            <a:chOff x="457200" y="1340768"/>
            <a:chExt cx="8432800" cy="2938642"/>
          </a:xfrm>
        </p:grpSpPr>
        <p:pic>
          <p:nvPicPr>
            <p:cNvPr id="54274" name="Picture 2" descr="hhd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340768"/>
              <a:ext cx="6629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457200" y="3079081"/>
              <a:ext cx="843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spcBef>
                  <a:spcPct val="50000"/>
                </a:spcBef>
                <a:buClr>
                  <a:srgbClr val="FFCC66"/>
                </a:buClr>
                <a:buSzPct val="115000"/>
              </a:pPr>
              <a:r>
                <a:rPr lang="pl-PL" sz="2400" dirty="0" err="1" smtClean="0">
                  <a:solidFill>
                    <a:srgbClr val="F8F8F8"/>
                  </a:solidFill>
                  <a:latin typeface="Calibri" pitchFamily="34" charset="0"/>
                  <a:cs typeface="Calibri" pitchFamily="34" charset="0"/>
                </a:rPr>
                <a:t>Dalaj</a:t>
              </a:r>
              <a:r>
                <a:rPr lang="pl-PL" sz="2400" dirty="0" smtClean="0">
                  <a:solidFill>
                    <a:srgbClr val="F8F8F8"/>
                  </a:solidFill>
                  <a:latin typeface="Calibri" pitchFamily="34" charset="0"/>
                  <a:cs typeface="Calibri" pitchFamily="34" charset="0"/>
                </a:rPr>
                <a:t> Lama, </a:t>
              </a:r>
              <a:r>
                <a:rPr lang="en-US" sz="2400" dirty="0" smtClean="0">
                  <a:solidFill>
                    <a:srgbClr val="F8F8F8"/>
                  </a:solidFill>
                  <a:latin typeface="Calibri" pitchFamily="34" charset="0"/>
                  <a:cs typeface="Calibri" pitchFamily="34" charset="0"/>
                </a:rPr>
                <a:t>“The Science and Clinical Application of Meditation” </a:t>
              </a:r>
              <a:r>
                <a:rPr lang="pl-PL" sz="2400" dirty="0" smtClean="0">
                  <a:solidFill>
                    <a:srgbClr val="F8F8F8"/>
                  </a:solidFill>
                  <a:latin typeface="Calibri" pitchFamily="34" charset="0"/>
                  <a:cs typeface="Calibri" pitchFamily="34" charset="0"/>
                </a:rPr>
                <a:t/>
              </a:r>
              <a:br>
                <a:rPr lang="pl-PL" sz="2400" dirty="0" smtClean="0">
                  <a:solidFill>
                    <a:srgbClr val="F8F8F8"/>
                  </a:solidFill>
                  <a:latin typeface="Calibri" pitchFamily="34" charset="0"/>
                  <a:cs typeface="Calibri" pitchFamily="34" charset="0"/>
                </a:rPr>
              </a:br>
              <a:r>
                <a:rPr lang="en-US" sz="2400" dirty="0" smtClean="0">
                  <a:solidFill>
                    <a:srgbClr val="F8F8F8"/>
                  </a:solidFill>
                  <a:latin typeface="Calibri" pitchFamily="34" charset="0"/>
                  <a:cs typeface="Calibri" pitchFamily="34" charset="0"/>
                </a:rPr>
                <a:t>SFN-Washington (2005)</a:t>
              </a:r>
              <a:r>
                <a:rPr lang="pl-PL" sz="2400" dirty="0" smtClean="0">
                  <a:solidFill>
                    <a:srgbClr val="F8F8F8"/>
                  </a:solidFill>
                  <a:latin typeface="Calibri" pitchFamily="34" charset="0"/>
                  <a:cs typeface="Calibri" pitchFamily="34" charset="0"/>
                </a:rPr>
                <a:t>. Regulacja emocji, inteligencja emocjonalna, wymaga treningu – kto to potrafi? </a:t>
              </a:r>
              <a:endParaRPr lang="en-US" sz="2400" dirty="0" smtClean="0">
                <a:solidFill>
                  <a:srgbClr val="F8F8F8"/>
                </a:solidFill>
                <a:latin typeface="Calibri" pitchFamily="34" charset="0"/>
                <a:cs typeface="Calibri" pitchFamily="34" charset="0"/>
              </a:endParaRPr>
            </a:p>
          </p:txBody>
        </p:sp>
      </p:grpSp>
      <p:sp>
        <p:nvSpPr>
          <p:cNvPr id="5127" name="Text Box 7"/>
          <p:cNvSpPr txBox="1">
            <a:spLocks noChangeArrowheads="1"/>
          </p:cNvSpPr>
          <p:nvPr/>
        </p:nvSpPr>
        <p:spPr bwMode="auto">
          <a:xfrm>
            <a:off x="674688" y="284163"/>
            <a:ext cx="7864475" cy="646112"/>
          </a:xfrm>
          <a:prstGeom prst="rect">
            <a:avLst/>
          </a:prstGeom>
          <a:noFill/>
          <a:ln w="9525">
            <a:noFill/>
            <a:miter lim="800000"/>
            <a:headEnd/>
            <a:tailEnd/>
          </a:ln>
        </p:spPr>
        <p:txBody>
          <a:bodyPr>
            <a:spAutoFit/>
          </a:bodyPr>
          <a:lstStyle/>
          <a:p>
            <a:pPr algn="ctr">
              <a:spcBef>
                <a:spcPct val="50000"/>
              </a:spcBef>
              <a:buClr>
                <a:srgbClr val="FFCC66"/>
              </a:buClr>
              <a:buSzPct val="115000"/>
              <a:defRPr/>
            </a:pPr>
            <a:r>
              <a:rPr lang="pl-PL" sz="3600" dirty="0">
                <a:solidFill>
                  <a:srgbClr val="FFC000"/>
                </a:solidFill>
                <a:effectLst>
                  <a:outerShdw blurRad="38100" dist="38100" dir="2700000" algn="tl">
                    <a:srgbClr val="000000">
                      <a:alpha val="43137"/>
                    </a:srgbClr>
                  </a:outerShdw>
                </a:effectLst>
                <a:latin typeface="Calibri" pitchFamily="34" charset="0"/>
                <a:cs typeface="Calibri" pitchFamily="34" charset="0"/>
              </a:rPr>
              <a:t>Medytacja i emocje</a:t>
            </a:r>
          </a:p>
        </p:txBody>
      </p:sp>
      <p:pic>
        <p:nvPicPr>
          <p:cNvPr id="5427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0360" y="6072714"/>
            <a:ext cx="1905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1537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71600" y="301625"/>
            <a:ext cx="7488832" cy="685800"/>
          </a:xfrm>
          <a:effectLst/>
        </p:spPr>
        <p:txBody>
          <a:bodyPr/>
          <a:lstStyle/>
          <a:p>
            <a:pPr eaLnBrk="1" hangingPunct="1">
              <a:defRPr/>
            </a:pPr>
            <a:r>
              <a:rPr lang="pl-PL" dirty="0" smtClean="0">
                <a:latin typeface="Arial Unicode MS" pitchFamily="34" charset="-128"/>
              </a:rPr>
              <a:t>Rozwój sieci podstawowej (DMN)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108" y="980728"/>
            <a:ext cx="6419850"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0244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71600" y="301625"/>
            <a:ext cx="7488832" cy="685800"/>
          </a:xfrm>
          <a:effectLst/>
        </p:spPr>
        <p:txBody>
          <a:bodyPr/>
          <a:lstStyle/>
          <a:p>
            <a:pPr eaLnBrk="1" hangingPunct="1">
              <a:defRPr/>
            </a:pPr>
            <a:r>
              <a:rPr lang="pl-PL" dirty="0" smtClean="0">
                <a:latin typeface="Arial Unicode MS" pitchFamily="34" charset="-128"/>
              </a:rPr>
              <a:t>Środkowa Bruzda Czołowa (MFG)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556792"/>
            <a:ext cx="668655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3991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xfrm>
            <a:off x="685800" y="350840"/>
            <a:ext cx="7772400" cy="563562"/>
          </a:xfrm>
        </p:spPr>
        <p:txBody>
          <a:bodyPr/>
          <a:lstStyle/>
          <a:p>
            <a:pPr eaLnBrk="1" hangingPunct="1">
              <a:defRPr/>
            </a:pPr>
            <a:r>
              <a:rPr lang="pl-PL" dirty="0" smtClean="0">
                <a:latin typeface="Arial Unicode MS" pitchFamily="34" charset="-128"/>
              </a:rPr>
              <a:t>Pamięć niemowlaka</a:t>
            </a:r>
            <a:endParaRPr lang="en-US" dirty="0" smtClean="0"/>
          </a:p>
        </p:txBody>
      </p:sp>
      <p:sp>
        <p:nvSpPr>
          <p:cNvPr id="29699" name="Rectangle 3"/>
          <p:cNvSpPr>
            <a:spLocks noGrp="1" noChangeArrowheads="1"/>
          </p:cNvSpPr>
          <p:nvPr>
            <p:ph type="body" sz="half" idx="1"/>
          </p:nvPr>
        </p:nvSpPr>
        <p:spPr>
          <a:xfrm>
            <a:off x="539752" y="1052515"/>
            <a:ext cx="8496300" cy="2376487"/>
          </a:xfrm>
        </p:spPr>
        <p:txBody>
          <a:bodyPr/>
          <a:lstStyle/>
          <a:p>
            <a:pPr marL="0" indent="0" eaLnBrk="1" hangingPunct="1">
              <a:spcBef>
                <a:spcPts val="600"/>
              </a:spcBef>
              <a:buNone/>
            </a:pPr>
            <a:r>
              <a:rPr lang="pl-PL" sz="2400" dirty="0"/>
              <a:t>Zabawka (jedzenie) chowana jest w pudełku A i po krótkiej przerwie dziecko (zwierzę) może ją stamtąd wyciągnąć. </a:t>
            </a:r>
            <a:r>
              <a:rPr lang="pl-PL" sz="2400" dirty="0" smtClean="0"/>
              <a:t/>
            </a:r>
            <a:br>
              <a:rPr lang="pl-PL" sz="2400" dirty="0" smtClean="0"/>
            </a:br>
            <a:r>
              <a:rPr lang="pl-PL" sz="2400" dirty="0" smtClean="0"/>
              <a:t>Po </a:t>
            </a:r>
            <a:r>
              <a:rPr lang="pl-PL" sz="2400" dirty="0"/>
              <a:t>kilku powtórzeniach w A zabawka chowana jest w miejscu B; dzieci szukają nadal w A, chociaż patrzą na B!  </a:t>
            </a:r>
          </a:p>
          <a:p>
            <a:pPr marL="0" indent="0" eaLnBrk="1" hangingPunct="1">
              <a:spcBef>
                <a:spcPts val="600"/>
              </a:spcBef>
              <a:buNone/>
            </a:pPr>
            <a:r>
              <a:rPr lang="pl-PL" sz="2400" dirty="0"/>
              <a:t>Takie efekty obserwuje się </a:t>
            </a:r>
            <a:r>
              <a:rPr lang="pl-PL" sz="2400" dirty="0" smtClean="0"/>
              <a:t>u dzieci </a:t>
            </a:r>
            <a:r>
              <a:rPr lang="pl-PL" sz="2400" dirty="0"/>
              <a:t>~ 8  miesięcznych (Piaget 1954</a:t>
            </a:r>
            <a:r>
              <a:rPr lang="pl-PL" sz="2400" dirty="0" smtClean="0"/>
              <a:t>). </a:t>
            </a:r>
            <a:endParaRPr lang="pl-PL" sz="2400" dirty="0"/>
          </a:p>
          <a:p>
            <a:pPr marL="0" indent="0" eaLnBrk="1" hangingPunct="1">
              <a:spcBef>
                <a:spcPts val="600"/>
              </a:spcBef>
              <a:buNone/>
            </a:pPr>
            <a:r>
              <a:rPr lang="pl-PL" sz="2400" dirty="0"/>
              <a:t>Interakcje pomiędzy pamięcią </a:t>
            </a:r>
            <a:r>
              <a:rPr lang="pl-PL" sz="2400" dirty="0" smtClean="0"/>
              <a:t>dynamiczną i synaptyczną: </a:t>
            </a:r>
            <a:r>
              <a:rPr lang="pl-PL" sz="2400" dirty="0" smtClean="0">
                <a:solidFill>
                  <a:srgbClr val="FFC000"/>
                </a:solidFill>
              </a:rPr>
              <a:t>mózg zmienia się zbyt szybko</a:t>
            </a:r>
            <a:r>
              <a:rPr lang="pl-PL" sz="2400" dirty="0" smtClean="0"/>
              <a:t>, pamięć dynamiczna jest słaba. </a:t>
            </a:r>
            <a:endParaRPr lang="pl-PL" sz="2400" dirty="0"/>
          </a:p>
        </p:txBody>
      </p:sp>
      <p:sp>
        <p:nvSpPr>
          <p:cNvPr id="29700" name="Rectangle 7"/>
          <p:cNvSpPr>
            <a:spLocks noChangeArrowheads="1"/>
          </p:cNvSpPr>
          <p:nvPr/>
        </p:nvSpPr>
        <p:spPr bwMode="auto">
          <a:xfrm>
            <a:off x="536467" y="3891226"/>
            <a:ext cx="4608512" cy="270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Bef>
                <a:spcPts val="600"/>
              </a:spcBef>
              <a:buClr>
                <a:schemeClr val="tx2"/>
              </a:buClr>
              <a:buSzPct val="115000"/>
            </a:pPr>
            <a:r>
              <a:rPr lang="pl-PL" sz="2400" dirty="0" smtClean="0">
                <a:latin typeface="Calibri" pitchFamily="34" charset="0"/>
                <a:cs typeface="Calibri" pitchFamily="34" charset="0"/>
              </a:rPr>
              <a:t>Osiągnięcie równowagi pomiędzy stabilnością i plastycznością mózgu zajmuje wiele </a:t>
            </a:r>
            <a:r>
              <a:rPr lang="pl-PL" sz="2400" dirty="0">
                <a:latin typeface="Calibri" pitchFamily="34" charset="0"/>
                <a:cs typeface="Calibri" pitchFamily="34" charset="0"/>
              </a:rPr>
              <a:t>lat. </a:t>
            </a:r>
            <a:endParaRPr lang="pl-PL" sz="2400" dirty="0" smtClean="0">
              <a:latin typeface="Calibri" pitchFamily="34" charset="0"/>
              <a:cs typeface="Calibri" pitchFamily="34" charset="0"/>
            </a:endParaRPr>
          </a:p>
          <a:p>
            <a:pPr>
              <a:spcBef>
                <a:spcPts val="600"/>
              </a:spcBef>
              <a:buClr>
                <a:schemeClr val="tx2"/>
              </a:buClr>
              <a:buSzPct val="115000"/>
            </a:pPr>
            <a:r>
              <a:rPr lang="pl-PL" sz="2400" dirty="0" smtClean="0">
                <a:latin typeface="Calibri" pitchFamily="34" charset="0"/>
                <a:cs typeface="Calibri" pitchFamily="34" charset="0"/>
              </a:rPr>
              <a:t>Dorośli – odwrotnie, </a:t>
            </a:r>
            <a:r>
              <a:rPr lang="pl-PL" sz="2400" dirty="0" smtClean="0">
                <a:solidFill>
                  <a:srgbClr val="FFC000"/>
                </a:solidFill>
                <a:latin typeface="Calibri" pitchFamily="34" charset="0"/>
                <a:cs typeface="Calibri" pitchFamily="34" charset="0"/>
              </a:rPr>
              <a:t>mózg zmienia się zbyt wolno</a:t>
            </a:r>
            <a:r>
              <a:rPr lang="pl-PL" sz="2400" dirty="0" smtClean="0">
                <a:latin typeface="Calibri" pitchFamily="34" charset="0"/>
                <a:cs typeface="Calibri" pitchFamily="34" charset="0"/>
              </a:rPr>
              <a:t>, zapominamy chociaż już wiedzieliśmy … </a:t>
            </a:r>
            <a:endParaRPr lang="pl-PL" sz="2400" dirty="0">
              <a:latin typeface="Calibri" pitchFamily="34" charset="0"/>
              <a:cs typeface="Calibri" pitchFamily="34" charset="0"/>
            </a:endParaRPr>
          </a:p>
        </p:txBody>
      </p:sp>
      <p:pic>
        <p:nvPicPr>
          <p:cNvPr id="2970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003" y="3891226"/>
            <a:ext cx="3978275"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8170966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Arial Unicode MS" pitchFamily="34" charset="-128"/>
              </a:rPr>
              <a:t>Co wie dorosły?</a:t>
            </a:r>
          </a:p>
        </p:txBody>
      </p:sp>
      <p:sp>
        <p:nvSpPr>
          <p:cNvPr id="34819" name="Rectangle 3"/>
          <p:cNvSpPr>
            <a:spLocks noChangeArrowheads="1"/>
          </p:cNvSpPr>
          <p:nvPr/>
        </p:nvSpPr>
        <p:spPr bwMode="auto">
          <a:xfrm>
            <a:off x="493711" y="1196752"/>
            <a:ext cx="8326759" cy="113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Na obrazku częstość przyznawania przepustki  w zależności od pory dnia dla 1000 decyzji 8 sędziów izraelskich z 20-letnim stażem pracy (S. </a:t>
            </a:r>
            <a:r>
              <a:rPr lang="pl-PL" sz="2400" dirty="0" err="1">
                <a:latin typeface="Calibri" pitchFamily="34" charset="0"/>
                <a:cs typeface="Calibri" pitchFamily="34" charset="0"/>
              </a:rPr>
              <a:t>Danziger</a:t>
            </a:r>
            <a:r>
              <a:rPr lang="pl-PL" sz="2400" dirty="0">
                <a:latin typeface="Calibri" pitchFamily="34" charset="0"/>
                <a:cs typeface="Calibri" pitchFamily="34" charset="0"/>
              </a:rPr>
              <a:t>, </a:t>
            </a:r>
            <a:r>
              <a:rPr lang="pl-PL" sz="2400" dirty="0" smtClean="0">
                <a:latin typeface="Calibri" pitchFamily="34" charset="0"/>
                <a:cs typeface="Calibri" pitchFamily="34" charset="0"/>
              </a:rPr>
              <a:t>PNAS 2011</a:t>
            </a:r>
            <a:r>
              <a:rPr lang="pl-PL" sz="2400" dirty="0">
                <a:latin typeface="Calibri" pitchFamily="34" charset="0"/>
                <a:cs typeface="Calibri" pitchFamily="34" charset="0"/>
              </a:rPr>
              <a:t>). </a:t>
            </a:r>
          </a:p>
        </p:txBody>
      </p:sp>
      <p:sp>
        <p:nvSpPr>
          <p:cNvPr id="8" name="Rectangle 3"/>
          <p:cNvSpPr>
            <a:spLocks noChangeArrowheads="1"/>
          </p:cNvSpPr>
          <p:nvPr/>
        </p:nvSpPr>
        <p:spPr bwMode="auto">
          <a:xfrm>
            <a:off x="605168" y="5061656"/>
            <a:ext cx="8326759"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Przypadkowe osoby pytane, gdzie jest ulica Walentynkowa okazały się dwa razy bardziej skłonne do udzielenia pomocy minutę po zadaniu tego pytania, niż osoby pytanie o ulicę Martina </a:t>
            </a:r>
            <a:r>
              <a:rPr lang="pl-PL" sz="2400" dirty="0" smtClean="0">
                <a:latin typeface="Calibri" pitchFamily="34" charset="0"/>
                <a:cs typeface="Calibri" pitchFamily="34" charset="0"/>
              </a:rPr>
              <a:t> (</a:t>
            </a:r>
            <a:r>
              <a:rPr lang="pl-PL" sz="2400" dirty="0" err="1">
                <a:latin typeface="Calibri" pitchFamily="34" charset="0"/>
                <a:cs typeface="Calibri" pitchFamily="34" charset="0"/>
              </a:rPr>
              <a:t>Baumeister</a:t>
            </a:r>
            <a:r>
              <a:rPr lang="pl-PL" sz="2400" dirty="0">
                <a:latin typeface="Calibri" pitchFamily="34" charset="0"/>
                <a:cs typeface="Calibri" pitchFamily="34" charset="0"/>
              </a:rPr>
              <a:t> i </a:t>
            </a:r>
            <a:r>
              <a:rPr lang="pl-PL" sz="2400" dirty="0" err="1">
                <a:latin typeface="Calibri" pitchFamily="34" charset="0"/>
                <a:cs typeface="Calibri" pitchFamily="34" charset="0"/>
              </a:rPr>
              <a:t>inn</a:t>
            </a:r>
            <a:r>
              <a:rPr lang="pl-PL" sz="2400" dirty="0">
                <a:latin typeface="Calibri" pitchFamily="34" charset="0"/>
                <a:cs typeface="Calibri" pitchFamily="34" charset="0"/>
              </a:rPr>
              <a:t>, </a:t>
            </a:r>
            <a:r>
              <a:rPr lang="pl-PL" sz="2400" dirty="0" smtClean="0">
                <a:latin typeface="Calibri" pitchFamily="34" charset="0"/>
                <a:cs typeface="Calibri" pitchFamily="34" charset="0"/>
              </a:rPr>
              <a:t>2009</a:t>
            </a:r>
            <a:r>
              <a:rPr lang="pl-PL" sz="2400" dirty="0">
                <a:latin typeface="Calibri" pitchFamily="34" charset="0"/>
                <a:cs typeface="Calibri" pitchFamily="34" charset="0"/>
              </a:rPr>
              <a:t>).</a:t>
            </a:r>
          </a:p>
        </p:txBody>
      </p:sp>
      <p:grpSp>
        <p:nvGrpSpPr>
          <p:cNvPr id="2" name="Grupa 1"/>
          <p:cNvGrpSpPr/>
          <p:nvPr/>
        </p:nvGrpSpPr>
        <p:grpSpPr>
          <a:xfrm>
            <a:off x="507629" y="2465365"/>
            <a:ext cx="8477134" cy="2486025"/>
            <a:chOff x="507629" y="2465365"/>
            <a:chExt cx="8477134" cy="2486025"/>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438" y="2465365"/>
              <a:ext cx="412432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507629" y="2852938"/>
              <a:ext cx="3992364" cy="108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Kiedy szansa na przepustkę spada do zera trzeba nakarmić sędziego!</a:t>
              </a:r>
            </a:p>
          </p:txBody>
        </p:sp>
      </p:grpSp>
    </p:spTree>
    <p:extLst>
      <p:ext uri="{BB962C8B-B14F-4D97-AF65-F5344CB8AC3E}">
        <p14:creationId xmlns:p14="http://schemas.microsoft.com/office/powerpoint/2010/main" val="29411634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effectLst/>
        </p:spPr>
        <p:txBody>
          <a:bodyPr/>
          <a:lstStyle/>
          <a:p>
            <a:pPr marL="0" indent="0"/>
            <a:r>
              <a:rPr lang="pl-PL" dirty="0">
                <a:effectLst>
                  <a:outerShdw blurRad="38100" dist="38100" dir="2700000" algn="tl">
                    <a:srgbClr val="000000">
                      <a:alpha val="43137"/>
                    </a:srgbClr>
                  </a:outerShdw>
                </a:effectLst>
                <a:latin typeface="Calibri" pitchFamily="34" charset="0"/>
                <a:cs typeface="Calibri" pitchFamily="34" charset="0"/>
              </a:rPr>
              <a:t>Skąd </a:t>
            </a:r>
            <a:r>
              <a:rPr lang="pl-PL" dirty="0" smtClean="0">
                <a:effectLst>
                  <a:outerShdw blurRad="38100" dist="38100" dir="2700000" algn="tl">
                    <a:srgbClr val="000000">
                      <a:alpha val="43137"/>
                    </a:srgbClr>
                  </a:outerShdw>
                </a:effectLst>
                <a:latin typeface="Calibri" pitchFamily="34" charset="0"/>
                <a:cs typeface="Calibri" pitchFamily="34" charset="0"/>
              </a:rPr>
              <a:t>coś wiem </a:t>
            </a:r>
            <a:r>
              <a:rPr lang="pl-PL" dirty="0">
                <a:effectLst>
                  <a:outerShdw blurRad="38100" dist="38100" dir="2700000" algn="tl">
                    <a:srgbClr val="000000">
                      <a:alpha val="43137"/>
                    </a:srgbClr>
                  </a:outerShdw>
                </a:effectLst>
                <a:latin typeface="Calibri" pitchFamily="34" charset="0"/>
                <a:cs typeface="Calibri" pitchFamily="34" charset="0"/>
              </a:rPr>
              <a:t>o sobie?</a:t>
            </a:r>
          </a:p>
        </p:txBody>
      </p:sp>
      <p:sp>
        <p:nvSpPr>
          <p:cNvPr id="3" name="Symbol zastępczy zawartości 2"/>
          <p:cNvSpPr>
            <a:spLocks noGrp="1"/>
          </p:cNvSpPr>
          <p:nvPr>
            <p:ph idx="1"/>
          </p:nvPr>
        </p:nvSpPr>
        <p:spPr>
          <a:xfrm>
            <a:off x="685802" y="1125540"/>
            <a:ext cx="8062662" cy="5543820"/>
          </a:xfrm>
        </p:spPr>
        <p:txBody>
          <a:bodyPr/>
          <a:lstStyle/>
          <a:p>
            <a:pPr>
              <a:spcBef>
                <a:spcPts val="0"/>
              </a:spcBef>
              <a:spcAft>
                <a:spcPts val="600"/>
              </a:spcAft>
            </a:pPr>
            <a:r>
              <a:rPr lang="pl-PL" sz="2400" dirty="0" smtClean="0">
                <a:latin typeface="Calibri" pitchFamily="34" charset="0"/>
                <a:cs typeface="Calibri" pitchFamily="34" charset="0"/>
              </a:rPr>
              <a:t>Część to obserwacja skutków mojego działania, </a:t>
            </a:r>
            <a:br>
              <a:rPr lang="pl-PL" sz="2400" dirty="0" smtClean="0">
                <a:latin typeface="Calibri" pitchFamily="34" charset="0"/>
                <a:cs typeface="Calibri" pitchFamily="34" charset="0"/>
              </a:rPr>
            </a:br>
            <a:r>
              <a:rPr lang="pl-PL" sz="2400" dirty="0" smtClean="0">
                <a:latin typeface="Calibri" pitchFamily="34" charset="0"/>
                <a:cs typeface="Calibri" pitchFamily="34" charset="0"/>
              </a:rPr>
              <a:t>korelacja ruchu i percepcji. </a:t>
            </a:r>
          </a:p>
          <a:p>
            <a:pPr>
              <a:spcBef>
                <a:spcPts val="0"/>
              </a:spcBef>
              <a:spcAft>
                <a:spcPts val="600"/>
              </a:spcAft>
            </a:pPr>
            <a:r>
              <a:rPr lang="pl-PL" sz="2400" dirty="0" err="1" smtClean="0">
                <a:latin typeface="Calibri" pitchFamily="34" charset="0"/>
                <a:cs typeface="Calibri" pitchFamily="34" charset="0"/>
              </a:rPr>
              <a:t>Enaktywizm</a:t>
            </a:r>
            <a:r>
              <a:rPr lang="pl-PL" sz="2400" dirty="0" smtClean="0">
                <a:latin typeface="Calibri" pitchFamily="34" charset="0"/>
                <a:cs typeface="Calibri" pitchFamily="34" charset="0"/>
              </a:rPr>
              <a:t>: działaj, eksploruj, to będziesz wiedział … </a:t>
            </a:r>
            <a:endParaRPr lang="pl-PL" sz="1050" dirty="0" smtClean="0">
              <a:latin typeface="Calibri" pitchFamily="34" charset="0"/>
              <a:cs typeface="Calibri" pitchFamily="34" charset="0"/>
            </a:endParaRPr>
          </a:p>
          <a:p>
            <a:pPr>
              <a:spcBef>
                <a:spcPts val="0"/>
              </a:spcBef>
              <a:spcAft>
                <a:spcPts val="600"/>
              </a:spcAft>
            </a:pPr>
            <a:r>
              <a:rPr lang="pl-PL" sz="2400" dirty="0" smtClean="0">
                <a:latin typeface="Calibri" pitchFamily="34" charset="0"/>
                <a:cs typeface="Calibri" pitchFamily="34" charset="0"/>
              </a:rPr>
              <a:t>Część to wewnętrzny przepływ informacji, ale jaka część?</a:t>
            </a:r>
          </a:p>
          <a:p>
            <a:pPr>
              <a:spcBef>
                <a:spcPts val="0"/>
              </a:spcBef>
              <a:spcAft>
                <a:spcPts val="600"/>
              </a:spcAft>
            </a:pPr>
            <a:r>
              <a:rPr lang="pl-PL" sz="2400" dirty="0" smtClean="0">
                <a:latin typeface="Calibri" pitchFamily="34" charset="0"/>
                <a:cs typeface="Calibri" pitchFamily="34" charset="0"/>
              </a:rPr>
              <a:t>Teoria umysłu (</a:t>
            </a:r>
            <a:r>
              <a:rPr lang="pl-PL" sz="2400" dirty="0" err="1" smtClean="0">
                <a:latin typeface="Calibri" pitchFamily="34" charset="0"/>
                <a:cs typeface="Calibri" pitchFamily="34" charset="0"/>
              </a:rPr>
              <a:t>ToM</a:t>
            </a:r>
            <a:r>
              <a:rPr lang="pl-PL" sz="2400" dirty="0" smtClean="0">
                <a:latin typeface="Calibri" pitchFamily="34" charset="0"/>
                <a:cs typeface="Calibri" pitchFamily="34" charset="0"/>
              </a:rPr>
              <a:t>): wnioskuję o stanach mentalnych innych (obserwacje zewnętrzne, neurony lustrzane) jak i swoim</a:t>
            </a:r>
            <a:r>
              <a:rPr lang="pl-PL" sz="2400" dirty="0">
                <a:latin typeface="Calibri" pitchFamily="34" charset="0"/>
                <a:cs typeface="Calibri" pitchFamily="34" charset="0"/>
              </a:rPr>
              <a:t> </a:t>
            </a:r>
            <a:r>
              <a:rPr lang="pl-PL" sz="2400" dirty="0" smtClean="0">
                <a:latin typeface="Calibri" pitchFamily="34" charset="0"/>
                <a:cs typeface="Calibri" pitchFamily="34" charset="0"/>
              </a:rPr>
              <a:t>własnym (obserwacje wewnętrzne).  </a:t>
            </a:r>
          </a:p>
          <a:p>
            <a:pPr>
              <a:spcBef>
                <a:spcPts val="0"/>
              </a:spcBef>
              <a:spcAft>
                <a:spcPts val="600"/>
              </a:spcAft>
            </a:pPr>
            <a:r>
              <a:rPr lang="pl-PL" sz="2400" dirty="0" smtClean="0">
                <a:cs typeface="Calibri" pitchFamily="34" charset="0"/>
              </a:rPr>
              <a:t>Pojęcia przez nas używane odwołują się do wrażeń na różnym poziomie aktywacji mózgu: od prostych wrażeń (krawędź) przez bardziej złożone do obiektów i skojarzeń.  </a:t>
            </a:r>
          </a:p>
          <a:p>
            <a:pPr>
              <a:spcBef>
                <a:spcPts val="0"/>
              </a:spcBef>
              <a:spcAft>
                <a:spcPts val="600"/>
              </a:spcAft>
            </a:pPr>
            <a:r>
              <a:rPr lang="pl-PL" sz="2400" dirty="0" smtClean="0">
                <a:latin typeface="Calibri" pitchFamily="34" charset="0"/>
                <a:cs typeface="Calibri" pitchFamily="34" charset="0"/>
              </a:rPr>
              <a:t>Np.: </a:t>
            </a:r>
            <a:r>
              <a:rPr lang="pl-PL" sz="2400" dirty="0"/>
              <a:t>Japończycy liczą przedmioty w zależności od ich kształtu </a:t>
            </a:r>
            <a:r>
              <a:rPr lang="pl-PL" sz="2400" dirty="0" smtClean="0"/>
              <a:t>np. przedmioty </a:t>
            </a:r>
            <a:r>
              <a:rPr lang="pl-PL" sz="2400" dirty="0"/>
              <a:t>podłużne </a:t>
            </a:r>
            <a:r>
              <a:rPr lang="pl-PL" sz="2400" dirty="0" smtClean="0"/>
              <a:t>(lina, </a:t>
            </a:r>
            <a:r>
              <a:rPr lang="pl-PL" sz="2400" dirty="0"/>
              <a:t>długopis, kij), </a:t>
            </a:r>
            <a:r>
              <a:rPr lang="pl-PL" sz="2400" dirty="0" smtClean="0"/>
              <a:t>małe (cukierek, ziarnko </a:t>
            </a:r>
            <a:r>
              <a:rPr lang="pl-PL" sz="2400" dirty="0"/>
              <a:t>ryżu</a:t>
            </a:r>
            <a:r>
              <a:rPr lang="pl-PL" sz="2400" dirty="0" smtClean="0"/>
              <a:t>); widzimy to co potrzebujemy, np. absolutne relacje przestrzenne w niektórych kulturach. </a:t>
            </a:r>
            <a:endParaRPr lang="pl-PL" sz="2400" dirty="0" smtClean="0">
              <a:latin typeface="Calibri" pitchFamily="34" charset="0"/>
              <a:cs typeface="Calibri" pitchFamily="34" charset="0"/>
            </a:endParaRPr>
          </a:p>
        </p:txBody>
      </p:sp>
      <p:pic>
        <p:nvPicPr>
          <p:cNvPr id="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10728" y="260648"/>
            <a:ext cx="9223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730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6212" y="115888"/>
            <a:ext cx="3096268" cy="6556226"/>
          </a:xfrm>
        </p:spPr>
        <p:txBody>
          <a:bodyPr/>
          <a:lstStyle/>
          <a:p>
            <a:r>
              <a:rPr lang="pl-PL" dirty="0" smtClean="0"/>
              <a:t>Normalne </a:t>
            </a:r>
            <a:br>
              <a:rPr lang="pl-PL" dirty="0" smtClean="0"/>
            </a:br>
            <a:r>
              <a:rPr lang="pl-PL" dirty="0" smtClean="0"/>
              <a:t>świadome</a:t>
            </a:r>
            <a:r>
              <a:rPr lang="pl-PL" dirty="0"/>
              <a:t/>
            </a:r>
            <a:br>
              <a:rPr lang="pl-PL" dirty="0"/>
            </a:br>
            <a:r>
              <a:rPr lang="pl-PL" dirty="0" smtClean="0"/>
              <a:t>doświadczenie wzrokowe wymaga aktywacji wszystkich obszarów</a:t>
            </a:r>
            <a:endParaRPr lang="en-US"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809625"/>
            <a:ext cx="57150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5486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652" y="115888"/>
            <a:ext cx="3096268" cy="6556226"/>
          </a:xfrm>
        </p:spPr>
        <p:txBody>
          <a:bodyPr/>
          <a:lstStyle/>
          <a:p>
            <a:r>
              <a:rPr lang="pl-PL" dirty="0" smtClean="0"/>
              <a:t>Do jakiego poziomu aktywacji</a:t>
            </a:r>
            <a:br>
              <a:rPr lang="pl-PL" dirty="0" smtClean="0"/>
            </a:br>
            <a:r>
              <a:rPr lang="pl-PL" dirty="0" smtClean="0"/>
              <a:t>odnoszą się nasze pojęcia?</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04664"/>
            <a:ext cx="506730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1561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a:xfrm>
            <a:off x="1285877" y="357188"/>
            <a:ext cx="5889625" cy="481012"/>
          </a:xfrm>
        </p:spPr>
        <p:txBody>
          <a:bodyPr/>
          <a:lstStyle/>
          <a:p>
            <a:pPr eaLnBrk="1" hangingPunct="1">
              <a:defRPr/>
            </a:pPr>
            <a:r>
              <a:rPr lang="pl-PL" dirty="0" smtClean="0">
                <a:latin typeface="Arial Unicode MS" pitchFamily="34" charset="-128"/>
              </a:rPr>
              <a:t>Słowa w mózgu</a:t>
            </a:r>
          </a:p>
        </p:txBody>
      </p:sp>
      <p:sp>
        <p:nvSpPr>
          <p:cNvPr id="30723" name="Rectangle 3"/>
          <p:cNvSpPr>
            <a:spLocks noGrp="1" noChangeArrowheads="1"/>
          </p:cNvSpPr>
          <p:nvPr>
            <p:ph type="body" idx="1"/>
          </p:nvPr>
        </p:nvSpPr>
        <p:spPr>
          <a:xfrm>
            <a:off x="228600" y="1066800"/>
            <a:ext cx="8807450" cy="1426096"/>
          </a:xfrm>
        </p:spPr>
        <p:txBody>
          <a:bodyPr/>
          <a:lstStyle/>
          <a:p>
            <a:pPr marL="0" indent="0" eaLnBrk="1" hangingPunct="1">
              <a:buNone/>
            </a:pPr>
            <a:r>
              <a:rPr lang="pl-PL" sz="2400" dirty="0" smtClean="0"/>
              <a:t>Rozumienie pojęciowe .. czym są pojęcia?  </a:t>
            </a:r>
          </a:p>
          <a:p>
            <a:pPr marL="0" indent="0" eaLnBrk="1" hangingPunct="1">
              <a:buNone/>
            </a:pPr>
            <a:r>
              <a:rPr lang="pl-PL" sz="2400" dirty="0" smtClean="0"/>
              <a:t>Sygnał akustyczny </a:t>
            </a:r>
            <a:r>
              <a:rPr lang="en-US" sz="2400" dirty="0" smtClean="0"/>
              <a:t>=&gt; </a:t>
            </a:r>
            <a:r>
              <a:rPr lang="pl-PL" sz="2400" dirty="0" smtClean="0"/>
              <a:t>fonemy </a:t>
            </a:r>
            <a:r>
              <a:rPr lang="en-US" sz="2400" dirty="0" smtClean="0"/>
              <a:t>=&gt; </a:t>
            </a:r>
            <a:r>
              <a:rPr lang="pl-PL" sz="2400" dirty="0" smtClean="0"/>
              <a:t>słowa </a:t>
            </a:r>
            <a:r>
              <a:rPr lang="en-US" sz="2400" dirty="0" smtClean="0"/>
              <a:t>=&gt; </a:t>
            </a:r>
            <a:r>
              <a:rPr lang="pl-PL" sz="2400" dirty="0" smtClean="0"/>
              <a:t>koncepcje semantyczne</a:t>
            </a:r>
            <a:r>
              <a:rPr lang="en-US" sz="2400" dirty="0" smtClean="0"/>
              <a:t>.</a:t>
            </a:r>
          </a:p>
          <a:p>
            <a:pPr marL="0" indent="0" eaLnBrk="1" hangingPunct="1">
              <a:buNone/>
            </a:pPr>
            <a:r>
              <a:rPr lang="pl-PL" sz="2400" dirty="0" smtClean="0"/>
              <a:t>Aktywacje semantyczne ~ </a:t>
            </a:r>
            <a:r>
              <a:rPr lang="en-US" sz="2400" dirty="0" smtClean="0"/>
              <a:t>90 </a:t>
            </a:r>
            <a:r>
              <a:rPr lang="en-US" sz="2400" dirty="0" err="1" smtClean="0"/>
              <a:t>ms</a:t>
            </a:r>
            <a:r>
              <a:rPr lang="en-US" sz="2400" dirty="0" smtClean="0"/>
              <a:t> </a:t>
            </a:r>
            <a:r>
              <a:rPr lang="pl-PL" sz="2400" dirty="0" smtClean="0"/>
              <a:t>po fonologicznych </a:t>
            </a:r>
            <a:r>
              <a:rPr lang="en-US" sz="2400" dirty="0" smtClean="0"/>
              <a:t>(N200 ERPs).</a:t>
            </a:r>
            <a:r>
              <a:rPr lang="pl-PL" sz="2400" dirty="0" smtClean="0"/>
              <a:t> </a:t>
            </a:r>
            <a:endParaRPr lang="en-US" sz="2400" dirty="0" smtClean="0"/>
          </a:p>
        </p:txBody>
      </p:sp>
      <p:sp>
        <p:nvSpPr>
          <p:cNvPr id="30725" name="Text Box 9"/>
          <p:cNvSpPr txBox="1">
            <a:spLocks noChangeArrowheads="1"/>
          </p:cNvSpPr>
          <p:nvPr/>
        </p:nvSpPr>
        <p:spPr bwMode="auto">
          <a:xfrm>
            <a:off x="312532" y="2636912"/>
            <a:ext cx="2449513" cy="156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4400">
                <a:solidFill>
                  <a:schemeClr val="bg1"/>
                </a:solidFill>
                <a:latin typeface="Arial Unicode MS" pitchFamily="34" charset="-128"/>
                <a:cs typeface="Arial" pitchFamily="34" charset="0"/>
              </a:defRPr>
            </a:lvl1pPr>
            <a:lvl2pPr marL="742950" indent="-285750" eaLnBrk="0" hangingPunct="0">
              <a:defRPr sz="4400">
                <a:solidFill>
                  <a:schemeClr val="bg1"/>
                </a:solidFill>
                <a:latin typeface="Arial Unicode MS" pitchFamily="34" charset="-128"/>
                <a:cs typeface="Arial" pitchFamily="34" charset="0"/>
              </a:defRPr>
            </a:lvl2pPr>
            <a:lvl3pPr marL="1143000" indent="-228600" eaLnBrk="0" hangingPunct="0">
              <a:defRPr sz="4400">
                <a:solidFill>
                  <a:schemeClr val="bg1"/>
                </a:solidFill>
                <a:latin typeface="Arial Unicode MS" pitchFamily="34" charset="-128"/>
                <a:cs typeface="Arial" pitchFamily="34" charset="0"/>
              </a:defRPr>
            </a:lvl3pPr>
            <a:lvl4pPr marL="1600200" indent="-228600" eaLnBrk="0" hangingPunct="0">
              <a:defRPr sz="4400">
                <a:solidFill>
                  <a:schemeClr val="bg1"/>
                </a:solidFill>
                <a:latin typeface="Arial Unicode MS" pitchFamily="34" charset="-128"/>
                <a:cs typeface="Arial" pitchFamily="34" charset="0"/>
              </a:defRPr>
            </a:lvl4pPr>
            <a:lvl5pPr marL="2057400" indent="-228600" eaLnBrk="0" hangingPunct="0">
              <a:defRPr sz="4400">
                <a:solidFill>
                  <a:schemeClr val="bg1"/>
                </a:solidFill>
                <a:latin typeface="Arial Unicode MS" pitchFamily="34" charset="-128"/>
                <a:cs typeface="Arial" pitchFamily="34" charset="0"/>
              </a:defRPr>
            </a:lvl5pPr>
            <a:lvl6pPr marL="2514600" indent="-228600" eaLnBrk="0" fontAlgn="base" hangingPunct="0">
              <a:spcBef>
                <a:spcPct val="0"/>
              </a:spcBef>
              <a:spcAft>
                <a:spcPct val="0"/>
              </a:spcAft>
              <a:defRPr sz="4400">
                <a:solidFill>
                  <a:schemeClr val="bg1"/>
                </a:solidFill>
                <a:latin typeface="Arial Unicode MS" pitchFamily="34" charset="-128"/>
                <a:cs typeface="Arial" pitchFamily="34" charset="0"/>
              </a:defRPr>
            </a:lvl6pPr>
            <a:lvl7pPr marL="2971800" indent="-228600" eaLnBrk="0" fontAlgn="base" hangingPunct="0">
              <a:spcBef>
                <a:spcPct val="0"/>
              </a:spcBef>
              <a:spcAft>
                <a:spcPct val="0"/>
              </a:spcAft>
              <a:defRPr sz="4400">
                <a:solidFill>
                  <a:schemeClr val="bg1"/>
                </a:solidFill>
                <a:latin typeface="Arial Unicode MS" pitchFamily="34" charset="-128"/>
                <a:cs typeface="Arial" pitchFamily="34" charset="0"/>
              </a:defRPr>
            </a:lvl7pPr>
            <a:lvl8pPr marL="3429000" indent="-228600" eaLnBrk="0" fontAlgn="base" hangingPunct="0">
              <a:spcBef>
                <a:spcPct val="0"/>
              </a:spcBef>
              <a:spcAft>
                <a:spcPct val="0"/>
              </a:spcAft>
              <a:defRPr sz="4400">
                <a:solidFill>
                  <a:schemeClr val="bg1"/>
                </a:solidFill>
                <a:latin typeface="Arial Unicode MS" pitchFamily="34" charset="-128"/>
                <a:cs typeface="Arial" pitchFamily="34" charset="0"/>
              </a:defRPr>
            </a:lvl8pPr>
            <a:lvl9pPr marL="3886200" indent="-228600" eaLnBrk="0" fontAlgn="base" hangingPunct="0">
              <a:spcBef>
                <a:spcPct val="0"/>
              </a:spcBef>
              <a:spcAft>
                <a:spcPct val="0"/>
              </a:spcAft>
              <a:defRPr sz="4400">
                <a:solidFill>
                  <a:schemeClr val="bg1"/>
                </a:solidFill>
                <a:latin typeface="Arial Unicode MS" pitchFamily="34" charset="-128"/>
                <a:cs typeface="Arial" pitchFamily="34" charset="0"/>
              </a:defRPr>
            </a:lvl9pPr>
          </a:lstStyle>
          <a:p>
            <a:pPr eaLnBrk="1" hangingPunct="1">
              <a:spcBef>
                <a:spcPct val="50000"/>
              </a:spcBef>
            </a:pPr>
            <a:r>
              <a:rPr lang="pl-PL" sz="2400" dirty="0">
                <a:latin typeface="Calibri" pitchFamily="34" charset="0"/>
                <a:cs typeface="Calibri" pitchFamily="34" charset="0"/>
              </a:rPr>
              <a:t>Sieci działania – postrzegania, wnioski z badań </a:t>
            </a:r>
            <a:r>
              <a:rPr lang="en-US" sz="2400" dirty="0">
                <a:latin typeface="Calibri" pitchFamily="34" charset="0"/>
                <a:cs typeface="Calibri" pitchFamily="34" charset="0"/>
              </a:rPr>
              <a:t>ERP</a:t>
            </a:r>
            <a:r>
              <a:rPr lang="pl-PL" sz="2400" dirty="0">
                <a:latin typeface="Calibri" pitchFamily="34" charset="0"/>
                <a:cs typeface="Calibri" pitchFamily="34" charset="0"/>
              </a:rPr>
              <a:t> i</a:t>
            </a:r>
            <a:r>
              <a:rPr lang="en-US" sz="2400" dirty="0">
                <a:latin typeface="Calibri" pitchFamily="34" charset="0"/>
                <a:cs typeface="Calibri" pitchFamily="34" charset="0"/>
              </a:rPr>
              <a:t> fMRI</a:t>
            </a:r>
            <a:r>
              <a:rPr lang="pl-PL" sz="2400" dirty="0">
                <a:latin typeface="Calibri" pitchFamily="34" charset="0"/>
                <a:cs typeface="Calibri" pitchFamily="34" charset="0"/>
              </a:rPr>
              <a:t>.</a:t>
            </a:r>
            <a:endParaRPr lang="en-US" sz="2400" dirty="0">
              <a:latin typeface="Calibri" pitchFamily="34" charset="0"/>
              <a:cs typeface="Calibri" pitchFamily="34" charset="0"/>
            </a:endParaRPr>
          </a:p>
        </p:txBody>
      </p:sp>
      <p:pic>
        <p:nvPicPr>
          <p:cNvPr id="307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636912"/>
            <a:ext cx="583723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223407" y="4437112"/>
            <a:ext cx="8807450" cy="200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lvl1pPr marL="342829" indent="-342829"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796" indent="-285690" algn="l" rtl="0" eaLnBrk="0" fontAlgn="base" hangingPunct="0">
              <a:spcBef>
                <a:spcPct val="20000"/>
              </a:spcBef>
              <a:spcAft>
                <a:spcPct val="0"/>
              </a:spcAft>
              <a:buChar char="–"/>
              <a:defRPr sz="2800">
                <a:solidFill>
                  <a:schemeClr val="bg1"/>
                </a:solidFill>
                <a:latin typeface="Calibri" pitchFamily="34" charset="0"/>
              </a:defRPr>
            </a:lvl2pPr>
            <a:lvl3pPr marL="1142764" indent="-228553" algn="l" rtl="0" eaLnBrk="0" fontAlgn="base" hangingPunct="0">
              <a:spcBef>
                <a:spcPct val="20000"/>
              </a:spcBef>
              <a:spcAft>
                <a:spcPct val="0"/>
              </a:spcAft>
              <a:buChar char="•"/>
              <a:defRPr sz="1600">
                <a:solidFill>
                  <a:schemeClr val="bg1"/>
                </a:solidFill>
                <a:latin typeface="Calibri" pitchFamily="34" charset="0"/>
              </a:defRPr>
            </a:lvl3pPr>
            <a:lvl4pPr marL="1599868" indent="-228553" algn="l" rtl="0" eaLnBrk="0" fontAlgn="base" hangingPunct="0">
              <a:spcBef>
                <a:spcPct val="20000"/>
              </a:spcBef>
              <a:spcAft>
                <a:spcPct val="0"/>
              </a:spcAft>
              <a:buChar char="–"/>
              <a:defRPr sz="1400">
                <a:solidFill>
                  <a:schemeClr val="bg1"/>
                </a:solidFill>
                <a:latin typeface="Calibri" pitchFamily="34" charset="0"/>
              </a:defRPr>
            </a:lvl4pPr>
            <a:lvl5pPr marL="2056974" indent="-228553" algn="l" rtl="0" eaLnBrk="0" fontAlgn="base" hangingPunct="0">
              <a:spcBef>
                <a:spcPct val="20000"/>
              </a:spcBef>
              <a:spcAft>
                <a:spcPct val="0"/>
              </a:spcAft>
              <a:buChar char="»"/>
              <a:defRPr sz="1400">
                <a:solidFill>
                  <a:schemeClr val="bg1"/>
                </a:solidFill>
                <a:latin typeface="Calibri" pitchFamily="34" charset="0"/>
              </a:defRPr>
            </a:lvl5pPr>
            <a:lvl6pPr marL="2514079" indent="-228553" algn="l" rtl="0" fontAlgn="base">
              <a:spcBef>
                <a:spcPct val="20000"/>
              </a:spcBef>
              <a:spcAft>
                <a:spcPct val="0"/>
              </a:spcAft>
              <a:buChar char="»"/>
              <a:defRPr sz="1400">
                <a:solidFill>
                  <a:schemeClr val="bg1"/>
                </a:solidFill>
                <a:latin typeface="+mn-lt"/>
              </a:defRPr>
            </a:lvl6pPr>
            <a:lvl7pPr marL="2971184" indent="-228553" algn="l" rtl="0" fontAlgn="base">
              <a:spcBef>
                <a:spcPct val="20000"/>
              </a:spcBef>
              <a:spcAft>
                <a:spcPct val="0"/>
              </a:spcAft>
              <a:buChar char="»"/>
              <a:defRPr sz="1400">
                <a:solidFill>
                  <a:schemeClr val="bg1"/>
                </a:solidFill>
                <a:latin typeface="+mn-lt"/>
              </a:defRPr>
            </a:lvl7pPr>
            <a:lvl8pPr marL="3428289" indent="-228553" algn="l" rtl="0" fontAlgn="base">
              <a:spcBef>
                <a:spcPct val="20000"/>
              </a:spcBef>
              <a:spcAft>
                <a:spcPct val="0"/>
              </a:spcAft>
              <a:buChar char="»"/>
              <a:defRPr sz="1400">
                <a:solidFill>
                  <a:schemeClr val="bg1"/>
                </a:solidFill>
                <a:latin typeface="+mn-lt"/>
              </a:defRPr>
            </a:lvl8pPr>
            <a:lvl9pPr marL="3885394" indent="-228553" algn="l" rtl="0" fontAlgn="base">
              <a:spcBef>
                <a:spcPct val="20000"/>
              </a:spcBef>
              <a:spcAft>
                <a:spcPct val="0"/>
              </a:spcAft>
              <a:buChar char="»"/>
              <a:defRPr sz="1400">
                <a:solidFill>
                  <a:schemeClr val="bg1"/>
                </a:solidFill>
                <a:latin typeface="+mn-lt"/>
              </a:defRPr>
            </a:lvl9pPr>
          </a:lstStyle>
          <a:p>
            <a:pPr marL="0" indent="0" eaLnBrk="1" hangingPunct="1">
              <a:spcBef>
                <a:spcPts val="0"/>
              </a:spcBef>
              <a:spcAft>
                <a:spcPts val="600"/>
              </a:spcAft>
              <a:buFontTx/>
              <a:buNone/>
            </a:pPr>
            <a:r>
              <a:rPr lang="en-US" sz="2400" dirty="0" err="1" smtClean="0"/>
              <a:t>Pulvermuller</a:t>
            </a:r>
            <a:r>
              <a:rPr lang="en-US" sz="2400" dirty="0" smtClean="0"/>
              <a:t> (2003) The Neuroscience of Language. On Brain Circuits of Words and Serial Order. Cambridge University Press.</a:t>
            </a:r>
            <a:endParaRPr lang="pl-PL" sz="2400" dirty="0" smtClean="0"/>
          </a:p>
          <a:p>
            <a:pPr marL="0" indent="0" eaLnBrk="1" hangingPunct="1">
              <a:spcBef>
                <a:spcPts val="0"/>
              </a:spcBef>
              <a:spcAft>
                <a:spcPts val="600"/>
              </a:spcAft>
              <a:buFontTx/>
              <a:buNone/>
            </a:pPr>
            <a:r>
              <a:rPr lang="en-US" sz="2400" dirty="0"/>
              <a:t>Duch W, Matykiewicz P, and Pestian J, </a:t>
            </a:r>
            <a:r>
              <a:rPr lang="en-US" sz="2400" dirty="0" err="1"/>
              <a:t>Neurolinguistic</a:t>
            </a:r>
            <a:r>
              <a:rPr lang="en-US" sz="2400" dirty="0"/>
              <a:t> Approach to Natural Language Processing with Applications to Medical </a:t>
            </a:r>
            <a:r>
              <a:rPr lang="en-US" sz="2400" dirty="0" smtClean="0"/>
              <a:t>Text</a:t>
            </a:r>
            <a:r>
              <a:rPr lang="pl-PL" sz="2400" dirty="0" smtClean="0"/>
              <a:t>. </a:t>
            </a:r>
            <a:r>
              <a:rPr lang="en-US" sz="2400" dirty="0" smtClean="0"/>
              <a:t>Neural </a:t>
            </a:r>
            <a:r>
              <a:rPr lang="en-US" sz="2400" dirty="0"/>
              <a:t>Networks 21(10), 1500-1510, 2008</a:t>
            </a: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pPr>
              <a:defRPr/>
            </a:pPr>
            <a:r>
              <a:rPr lang="pl-PL" smtClean="0"/>
              <a:t>Neuroobrazowanie słów?</a:t>
            </a:r>
            <a:endParaRPr lang="pl-PL" dirty="0" smtClean="0"/>
          </a:p>
        </p:txBody>
      </p:sp>
      <p:sp>
        <p:nvSpPr>
          <p:cNvPr id="31747" name="Rectangle 3"/>
          <p:cNvSpPr>
            <a:spLocks noGrp="1" noChangeArrowheads="1"/>
          </p:cNvSpPr>
          <p:nvPr>
            <p:ph idx="1"/>
          </p:nvPr>
        </p:nvSpPr>
        <p:spPr>
          <a:xfrm>
            <a:off x="685800" y="1125538"/>
            <a:ext cx="8350250" cy="4103687"/>
          </a:xfrm>
        </p:spPr>
        <p:txBody>
          <a:bodyPr/>
          <a:lstStyle/>
          <a:p>
            <a:r>
              <a:rPr lang="en-US" sz="2400" smtClean="0"/>
              <a:t>Predicting Human Brain Activity Associated with the Meanings </a:t>
            </a:r>
            <a:br>
              <a:rPr lang="en-US" sz="2400" smtClean="0"/>
            </a:br>
            <a:r>
              <a:rPr lang="en-US" sz="2400" smtClean="0"/>
              <a:t>of Nouns," T. M. Mitchell et al, Science, 320, 1191, 2008</a:t>
            </a:r>
          </a:p>
          <a:p>
            <a:r>
              <a:rPr lang="pl-PL" sz="2400" smtClean="0"/>
              <a:t>Czy możemy zobaczyć reprezentacje pojęć w mózgu? </a:t>
            </a:r>
            <a:br>
              <a:rPr lang="pl-PL" sz="2400" smtClean="0"/>
            </a:br>
            <a:r>
              <a:rPr lang="pl-PL" sz="2400" smtClean="0"/>
              <a:t>Po raz pierwszy udało się zobaczyć w miarę stabilne obrazy fMRI ludzi, którzy widzą, słyszą lub myślą o jakimś pojęciu.</a:t>
            </a:r>
          </a:p>
          <a:p>
            <a:r>
              <a:rPr lang="pl-PL" sz="2400" smtClean="0"/>
              <a:t>Czytanie słów, jak i oglądanie obrazków, które przywodzą na myśl dany obiekt, wywołuje podobne aktywacje.</a:t>
            </a:r>
          </a:p>
          <a:p>
            <a:r>
              <a:rPr lang="pl-PL" sz="2400" smtClean="0"/>
              <a:t>Indywidualne różnice są spore, ale aktywacje pomiędzy różnymi ludźmi są na tyle podobne, że klasyfikator może się tego nauczyć. </a:t>
            </a:r>
          </a:p>
        </p:txBody>
      </p:sp>
      <p:sp>
        <p:nvSpPr>
          <p:cNvPr id="31748" name="Text Box 4"/>
          <p:cNvSpPr txBox="1">
            <a:spLocks noChangeArrowheads="1"/>
          </p:cNvSpPr>
          <p:nvPr/>
        </p:nvSpPr>
        <p:spPr bwMode="auto">
          <a:xfrm>
            <a:off x="457200" y="5229225"/>
            <a:ext cx="85296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eaLnBrk="1" hangingPunct="1">
              <a:spcBef>
                <a:spcPct val="50000"/>
              </a:spcBef>
              <a:buClr>
                <a:srgbClr val="000000"/>
              </a:buClr>
              <a:buSzPct val="115000"/>
            </a:pPr>
            <a:r>
              <a:rPr lang="pl-PL" smtClean="0">
                <a:solidFill>
                  <a:srgbClr val="FFFFFF"/>
                </a:solidFill>
                <a:latin typeface="Arial Unicode MS" pitchFamily="34" charset="-128"/>
                <a:cs typeface="+mn-cs"/>
              </a:rPr>
              <a:t>25 cech semantycznych, które odnoszą się do postrzegania/działania. </a:t>
            </a:r>
          </a:p>
          <a:p>
            <a:pPr eaLnBrk="1" hangingPunct="1">
              <a:spcBef>
                <a:spcPct val="50000"/>
              </a:spcBef>
              <a:buClr>
                <a:srgbClr val="000000"/>
              </a:buClr>
              <a:buSzPct val="115000"/>
            </a:pPr>
            <a:r>
              <a:rPr lang="en-US" smtClean="0">
                <a:solidFill>
                  <a:srgbClr val="FFFFFF"/>
                </a:solidFill>
                <a:latin typeface="Arial Unicode MS" pitchFamily="34" charset="-128"/>
                <a:cs typeface="+mn-cs"/>
              </a:rPr>
              <a:t>Sensory: fear, hear, listen, see, smell, taste, touch</a:t>
            </a:r>
            <a:r>
              <a:rPr lang="pl-PL" smtClean="0">
                <a:solidFill>
                  <a:srgbClr val="FFFFFF"/>
                </a:solidFill>
                <a:latin typeface="Arial Unicode MS" pitchFamily="34" charset="-128"/>
                <a:cs typeface="+mn-cs"/>
              </a:rPr>
              <a:t/>
            </a:r>
            <a:br>
              <a:rPr lang="pl-PL" smtClean="0">
                <a:solidFill>
                  <a:srgbClr val="FFFFFF"/>
                </a:solidFill>
                <a:latin typeface="Arial Unicode MS" pitchFamily="34" charset="-128"/>
                <a:cs typeface="+mn-cs"/>
              </a:rPr>
            </a:br>
            <a:r>
              <a:rPr lang="en-US" smtClean="0">
                <a:solidFill>
                  <a:srgbClr val="FFFFFF"/>
                </a:solidFill>
                <a:latin typeface="Arial Unicode MS" pitchFamily="34" charset="-128"/>
                <a:cs typeface="+mn-cs"/>
              </a:rPr>
              <a:t>Motor: eat, lift, manipulate, move, push, rub, run, say</a:t>
            </a:r>
            <a:r>
              <a:rPr lang="pl-PL" smtClean="0">
                <a:solidFill>
                  <a:srgbClr val="FFFFFF"/>
                </a:solidFill>
                <a:latin typeface="Arial Unicode MS" pitchFamily="34" charset="-128"/>
                <a:cs typeface="+mn-cs"/>
              </a:rPr>
              <a:t/>
            </a:r>
            <a:br>
              <a:rPr lang="pl-PL" smtClean="0">
                <a:solidFill>
                  <a:srgbClr val="FFFFFF"/>
                </a:solidFill>
                <a:latin typeface="Arial Unicode MS" pitchFamily="34" charset="-128"/>
                <a:cs typeface="+mn-cs"/>
              </a:rPr>
            </a:br>
            <a:r>
              <a:rPr lang="en-US" smtClean="0">
                <a:solidFill>
                  <a:srgbClr val="FFFFFF"/>
                </a:solidFill>
                <a:latin typeface="Arial Unicode MS" pitchFamily="34" charset="-128"/>
                <a:cs typeface="+mn-cs"/>
              </a:rPr>
              <a:t>Abstract: approach, break, clean, drive, enter,</a:t>
            </a:r>
            <a:r>
              <a:rPr lang="pl-PL" smtClean="0">
                <a:solidFill>
                  <a:srgbClr val="FFFFFF"/>
                </a:solidFill>
                <a:latin typeface="Arial Unicode MS" pitchFamily="34" charset="-128"/>
                <a:cs typeface="+mn-cs"/>
              </a:rPr>
              <a:t> </a:t>
            </a:r>
            <a:r>
              <a:rPr lang="en-US" smtClean="0">
                <a:solidFill>
                  <a:srgbClr val="FFFFFF"/>
                </a:solidFill>
                <a:latin typeface="Arial Unicode MS" pitchFamily="34" charset="-128"/>
                <a:cs typeface="+mn-cs"/>
              </a:rPr>
              <a:t>fill, near, open, ride, wear</a:t>
            </a:r>
            <a:endParaRPr lang="pl-PL" smtClean="0">
              <a:solidFill>
                <a:srgbClr val="FFFFFF"/>
              </a:solidFill>
              <a:latin typeface="Arial Unicode MS" pitchFamily="34" charset="-128"/>
              <a:cs typeface="+mn-cs"/>
            </a:endParaRPr>
          </a:p>
        </p:txBody>
      </p:sp>
      <p:pic>
        <p:nvPicPr>
          <p:cNvPr id="317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663" y="0"/>
            <a:ext cx="9223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263" y="1543050"/>
            <a:ext cx="48387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4227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5090"/>
                                        </p:tgtEl>
                                        <p:attrNameLst>
                                          <p:attrName>style.visibility</p:attrName>
                                        </p:attrNameLst>
                                      </p:cBhvr>
                                      <p:to>
                                        <p:strVal val="visible"/>
                                      </p:to>
                                    </p:set>
                                    <p:animEffect transition="in" filter="fade">
                                      <p:cBhvr>
                                        <p:cTn id="7" dur="500"/>
                                        <p:tgtEl>
                                          <p:spTgt spid="345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609600" y="304800"/>
            <a:ext cx="7772400" cy="715963"/>
          </a:xfrm>
          <a:effectLst/>
        </p:spPr>
        <p:txBody>
          <a:bodyPr lIns="92075" tIns="46038" rIns="92075" bIns="46038"/>
          <a:lstStyle/>
          <a:p>
            <a:pPr marL="0" indent="0">
              <a:spcAft>
                <a:spcPts val="300"/>
              </a:spcAft>
              <a:defRPr/>
            </a:pPr>
            <a:r>
              <a:rPr lang="pl-PL" dirty="0">
                <a:solidFill>
                  <a:srgbClr val="FFFF00"/>
                </a:solidFill>
                <a:latin typeface="Calibri" pitchFamily="34" charset="0"/>
                <a:cs typeface="Calibri" pitchFamily="34" charset="0"/>
              </a:rPr>
              <a:t>Pierwsze przykazanie </a:t>
            </a:r>
            <a:r>
              <a:rPr lang="pl-PL" dirty="0" smtClean="0">
                <a:solidFill>
                  <a:srgbClr val="FFFF00"/>
                </a:solidFill>
                <a:latin typeface="Calibri" pitchFamily="34" charset="0"/>
                <a:cs typeface="Calibri" pitchFamily="34" charset="0"/>
              </a:rPr>
              <a:t>nauki</a:t>
            </a:r>
            <a:endParaRPr lang="pl-PL" dirty="0">
              <a:latin typeface="Calibri" pitchFamily="34" charset="0"/>
              <a:cs typeface="Calibri" pitchFamily="34" charset="0"/>
            </a:endParaRPr>
          </a:p>
        </p:txBody>
      </p:sp>
      <p:sp>
        <p:nvSpPr>
          <p:cNvPr id="87043" name="Rectangle 3"/>
          <p:cNvSpPr>
            <a:spLocks noGrp="1" noChangeArrowheads="1"/>
          </p:cNvSpPr>
          <p:nvPr>
            <p:ph idx="1"/>
          </p:nvPr>
        </p:nvSpPr>
        <p:spPr>
          <a:xfrm>
            <a:off x="592138" y="3717032"/>
            <a:ext cx="8266112" cy="2890142"/>
          </a:xfrm>
        </p:spPr>
        <p:txBody>
          <a:bodyPr/>
          <a:lstStyle/>
          <a:p>
            <a:pPr>
              <a:spcAft>
                <a:spcPts val="300"/>
              </a:spcAft>
              <a:buClr>
                <a:srgbClr val="FFC000"/>
              </a:buClr>
              <a:defRPr/>
            </a:pPr>
            <a:r>
              <a:rPr lang="pl-PL" sz="2400" dirty="0" smtClean="0">
                <a:latin typeface="Calibri" pitchFamily="34" charset="0"/>
                <a:cs typeface="Calibri" pitchFamily="34" charset="0"/>
              </a:rPr>
              <a:t>Nie </a:t>
            </a:r>
            <a:r>
              <a:rPr lang="pl-PL" sz="2400" dirty="0">
                <a:latin typeface="Calibri" pitchFamily="34" charset="0"/>
                <a:cs typeface="Calibri" pitchFamily="34" charset="0"/>
              </a:rPr>
              <a:t>będziesz stawiać swoich wyobrażeń (czcić fałszywych  bożków) przed </a:t>
            </a:r>
            <a:r>
              <a:rPr lang="pl-PL" sz="2400" dirty="0" smtClean="0">
                <a:latin typeface="Calibri" pitchFamily="34" charset="0"/>
                <a:cs typeface="Calibri" pitchFamily="34" charset="0"/>
              </a:rPr>
              <a:t>Rzeczywistością (tym, co jest). </a:t>
            </a:r>
          </a:p>
          <a:p>
            <a:pPr>
              <a:spcAft>
                <a:spcPts val="300"/>
              </a:spcAft>
              <a:buClr>
                <a:srgbClr val="FFC000"/>
              </a:buClr>
              <a:defRPr/>
            </a:pPr>
            <a:r>
              <a:rPr lang="pl-PL" sz="2400" dirty="0" smtClean="0">
                <a:latin typeface="Calibri" pitchFamily="34" charset="0"/>
                <a:cs typeface="Calibri" pitchFamily="34" charset="0"/>
              </a:rPr>
              <a:t>Nauka to systematyczne dopasowywanie naszych wyobrażeń do rzeczywistości.</a:t>
            </a:r>
            <a:endParaRPr lang="pl-PL" sz="2400" dirty="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40768"/>
            <a:ext cx="22288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516980"/>
            <a:ext cx="28575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6939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pPr>
              <a:defRPr/>
            </a:pPr>
            <a:r>
              <a:rPr lang="pl-PL" dirty="0" smtClean="0"/>
              <a:t>Semantyka </a:t>
            </a:r>
            <a:r>
              <a:rPr lang="pl-PL" dirty="0" err="1" smtClean="0"/>
              <a:t>fMRI</a:t>
            </a:r>
            <a:endParaRPr lang="pl-PL" dirty="0" smtClean="0"/>
          </a:p>
        </p:txBody>
      </p:sp>
      <p:sp>
        <p:nvSpPr>
          <p:cNvPr id="32771" name="Rectangle 3"/>
          <p:cNvSpPr>
            <a:spLocks noGrp="1" noChangeArrowheads="1"/>
          </p:cNvSpPr>
          <p:nvPr>
            <p:ph idx="1"/>
          </p:nvPr>
        </p:nvSpPr>
        <p:spPr>
          <a:xfrm>
            <a:off x="517525" y="1235075"/>
            <a:ext cx="5178425" cy="1785938"/>
          </a:xfrm>
        </p:spPr>
        <p:txBody>
          <a:bodyPr/>
          <a:lstStyle/>
          <a:p>
            <a:pPr marL="0" indent="0">
              <a:buFontTx/>
              <a:buNone/>
            </a:pPr>
            <a:r>
              <a:rPr lang="pl-PL" sz="2400" dirty="0" smtClean="0"/>
              <a:t>Model nauczony na </a:t>
            </a:r>
            <a:r>
              <a:rPr lang="pl-PL" sz="2400" dirty="0" err="1" smtClean="0"/>
              <a:t>skanach</a:t>
            </a:r>
            <a:r>
              <a:rPr lang="pl-PL" sz="2400" dirty="0" smtClean="0"/>
              <a:t> </a:t>
            </a:r>
            <a:r>
              <a:rPr lang="pl-PL" sz="2400" dirty="0" err="1" smtClean="0"/>
              <a:t>fMRI</a:t>
            </a:r>
            <a:r>
              <a:rPr lang="pl-PL" sz="2400" dirty="0" smtClean="0"/>
              <a:t>  + korelacje z dużego korpusu słów (10</a:t>
            </a:r>
            <a:r>
              <a:rPr lang="pl-PL" sz="2400" baseline="30000" dirty="0" smtClean="0"/>
              <a:t>12</a:t>
            </a:r>
            <a:r>
              <a:rPr lang="pl-PL" sz="2400" dirty="0" smtClean="0"/>
              <a:t>) przewiduje aktywność </a:t>
            </a:r>
            <a:r>
              <a:rPr lang="pl-PL" sz="2400" dirty="0" err="1" smtClean="0"/>
              <a:t>fMRI</a:t>
            </a:r>
            <a:r>
              <a:rPr lang="pl-PL" sz="2400" dirty="0" smtClean="0"/>
              <a:t> dla wielu rzeczowników.</a:t>
            </a:r>
          </a:p>
        </p:txBody>
      </p:sp>
      <p:sp>
        <p:nvSpPr>
          <p:cNvPr id="32772" name="Text Box 4"/>
          <p:cNvSpPr txBox="1">
            <a:spLocks noChangeArrowheads="1"/>
          </p:cNvSpPr>
          <p:nvPr/>
        </p:nvSpPr>
        <p:spPr bwMode="auto">
          <a:xfrm>
            <a:off x="517525" y="2895600"/>
            <a:ext cx="84693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eaLnBrk="1" hangingPunct="1">
              <a:spcBef>
                <a:spcPct val="50000"/>
              </a:spcBef>
              <a:buClr>
                <a:srgbClr val="000000"/>
              </a:buClr>
              <a:buSzPct val="115000"/>
            </a:pPr>
            <a:r>
              <a:rPr lang="pl-PL" sz="2400" dirty="0" smtClean="0">
                <a:solidFill>
                  <a:srgbClr val="FFFFFF"/>
                </a:solidFill>
                <a:latin typeface="Calibri" pitchFamily="34" charset="0"/>
                <a:cs typeface="Calibri" pitchFamily="34" charset="0"/>
              </a:rPr>
              <a:t>Aktywacja mózgu obserwowana w </a:t>
            </a:r>
            <a:br>
              <a:rPr lang="pl-PL" sz="2400" dirty="0" smtClean="0">
                <a:solidFill>
                  <a:srgbClr val="FFFFFF"/>
                </a:solidFill>
                <a:latin typeface="Calibri" pitchFamily="34" charset="0"/>
                <a:cs typeface="Calibri" pitchFamily="34" charset="0"/>
              </a:rPr>
            </a:br>
            <a:r>
              <a:rPr lang="pl-PL" sz="2400" dirty="0" err="1" smtClean="0">
                <a:solidFill>
                  <a:srgbClr val="FFFFFF"/>
                </a:solidFill>
                <a:latin typeface="Calibri" pitchFamily="34" charset="0"/>
                <a:cs typeface="Calibri" pitchFamily="34" charset="0"/>
              </a:rPr>
              <a:t>fMRI</a:t>
            </a:r>
            <a:r>
              <a:rPr lang="pl-PL" sz="2400" dirty="0" smtClean="0">
                <a:solidFill>
                  <a:srgbClr val="FFFFFF"/>
                </a:solidFill>
                <a:latin typeface="Calibri" pitchFamily="34" charset="0"/>
                <a:cs typeface="Calibri" pitchFamily="34" charset="0"/>
              </a:rPr>
              <a:t> dla danego pojęcia jest </a:t>
            </a:r>
            <a:br>
              <a:rPr lang="pl-PL" sz="2400" dirty="0" smtClean="0">
                <a:solidFill>
                  <a:srgbClr val="FFFFFF"/>
                </a:solidFill>
                <a:latin typeface="Calibri" pitchFamily="34" charset="0"/>
                <a:cs typeface="Calibri" pitchFamily="34" charset="0"/>
              </a:rPr>
            </a:br>
            <a:r>
              <a:rPr lang="pl-PL" sz="2400" dirty="0" smtClean="0">
                <a:solidFill>
                  <a:srgbClr val="FFFFFF"/>
                </a:solidFill>
                <a:latin typeface="Calibri" pitchFamily="34" charset="0"/>
                <a:cs typeface="Calibri" pitchFamily="34" charset="0"/>
              </a:rPr>
              <a:t>prototypem stanu mózgu związanego </a:t>
            </a:r>
            <a:br>
              <a:rPr lang="pl-PL" sz="2400" dirty="0" smtClean="0">
                <a:solidFill>
                  <a:srgbClr val="FFFFFF"/>
                </a:solidFill>
                <a:latin typeface="Calibri" pitchFamily="34" charset="0"/>
                <a:cs typeface="Calibri" pitchFamily="34" charset="0"/>
              </a:rPr>
            </a:br>
            <a:r>
              <a:rPr lang="pl-PL" sz="2400" dirty="0" smtClean="0">
                <a:solidFill>
                  <a:srgbClr val="FFFFFF"/>
                </a:solidFill>
                <a:latin typeface="Calibri" pitchFamily="34" charset="0"/>
                <a:cs typeface="Calibri" pitchFamily="34" charset="0"/>
              </a:rPr>
              <a:t>z sensem tego słowa. </a:t>
            </a:r>
            <a:br>
              <a:rPr lang="pl-PL" sz="2400" dirty="0" smtClean="0">
                <a:solidFill>
                  <a:srgbClr val="FFFFFF"/>
                </a:solidFill>
                <a:latin typeface="Calibri" pitchFamily="34" charset="0"/>
                <a:cs typeface="Calibri" pitchFamily="34" charset="0"/>
              </a:rPr>
            </a:br>
            <a:r>
              <a:rPr lang="pl-PL" sz="2400" dirty="0" smtClean="0">
                <a:solidFill>
                  <a:srgbClr val="FFFFFF"/>
                </a:solidFill>
                <a:latin typeface="Calibri" pitchFamily="34" charset="0"/>
                <a:cs typeface="Calibri" pitchFamily="34" charset="0"/>
              </a:rPr>
              <a:t>Pozwala to za pomocą korelacji </a:t>
            </a:r>
            <a:br>
              <a:rPr lang="pl-PL" sz="2400" dirty="0" smtClean="0">
                <a:solidFill>
                  <a:srgbClr val="FFFFFF"/>
                </a:solidFill>
                <a:latin typeface="Calibri" pitchFamily="34" charset="0"/>
                <a:cs typeface="Calibri" pitchFamily="34" charset="0"/>
              </a:rPr>
            </a:br>
            <a:r>
              <a:rPr lang="pl-PL" sz="2400" dirty="0" smtClean="0">
                <a:solidFill>
                  <a:srgbClr val="FFFFFF"/>
                </a:solidFill>
                <a:latin typeface="Calibri" pitchFamily="34" charset="0"/>
                <a:cs typeface="Calibri" pitchFamily="34" charset="0"/>
              </a:rPr>
              <a:t>pomiędzy słowami przewidzieć </a:t>
            </a:r>
            <a:br>
              <a:rPr lang="pl-PL" sz="2400" dirty="0" smtClean="0">
                <a:solidFill>
                  <a:srgbClr val="FFFFFF"/>
                </a:solidFill>
                <a:latin typeface="Calibri" pitchFamily="34" charset="0"/>
                <a:cs typeface="Calibri" pitchFamily="34" charset="0"/>
              </a:rPr>
            </a:br>
            <a:r>
              <a:rPr lang="pl-PL" sz="2400" dirty="0" smtClean="0">
                <a:solidFill>
                  <a:srgbClr val="FFFFFF"/>
                </a:solidFill>
                <a:latin typeface="Calibri" pitchFamily="34" charset="0"/>
                <a:cs typeface="Calibri" pitchFamily="34" charset="0"/>
              </a:rPr>
              <a:t>aktywacje dla nowych pojęć.  </a:t>
            </a:r>
            <a:br>
              <a:rPr lang="pl-PL" sz="2400" dirty="0" smtClean="0">
                <a:solidFill>
                  <a:srgbClr val="FFFFFF"/>
                </a:solidFill>
                <a:latin typeface="Calibri" pitchFamily="34" charset="0"/>
                <a:cs typeface="Calibri" pitchFamily="34" charset="0"/>
              </a:rPr>
            </a:br>
            <a:r>
              <a:rPr lang="pl-PL" sz="2400" dirty="0" smtClean="0">
                <a:solidFill>
                  <a:srgbClr val="FFFFFF"/>
                </a:solidFill>
                <a:latin typeface="Calibri" pitchFamily="34" charset="0"/>
                <a:cs typeface="Calibri" pitchFamily="34" charset="0"/>
              </a:rPr>
              <a:t>Pobudzenia mózgu to naturalna baza reprezentacji semantycznych. </a:t>
            </a:r>
          </a:p>
          <a:p>
            <a:pPr eaLnBrk="1" hangingPunct="1">
              <a:spcBef>
                <a:spcPct val="50000"/>
              </a:spcBef>
              <a:buClr>
                <a:srgbClr val="000000"/>
              </a:buClr>
              <a:buSzPct val="115000"/>
            </a:pPr>
            <a:r>
              <a:rPr lang="en-US" sz="2400" dirty="0" smtClean="0">
                <a:solidFill>
                  <a:srgbClr val="FFFFFF"/>
                </a:solidFill>
                <a:latin typeface="Calibri" pitchFamily="34" charset="0"/>
                <a:cs typeface="Calibri" pitchFamily="34" charset="0"/>
              </a:rPr>
              <a:t>2010 First Workshop on Computational </a:t>
            </a:r>
            <a:r>
              <a:rPr lang="en-US" sz="2400" dirty="0" err="1" smtClean="0">
                <a:solidFill>
                  <a:srgbClr val="FFFFFF"/>
                </a:solidFill>
                <a:latin typeface="Calibri" pitchFamily="34" charset="0"/>
                <a:cs typeface="Calibri" pitchFamily="34" charset="0"/>
              </a:rPr>
              <a:t>Neurolinguistics</a:t>
            </a:r>
            <a:r>
              <a:rPr lang="pl-PL" sz="2400" dirty="0" smtClean="0">
                <a:solidFill>
                  <a:srgbClr val="FFFFFF"/>
                </a:solidFill>
                <a:latin typeface="Calibri" pitchFamily="34" charset="0"/>
                <a:cs typeface="Calibri" pitchFamily="34" charset="0"/>
              </a:rPr>
              <a:t>.</a:t>
            </a:r>
          </a:p>
        </p:txBody>
      </p:sp>
      <p:pic>
        <p:nvPicPr>
          <p:cNvPr id="3277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663" y="0"/>
            <a:ext cx="9223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1709738"/>
            <a:ext cx="3448050" cy="3495675"/>
          </a:xfrm>
          <a:prstGeom prst="rect">
            <a:avLst/>
          </a:prstGeom>
          <a:noFill/>
          <a:ln>
            <a:noFill/>
          </a:ln>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7852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7" descr="chsq_bg_language_landscape.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7015" y="0"/>
            <a:ext cx="8764587" cy="6858000"/>
          </a:xfrm>
        </p:spPr>
      </p:pic>
      <p:sp>
        <p:nvSpPr>
          <p:cNvPr id="27651" name="Title 1"/>
          <p:cNvSpPr>
            <a:spLocks noGrp="1"/>
          </p:cNvSpPr>
          <p:nvPr>
            <p:ph type="title"/>
          </p:nvPr>
        </p:nvSpPr>
        <p:spPr>
          <a:xfrm>
            <a:off x="685800" y="0"/>
            <a:ext cx="6334472" cy="685800"/>
          </a:xfrm>
          <a:effectLst/>
        </p:spPr>
        <p:txBody>
          <a:bodyPr/>
          <a:lstStyle/>
          <a:p>
            <a:pPr eaLnBrk="1" hangingPunct="1"/>
            <a:r>
              <a:rPr lang="pl-PL" dirty="0" smtClean="0"/>
              <a:t>Język (165 eksperymentów)</a:t>
            </a:r>
            <a:endParaRPr lang="en-US" dirty="0" smtClean="0"/>
          </a:p>
        </p:txBody>
      </p:sp>
      <p:sp>
        <p:nvSpPr>
          <p:cNvPr id="4" name="Title 1"/>
          <p:cNvSpPr txBox="1">
            <a:spLocks/>
          </p:cNvSpPr>
          <p:nvPr/>
        </p:nvSpPr>
        <p:spPr bwMode="auto">
          <a:xfrm>
            <a:off x="4716016" y="6093296"/>
            <a:ext cx="4174232" cy="685800"/>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bodyPr>
          <a:lstStyle>
            <a:lvl1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000000"/>
                  </a:outerShdw>
                </a:effectLst>
                <a:latin typeface="Calibri" pitchFamily="34" charset="0"/>
              </a:defRPr>
            </a:lvl5pPr>
            <a:lvl6pPr marL="4572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rgbClr val="FFCC00"/>
                </a:solidFill>
                <a:effectLst>
                  <a:outerShdw blurRad="38100" dist="38100" dir="2700000" algn="tl">
                    <a:srgbClr val="000000"/>
                  </a:outerShdw>
                </a:effectLst>
                <a:latin typeface="Arial" charset="0"/>
              </a:defRPr>
            </a:lvl9pPr>
          </a:lstStyle>
          <a:p>
            <a:pPr eaLnBrk="1" hangingPunct="1"/>
            <a:r>
              <a:rPr lang="pl-PL" sz="2000" dirty="0">
                <a:solidFill>
                  <a:schemeClr val="tx1"/>
                </a:solidFill>
                <a:effectLst/>
              </a:rPr>
              <a:t>Sieci funkcjonalne</a:t>
            </a:r>
          </a:p>
          <a:p>
            <a:pPr eaLnBrk="1" hangingPunct="1"/>
            <a:r>
              <a:rPr lang="pl-PL" sz="2000" dirty="0">
                <a:solidFill>
                  <a:schemeClr val="tx1"/>
                </a:solidFill>
                <a:effectLst/>
              </a:rPr>
              <a:t>M. Anderson, BBS 2010</a:t>
            </a:r>
            <a:endParaRPr lang="en-US" sz="2000" dirty="0">
              <a:solidFill>
                <a:schemeClr val="tx1"/>
              </a:solidFill>
              <a:effectLst/>
            </a:endParaRPr>
          </a:p>
        </p:txBody>
      </p:sp>
    </p:spTree>
    <p:extLst>
      <p:ext uri="{BB962C8B-B14F-4D97-AF65-F5344CB8AC3E}">
        <p14:creationId xmlns:p14="http://schemas.microsoft.com/office/powerpoint/2010/main" val="28063385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7" descr="chsq_bg_attention_landscape.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0"/>
            <a:ext cx="8763000" cy="6856413"/>
          </a:xfrm>
        </p:spPr>
      </p:pic>
      <p:sp>
        <p:nvSpPr>
          <p:cNvPr id="26627" name="Title 1"/>
          <p:cNvSpPr>
            <a:spLocks noGrp="1"/>
          </p:cNvSpPr>
          <p:nvPr>
            <p:ph type="title"/>
          </p:nvPr>
        </p:nvSpPr>
        <p:spPr>
          <a:xfrm>
            <a:off x="685800" y="0"/>
            <a:ext cx="7772400" cy="609600"/>
          </a:xfrm>
        </p:spPr>
        <p:txBody>
          <a:bodyPr/>
          <a:lstStyle/>
          <a:p>
            <a:pPr eaLnBrk="1" hangingPunct="1"/>
            <a:r>
              <a:rPr lang="pl-PL" smtClean="0"/>
              <a:t>Uwaga (77)</a:t>
            </a:r>
            <a:endParaRPr lang="en-US" smtClean="0"/>
          </a:p>
        </p:txBody>
      </p:sp>
    </p:spTree>
    <p:extLst>
      <p:ext uri="{BB962C8B-B14F-4D97-AF65-F5344CB8AC3E}">
        <p14:creationId xmlns:p14="http://schemas.microsoft.com/office/powerpoint/2010/main" val="1476709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Arial Unicode MS" pitchFamily="34" charset="-128"/>
              </a:rPr>
              <a:t>Segmentacja doświadczenia</a:t>
            </a:r>
          </a:p>
        </p:txBody>
      </p:sp>
      <p:sp>
        <p:nvSpPr>
          <p:cNvPr id="34819" name="Rectangle 3"/>
          <p:cNvSpPr>
            <a:spLocks noChangeArrowheads="1"/>
          </p:cNvSpPr>
          <p:nvPr/>
        </p:nvSpPr>
        <p:spPr bwMode="auto">
          <a:xfrm>
            <a:off x="493714" y="1355727"/>
            <a:ext cx="8326759" cy="113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300"/>
              </a:spcAft>
              <a:buClr>
                <a:srgbClr val="FFC000"/>
              </a:buClr>
              <a:defRPr/>
            </a:pPr>
            <a:r>
              <a:rPr lang="pl-PL" sz="2000" dirty="0">
                <a:latin typeface="Calibri" pitchFamily="34" charset="0"/>
                <a:cs typeface="Calibri" pitchFamily="34" charset="0"/>
              </a:rPr>
              <a:t>Świat naszych przeżyć jest sekwencją scen, stany przejściowe nie są postrzegane (J.M. </a:t>
            </a:r>
            <a:r>
              <a:rPr lang="pl-PL" sz="2000" dirty="0" err="1">
                <a:latin typeface="Calibri" pitchFamily="34" charset="0"/>
                <a:cs typeface="Calibri" pitchFamily="34" charset="0"/>
              </a:rPr>
              <a:t>Zacks</a:t>
            </a:r>
            <a:r>
              <a:rPr lang="pl-PL" sz="2000" dirty="0">
                <a:latin typeface="Calibri" pitchFamily="34" charset="0"/>
                <a:cs typeface="Calibri" pitchFamily="34" charset="0"/>
              </a:rPr>
              <a:t>, N.K. Speer et al. The </a:t>
            </a:r>
            <a:r>
              <a:rPr lang="pl-PL" sz="2000" dirty="0" err="1">
                <a:latin typeface="Calibri" pitchFamily="34" charset="0"/>
                <a:cs typeface="Calibri" pitchFamily="34" charset="0"/>
              </a:rPr>
              <a:t>brain’s</a:t>
            </a:r>
            <a:r>
              <a:rPr lang="pl-PL" sz="2000" dirty="0">
                <a:latin typeface="Calibri" pitchFamily="34" charset="0"/>
                <a:cs typeface="Calibri" pitchFamily="34" charset="0"/>
              </a:rPr>
              <a:t> </a:t>
            </a:r>
            <a:r>
              <a:rPr lang="pl-PL" sz="2000" dirty="0" err="1">
                <a:latin typeface="Calibri" pitchFamily="34" charset="0"/>
                <a:cs typeface="Calibri" pitchFamily="34" charset="0"/>
              </a:rPr>
              <a:t>cutting-room</a:t>
            </a:r>
            <a:r>
              <a:rPr lang="pl-PL" sz="2000" dirty="0">
                <a:latin typeface="Calibri" pitchFamily="34" charset="0"/>
                <a:cs typeface="Calibri" pitchFamily="34" charset="0"/>
              </a:rPr>
              <a:t> </a:t>
            </a:r>
            <a:r>
              <a:rPr lang="pl-PL" sz="2000" dirty="0" err="1">
                <a:latin typeface="Calibri" pitchFamily="34" charset="0"/>
                <a:cs typeface="Calibri" pitchFamily="34" charset="0"/>
              </a:rPr>
              <a:t>floor</a:t>
            </a:r>
            <a:r>
              <a:rPr lang="pl-PL" sz="2000" dirty="0">
                <a:latin typeface="Calibri" pitchFamily="34" charset="0"/>
                <a:cs typeface="Calibri" pitchFamily="34" charset="0"/>
              </a:rPr>
              <a:t>: </a:t>
            </a:r>
            <a:r>
              <a:rPr lang="pl-PL" sz="2000" dirty="0" err="1">
                <a:latin typeface="Calibri" pitchFamily="34" charset="0"/>
                <a:cs typeface="Calibri" pitchFamily="34" charset="0"/>
              </a:rPr>
              <a:t>segmentation</a:t>
            </a:r>
            <a:r>
              <a:rPr lang="pl-PL" sz="2000" dirty="0">
                <a:latin typeface="Calibri" pitchFamily="34" charset="0"/>
                <a:cs typeface="Calibri" pitchFamily="34" charset="0"/>
              </a:rPr>
              <a:t> of </a:t>
            </a:r>
            <a:r>
              <a:rPr lang="pl-PL" sz="2000" dirty="0" err="1">
                <a:latin typeface="Calibri" pitchFamily="34" charset="0"/>
                <a:cs typeface="Calibri" pitchFamily="34" charset="0"/>
              </a:rPr>
              <a:t>narrative</a:t>
            </a:r>
            <a:r>
              <a:rPr lang="pl-PL" sz="2000" dirty="0">
                <a:latin typeface="Calibri" pitchFamily="34" charset="0"/>
                <a:cs typeface="Calibri" pitchFamily="34" charset="0"/>
              </a:rPr>
              <a:t> </a:t>
            </a:r>
            <a:r>
              <a:rPr lang="pl-PL" sz="2000" dirty="0" err="1">
                <a:latin typeface="Calibri" pitchFamily="34" charset="0"/>
                <a:cs typeface="Calibri" pitchFamily="34" charset="0"/>
              </a:rPr>
              <a:t>cinema</a:t>
            </a:r>
            <a:r>
              <a:rPr lang="pl-PL" sz="2000" dirty="0">
                <a:latin typeface="Calibri" pitchFamily="34" charset="0"/>
                <a:cs typeface="Calibri" pitchFamily="34" charset="0"/>
              </a:rPr>
              <a:t>. </a:t>
            </a:r>
            <a:r>
              <a:rPr lang="pl-PL" sz="2000" dirty="0" err="1">
                <a:latin typeface="Calibri" pitchFamily="34" charset="0"/>
                <a:cs typeface="Calibri" pitchFamily="34" charset="0"/>
              </a:rPr>
              <a:t>Frontiers</a:t>
            </a:r>
            <a:r>
              <a:rPr lang="pl-PL" sz="2000" dirty="0">
                <a:latin typeface="Calibri" pitchFamily="34" charset="0"/>
                <a:cs typeface="Calibri" pitchFamily="34" charset="0"/>
              </a:rPr>
              <a:t> in </a:t>
            </a:r>
            <a:r>
              <a:rPr lang="pl-PL" sz="2000" dirty="0" err="1">
                <a:latin typeface="Calibri" pitchFamily="34" charset="0"/>
                <a:cs typeface="Calibri" pitchFamily="34" charset="0"/>
              </a:rPr>
              <a:t>human</a:t>
            </a:r>
            <a:r>
              <a:rPr lang="pl-PL" sz="2000" dirty="0">
                <a:latin typeface="Calibri" pitchFamily="34" charset="0"/>
                <a:cs typeface="Calibri" pitchFamily="34" charset="0"/>
              </a:rPr>
              <a:t> </a:t>
            </a:r>
            <a:r>
              <a:rPr lang="pl-PL" sz="2000" dirty="0" err="1">
                <a:latin typeface="Calibri" pitchFamily="34" charset="0"/>
                <a:cs typeface="Calibri" pitchFamily="34" charset="0"/>
              </a:rPr>
              <a:t>neuroscience</a:t>
            </a:r>
            <a:r>
              <a:rPr lang="pl-PL" sz="2000" dirty="0">
                <a:latin typeface="Calibri" pitchFamily="34" charset="0"/>
                <a:cs typeface="Calibri" pitchFamily="34" charset="0"/>
              </a:rPr>
              <a:t>, 2010).</a:t>
            </a:r>
          </a:p>
        </p:txBody>
      </p:sp>
      <p:pic>
        <p:nvPicPr>
          <p:cNvPr id="70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54" y="2492896"/>
            <a:ext cx="53625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493714" y="2492896"/>
            <a:ext cx="3142185"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300"/>
              </a:spcAft>
              <a:buClr>
                <a:srgbClr val="FFC000"/>
              </a:buClr>
              <a:defRPr/>
            </a:pPr>
            <a:r>
              <a:rPr lang="pl-PL" sz="2000" dirty="0">
                <a:latin typeface="Calibri" pitchFamily="34" charset="0"/>
                <a:cs typeface="Calibri" pitchFamily="34" charset="0"/>
              </a:rPr>
              <a:t>Automatyczna segmentacja doświadczenia to podstawa percepcji, ułatwiająca planowanie, </a:t>
            </a:r>
            <a:r>
              <a:rPr lang="pl-PL" sz="2000" dirty="0" err="1">
                <a:latin typeface="Calibri" pitchFamily="34" charset="0"/>
                <a:cs typeface="Calibri" pitchFamily="34" charset="0"/>
              </a:rPr>
              <a:t>zapamię</a:t>
            </a:r>
            <a:r>
              <a:rPr lang="pl-PL" sz="2000" dirty="0">
                <a:latin typeface="Calibri" pitchFamily="34" charset="0"/>
                <a:cs typeface="Calibri" pitchFamily="34" charset="0"/>
              </a:rPr>
              <a:t>- </a:t>
            </a:r>
            <a:r>
              <a:rPr lang="pl-PL" sz="2000" dirty="0" err="1">
                <a:latin typeface="Calibri" pitchFamily="34" charset="0"/>
                <a:cs typeface="Calibri" pitchFamily="34" charset="0"/>
              </a:rPr>
              <a:t>tywanie</a:t>
            </a:r>
            <a:r>
              <a:rPr lang="pl-PL" sz="2000" dirty="0">
                <a:latin typeface="Calibri" pitchFamily="34" charset="0"/>
                <a:cs typeface="Calibri" pitchFamily="34" charset="0"/>
              </a:rPr>
              <a:t>, łączenie informacji. </a:t>
            </a:r>
          </a:p>
          <a:p>
            <a:pPr>
              <a:spcAft>
                <a:spcPts val="300"/>
              </a:spcAft>
              <a:buClr>
                <a:srgbClr val="FFC000"/>
              </a:buClr>
              <a:defRPr/>
            </a:pPr>
            <a:r>
              <a:rPr lang="pl-PL" sz="2000" dirty="0">
                <a:latin typeface="Calibri" pitchFamily="34" charset="0"/>
                <a:cs typeface="Calibri" pitchFamily="34" charset="0"/>
              </a:rPr>
              <a:t>Przejścia pomiędzy segmentami wynikają z obserwacji istotnych zmian sytuacji, pojawienia się postaci, ich interakcji, miejsca, celów, jak na filmie. </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37195261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Arial Unicode MS" pitchFamily="34" charset="-128"/>
              </a:rPr>
              <a:t>Mózg jako substrat</a:t>
            </a:r>
          </a:p>
        </p:txBody>
      </p:sp>
      <p:sp>
        <p:nvSpPr>
          <p:cNvPr id="34819" name="Rectangle 3"/>
          <p:cNvSpPr>
            <a:spLocks noChangeArrowheads="1"/>
          </p:cNvSpPr>
          <p:nvPr/>
        </p:nvSpPr>
        <p:spPr bwMode="auto">
          <a:xfrm>
            <a:off x="493714" y="1196753"/>
            <a:ext cx="8326759" cy="335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marL="342829" indent="-342829">
              <a:spcAft>
                <a:spcPts val="300"/>
              </a:spcAft>
              <a:buClr>
                <a:srgbClr val="FFC000"/>
              </a:buClr>
              <a:buFont typeface="Arial" pitchFamily="34" charset="0"/>
              <a:buChar char="•"/>
              <a:defRPr/>
            </a:pPr>
            <a:r>
              <a:rPr lang="pl-PL" sz="2000" dirty="0" smtClean="0">
                <a:latin typeface="Calibri" pitchFamily="34" charset="0"/>
                <a:cs typeface="Calibri" pitchFamily="34" charset="0"/>
              </a:rPr>
              <a:t>W </a:t>
            </a:r>
            <a:r>
              <a:rPr lang="pl-PL" sz="2000" dirty="0">
                <a:latin typeface="Calibri" pitchFamily="34" charset="0"/>
                <a:cs typeface="Calibri" pitchFamily="34" charset="0"/>
              </a:rPr>
              <a:t>mózgu są tylko elektryczne impulsy, a nie obrazy czy dźwięki. </a:t>
            </a:r>
            <a:br>
              <a:rPr lang="pl-PL" sz="2000" dirty="0">
                <a:latin typeface="Calibri" pitchFamily="34" charset="0"/>
                <a:cs typeface="Calibri" pitchFamily="34" charset="0"/>
              </a:rPr>
            </a:br>
            <a:r>
              <a:rPr lang="pl-PL" sz="2000" dirty="0">
                <a:latin typeface="Calibri" pitchFamily="34" charset="0"/>
                <a:cs typeface="Calibri" pitchFamily="34" charset="0"/>
              </a:rPr>
              <a:t>Musimy się wszystkiego nauczyć, nawet tego, jak unikać synestezji, jak odróżniać od siebie modalności zmysłowe, czy słyszę czy czuję dotyk?  </a:t>
            </a:r>
          </a:p>
          <a:p>
            <a:pPr marL="342829" indent="-342829">
              <a:spcAft>
                <a:spcPts val="300"/>
              </a:spcAft>
              <a:buClr>
                <a:srgbClr val="FFC000"/>
              </a:buClr>
              <a:buFont typeface="Arial" pitchFamily="34" charset="0"/>
              <a:buChar char="•"/>
              <a:defRPr/>
            </a:pPr>
            <a:r>
              <a:rPr lang="pl-PL" sz="2000" dirty="0" smtClean="0">
                <a:latin typeface="Calibri" pitchFamily="34" charset="0"/>
                <a:cs typeface="Calibri" pitchFamily="34" charset="0"/>
              </a:rPr>
              <a:t>Mózg </a:t>
            </a:r>
            <a:r>
              <a:rPr lang="pl-PL" sz="2000" dirty="0">
                <a:latin typeface="Calibri" pitchFamily="34" charset="0"/>
                <a:cs typeface="Calibri" pitchFamily="34" charset="0"/>
              </a:rPr>
              <a:t>jest substratem, w którym może powstać świat umysłu, labirynt wzajemnych aktywacji. Świadome wrażenia to cień neurodynamiki. </a:t>
            </a:r>
          </a:p>
          <a:p>
            <a:pPr marL="342829" indent="-342829">
              <a:spcAft>
                <a:spcPts val="300"/>
              </a:spcAft>
              <a:buClr>
                <a:srgbClr val="FFC000"/>
              </a:buClr>
              <a:buFont typeface="Arial" pitchFamily="34" charset="0"/>
              <a:buChar char="•"/>
              <a:defRPr/>
            </a:pPr>
            <a:r>
              <a:rPr lang="pl-PL" sz="2000" dirty="0" smtClean="0">
                <a:latin typeface="Calibri" pitchFamily="34" charset="0"/>
                <a:cs typeface="Calibri" pitchFamily="34" charset="0"/>
              </a:rPr>
              <a:t>Filozofia i psychologia opisuje naiwne wyobrażenia oparte na pojęciach nie przystających do rzeczywistości. </a:t>
            </a:r>
          </a:p>
          <a:p>
            <a:pPr marL="342829" indent="-342829">
              <a:spcAft>
                <a:spcPts val="300"/>
              </a:spcAft>
              <a:buClr>
                <a:srgbClr val="FFC000"/>
              </a:buClr>
              <a:buFont typeface="Arial" pitchFamily="34" charset="0"/>
              <a:buChar char="•"/>
              <a:defRPr/>
            </a:pPr>
            <a:r>
              <a:rPr lang="pl-PL" sz="2000" dirty="0" smtClean="0">
                <a:latin typeface="Calibri" pitchFamily="34" charset="0"/>
                <a:cs typeface="Calibri" pitchFamily="34" charset="0"/>
              </a:rPr>
              <a:t>Czy </a:t>
            </a:r>
            <a:r>
              <a:rPr lang="pl-PL" sz="2000" dirty="0">
                <a:latin typeface="Calibri" pitchFamily="34" charset="0"/>
                <a:cs typeface="Calibri" pitchFamily="34" charset="0"/>
              </a:rPr>
              <a:t>da się opisać werbalnie stany mózgu z subiektywnego punktu widzenia? Gdybyśmy mieli doskonały model mózgu, czy dałoby się przewidzieć jego działanie w każdym kontekście?</a:t>
            </a:r>
          </a:p>
          <a:p>
            <a:pPr marL="342829" indent="-342829">
              <a:spcAft>
                <a:spcPts val="300"/>
              </a:spcAft>
              <a:buClr>
                <a:srgbClr val="FFC000"/>
              </a:buClr>
              <a:buFont typeface="Arial" pitchFamily="34" charset="0"/>
              <a:buChar char="•"/>
              <a:defRPr/>
            </a:pPr>
            <a:endParaRPr lang="pl-PL" sz="2000" dirty="0">
              <a:latin typeface="Calibri" pitchFamily="34" charset="0"/>
              <a:cs typeface="Calibri" pitchFamily="34" charset="0"/>
            </a:endParaRPr>
          </a:p>
        </p:txBody>
      </p:sp>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093" y="4552950"/>
            <a:ext cx="4524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762021"/>
            <a:ext cx="34671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2324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1" y="301625"/>
            <a:ext cx="3562092" cy="685800"/>
          </a:xfrm>
          <a:effectLst/>
        </p:spPr>
        <p:txBody>
          <a:bodyPr/>
          <a:lstStyle/>
          <a:p>
            <a:pPr eaLnBrk="1" hangingPunct="1">
              <a:defRPr/>
            </a:pPr>
            <a:r>
              <a:rPr lang="pl-PL" dirty="0" smtClean="0">
                <a:latin typeface="Arial Unicode MS" pitchFamily="34" charset="-128"/>
              </a:rPr>
              <a:t>Nasze okulary</a:t>
            </a:r>
          </a:p>
        </p:txBody>
      </p:sp>
      <p:sp>
        <p:nvSpPr>
          <p:cNvPr id="34819" name="Rectangle 3"/>
          <p:cNvSpPr>
            <a:spLocks noChangeArrowheads="1"/>
          </p:cNvSpPr>
          <p:nvPr/>
        </p:nvSpPr>
        <p:spPr bwMode="auto">
          <a:xfrm>
            <a:off x="493712" y="1196753"/>
            <a:ext cx="4726360" cy="15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r>
              <a:rPr lang="pl-PL" sz="2000" dirty="0" smtClean="0"/>
              <a:t>Skaner </a:t>
            </a:r>
            <a:r>
              <a:rPr lang="pl-PL" sz="2000" dirty="0" err="1" smtClean="0"/>
              <a:t>fMRI</a:t>
            </a:r>
            <a:r>
              <a:rPr lang="pl-PL" sz="2000" dirty="0" smtClean="0"/>
              <a:t> 4 Tesla</a:t>
            </a:r>
          </a:p>
          <a:p>
            <a:endParaRPr lang="pl-PL" sz="2000" dirty="0" smtClean="0"/>
          </a:p>
          <a:p>
            <a:r>
              <a:rPr lang="nb-NO" sz="2000" dirty="0" smtClean="0"/>
              <a:t>S</a:t>
            </a:r>
            <a:r>
              <a:rPr lang="pl-PL" sz="2000" dirty="0"/>
              <a:t>. </a:t>
            </a:r>
            <a:r>
              <a:rPr lang="nb-NO" sz="2000" dirty="0"/>
              <a:t>Nishimoto </a:t>
            </a:r>
            <a:r>
              <a:rPr lang="pl-PL" sz="2000" dirty="0"/>
              <a:t>et al. </a:t>
            </a:r>
            <a:r>
              <a:rPr lang="nb-NO" sz="2000" dirty="0" smtClean="0"/>
              <a:t>Current </a:t>
            </a:r>
            <a:r>
              <a:rPr lang="nb-NO" sz="2000" dirty="0"/>
              <a:t>Biology</a:t>
            </a:r>
            <a:r>
              <a:rPr lang="pl-PL" sz="2000" dirty="0"/>
              <a:t> </a:t>
            </a:r>
            <a:r>
              <a:rPr lang="nb-NO" sz="2000" dirty="0"/>
              <a:t>21, 1641-1646</a:t>
            </a:r>
            <a:r>
              <a:rPr lang="pl-PL" sz="2000" dirty="0"/>
              <a:t>, </a:t>
            </a:r>
            <a:r>
              <a:rPr lang="nb-NO" sz="2000" dirty="0"/>
              <a:t>2011</a:t>
            </a:r>
          </a:p>
        </p:txBody>
      </p:sp>
      <p:pic>
        <p:nvPicPr>
          <p:cNvPr id="3075" name="Picture 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780" y="3212976"/>
            <a:ext cx="85725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1992" y="260648"/>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0047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Arial Unicode MS" pitchFamily="34" charset="-128"/>
              </a:rPr>
              <a:t>Rekonstrukcja obrazów</a:t>
            </a:r>
          </a:p>
        </p:txBody>
      </p:sp>
      <p:sp>
        <p:nvSpPr>
          <p:cNvPr id="34819" name="Rectangle 3"/>
          <p:cNvSpPr>
            <a:spLocks noChangeArrowheads="1"/>
          </p:cNvSpPr>
          <p:nvPr/>
        </p:nvSpPr>
        <p:spPr bwMode="auto">
          <a:xfrm>
            <a:off x="493712" y="1196753"/>
            <a:ext cx="8470776"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r>
              <a:rPr lang="nb-NO" sz="2000" dirty="0"/>
              <a:t>S</a:t>
            </a:r>
            <a:r>
              <a:rPr lang="pl-PL" sz="2000" dirty="0"/>
              <a:t>. </a:t>
            </a:r>
            <a:r>
              <a:rPr lang="nb-NO" sz="2000" dirty="0"/>
              <a:t>Nishimoto </a:t>
            </a:r>
            <a:r>
              <a:rPr lang="pl-PL" sz="2000" dirty="0"/>
              <a:t>et al. </a:t>
            </a:r>
            <a:r>
              <a:rPr lang="nb-NO" sz="2000" dirty="0">
                <a:hlinkClick r:id="rId3" action="ppaction://hlinkfile"/>
              </a:rPr>
              <a:t>Reconstructing Visual Experiences</a:t>
            </a:r>
            <a:r>
              <a:rPr lang="nb-NO" sz="2000" dirty="0"/>
              <a:t> from Brain </a:t>
            </a:r>
            <a:r>
              <a:rPr lang="pl-PL" sz="2000" dirty="0"/>
              <a:t/>
            </a:r>
            <a:br>
              <a:rPr lang="pl-PL" sz="2000" dirty="0"/>
            </a:br>
            <a:r>
              <a:rPr lang="nb-NO" sz="2000" dirty="0"/>
              <a:t>Activity Evoked by Natural Movies</a:t>
            </a:r>
            <a:r>
              <a:rPr lang="pl-PL" sz="2000" dirty="0"/>
              <a:t>. </a:t>
            </a:r>
            <a:r>
              <a:rPr lang="nb-NO" sz="2000" dirty="0"/>
              <a:t>Current Biology</a:t>
            </a:r>
            <a:r>
              <a:rPr lang="pl-PL" sz="2000" dirty="0"/>
              <a:t> </a:t>
            </a:r>
            <a:r>
              <a:rPr lang="nb-NO" sz="2000" dirty="0"/>
              <a:t>21, 1641-1646</a:t>
            </a:r>
            <a:r>
              <a:rPr lang="pl-PL" sz="2000" dirty="0"/>
              <a:t>, </a:t>
            </a:r>
            <a:r>
              <a:rPr lang="nb-NO" sz="2000" dirty="0"/>
              <a:t>2011</a:t>
            </a: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708" y="1916570"/>
            <a:ext cx="76200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2448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19238" y="301625"/>
            <a:ext cx="6473825" cy="685800"/>
          </a:xfrm>
          <a:effectLst/>
        </p:spPr>
        <p:txBody>
          <a:bodyPr/>
          <a:lstStyle/>
          <a:p>
            <a:pPr eaLnBrk="1" hangingPunct="1">
              <a:defRPr/>
            </a:pPr>
            <a:r>
              <a:rPr lang="pl-PL" dirty="0" smtClean="0">
                <a:latin typeface="Arial Unicode MS" pitchFamily="34" charset="-128"/>
              </a:rPr>
              <a:t>Słabo widać? </a:t>
            </a:r>
          </a:p>
        </p:txBody>
      </p:sp>
      <p:sp>
        <p:nvSpPr>
          <p:cNvPr id="48131" name="Prostokąt 2"/>
          <p:cNvSpPr>
            <a:spLocks noChangeArrowheads="1"/>
          </p:cNvSpPr>
          <p:nvPr/>
        </p:nvSpPr>
        <p:spPr bwMode="auto">
          <a:xfrm>
            <a:off x="409575" y="1624013"/>
            <a:ext cx="8388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SzPct val="115000"/>
            </a:pPr>
            <a:r>
              <a:rPr lang="pl-PL" sz="2000" dirty="0" smtClean="0">
                <a:solidFill>
                  <a:srgbClr val="FFFFFF"/>
                </a:solidFill>
                <a:latin typeface="Arial" pitchFamily="34" charset="0"/>
                <a:cs typeface="+mn-cs"/>
              </a:rPr>
              <a:t>Wystarczy mieć dobry dostęp do kory … </a:t>
            </a:r>
          </a:p>
          <a:p>
            <a:pPr>
              <a:buClr>
                <a:srgbClr val="000000"/>
              </a:buClr>
              <a:buSzPct val="115000"/>
            </a:pPr>
            <a:r>
              <a:rPr lang="pl-PL" sz="2000" dirty="0" smtClean="0">
                <a:solidFill>
                  <a:srgbClr val="FFFFFF"/>
                </a:solidFill>
                <a:latin typeface="Arial" pitchFamily="34" charset="0"/>
                <a:cs typeface="+mn-cs"/>
              </a:rPr>
              <a:t>Ale jak się ma … </a:t>
            </a:r>
          </a:p>
          <a:p>
            <a:pPr>
              <a:buClr>
                <a:srgbClr val="000000"/>
              </a:buClr>
              <a:buSzPct val="115000"/>
            </a:pPr>
            <a:endParaRPr lang="pl-PL" sz="2000" dirty="0" smtClean="0">
              <a:solidFill>
                <a:srgbClr val="FFFFFF"/>
              </a:solidFill>
              <a:latin typeface="Arial" pitchFamily="34" charset="0"/>
              <a:cs typeface="+mn-cs"/>
            </a:endParaRPr>
          </a:p>
        </p:txBody>
      </p:sp>
      <p:pic>
        <p:nvPicPr>
          <p:cNvPr id="164866" name="Picture 2"/>
          <p:cNvPicPr>
            <a:picLocks noChangeAspect="1" noChangeArrowheads="1"/>
          </p:cNvPicPr>
          <p:nvPr/>
        </p:nvPicPr>
        <p:blipFill>
          <a:blip r:embed="rId3"/>
          <a:srcRect/>
          <a:stretch>
            <a:fillRect/>
          </a:stretch>
        </p:blipFill>
        <p:spPr bwMode="auto">
          <a:xfrm>
            <a:off x="1685925" y="3541713"/>
            <a:ext cx="2476500" cy="184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64869" name="Picture 5"/>
          <p:cNvPicPr>
            <a:picLocks noChangeAspect="1" noChangeArrowheads="1"/>
          </p:cNvPicPr>
          <p:nvPr/>
        </p:nvPicPr>
        <p:blipFill>
          <a:blip r:embed="rId4"/>
          <a:srcRect/>
          <a:stretch>
            <a:fillRect/>
          </a:stretch>
        </p:blipFill>
        <p:spPr bwMode="auto">
          <a:xfrm>
            <a:off x="4987925" y="2640013"/>
            <a:ext cx="38100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9577783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988840"/>
            <a:ext cx="59912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755652" y="197776"/>
            <a:ext cx="7772400" cy="792162"/>
          </a:xfrm>
        </p:spPr>
        <p:txBody>
          <a:bodyPr/>
          <a:lstStyle/>
          <a:p>
            <a:r>
              <a:rPr lang="pl-PL" dirty="0" smtClean="0"/>
              <a:t>Podsłuchiwanie myśli</a:t>
            </a:r>
            <a:endParaRPr lang="en-US" dirty="0"/>
          </a:p>
        </p:txBody>
      </p:sp>
      <p:sp>
        <p:nvSpPr>
          <p:cNvPr id="3" name="Symbol zastępczy zawartości 2"/>
          <p:cNvSpPr>
            <a:spLocks noGrp="1"/>
          </p:cNvSpPr>
          <p:nvPr>
            <p:ph idx="1"/>
          </p:nvPr>
        </p:nvSpPr>
        <p:spPr>
          <a:xfrm>
            <a:off x="685802" y="1125541"/>
            <a:ext cx="8350250" cy="1079324"/>
          </a:xfrm>
        </p:spPr>
        <p:txBody>
          <a:bodyPr/>
          <a:lstStyle/>
          <a:p>
            <a:r>
              <a:rPr lang="pl-PL" sz="2400" dirty="0" smtClean="0"/>
              <a:t>Kilkadziesiąt elektrod w mózgu pozwala na rekonstrukcję z aktywności neuronalnej spektrogramów mowy. </a:t>
            </a:r>
            <a:endParaRPr lang="en-US" sz="2400" dirty="0"/>
          </a:p>
        </p:txBody>
      </p:sp>
    </p:spTree>
    <p:extLst>
      <p:ext uri="{BB962C8B-B14F-4D97-AF65-F5344CB8AC3E}">
        <p14:creationId xmlns:p14="http://schemas.microsoft.com/office/powerpoint/2010/main" val="37745350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990600"/>
          </a:xfrm>
          <a:effectLst/>
        </p:spPr>
        <p:txBody>
          <a:bodyPr lIns="92075" tIns="46038" rIns="92075" bIns="46038"/>
          <a:lstStyle/>
          <a:p>
            <a:pPr eaLnBrk="1" hangingPunct="1">
              <a:defRPr/>
            </a:pPr>
            <a:r>
              <a:rPr lang="pl-PL" dirty="0" smtClean="0"/>
              <a:t>Wola to pobudzenie mózgu ... </a:t>
            </a:r>
            <a:endParaRPr lang="pl-PL" dirty="0"/>
          </a:p>
        </p:txBody>
      </p:sp>
      <p:sp>
        <p:nvSpPr>
          <p:cNvPr id="50179" name="Rectangle 4"/>
          <p:cNvSpPr>
            <a:spLocks noChangeArrowheads="1"/>
          </p:cNvSpPr>
          <p:nvPr/>
        </p:nvSpPr>
        <p:spPr bwMode="auto">
          <a:xfrm>
            <a:off x="452438" y="1485900"/>
            <a:ext cx="321627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buClr>
                <a:srgbClr val="000000"/>
              </a:buClr>
              <a:buSzPct val="115000"/>
            </a:pPr>
            <a:r>
              <a:rPr lang="pl-PL" sz="2000" dirty="0" smtClean="0">
                <a:solidFill>
                  <a:srgbClr val="FFFFFF"/>
                </a:solidFill>
                <a:latin typeface="Arial" pitchFamily="34" charset="0"/>
                <a:cs typeface="+mn-cs"/>
              </a:rPr>
              <a:t>Obszary kory ciemieniowej i pola przedruchowego, które w wyniku drażnienia wywołały u 7 osób subiektywne odczucie intencji ruchu (trójkąty, kora ciemieniowa BA 39 i BA 40), złudzenie, że się naprawdę poruszyły (gwiazdki), oraz rzeczywiste ruchy (kółka, kora ruchowa BA6). </a:t>
            </a:r>
          </a:p>
          <a:p>
            <a:pPr>
              <a:buClr>
                <a:srgbClr val="000000"/>
              </a:buClr>
              <a:buSzPct val="115000"/>
            </a:pPr>
            <a:endParaRPr lang="pl-PL" sz="2000" dirty="0" smtClean="0">
              <a:solidFill>
                <a:srgbClr val="FFFFFF"/>
              </a:solidFill>
              <a:latin typeface="Arial" pitchFamily="34" charset="0"/>
              <a:cs typeface="+mn-cs"/>
            </a:endParaRPr>
          </a:p>
          <a:p>
            <a:pPr>
              <a:buClr>
                <a:srgbClr val="000000"/>
              </a:buClr>
              <a:buSzPct val="115000"/>
            </a:pPr>
            <a:r>
              <a:rPr lang="pl-PL" sz="2000" dirty="0" smtClean="0">
                <a:solidFill>
                  <a:srgbClr val="FFFFFF"/>
                </a:solidFill>
                <a:latin typeface="Arial" pitchFamily="34" charset="0"/>
                <a:cs typeface="+mn-cs"/>
              </a:rPr>
              <a:t>M. </a:t>
            </a:r>
            <a:r>
              <a:rPr lang="pl-PL" sz="2000" dirty="0" err="1" smtClean="0">
                <a:solidFill>
                  <a:srgbClr val="FFFFFF"/>
                </a:solidFill>
                <a:latin typeface="Arial" pitchFamily="34" charset="0"/>
                <a:cs typeface="+mn-cs"/>
              </a:rPr>
              <a:t>Desmurget</a:t>
            </a:r>
            <a:r>
              <a:rPr lang="pl-PL" sz="2000" dirty="0" smtClean="0">
                <a:solidFill>
                  <a:srgbClr val="FFFFFF"/>
                </a:solidFill>
                <a:latin typeface="Arial" pitchFamily="34" charset="0"/>
                <a:cs typeface="+mn-cs"/>
              </a:rPr>
              <a:t> i </a:t>
            </a:r>
            <a:r>
              <a:rPr lang="pl-PL" sz="2000" dirty="0" err="1" smtClean="0">
                <a:solidFill>
                  <a:srgbClr val="FFFFFF"/>
                </a:solidFill>
                <a:latin typeface="Arial" pitchFamily="34" charset="0"/>
                <a:cs typeface="+mn-cs"/>
              </a:rPr>
              <a:t>inn</a:t>
            </a:r>
            <a:r>
              <a:rPr lang="pl-PL" sz="2000" dirty="0" smtClean="0">
                <a:solidFill>
                  <a:srgbClr val="FFFFFF"/>
                </a:solidFill>
                <a:latin typeface="Arial" pitchFamily="34" charset="0"/>
                <a:cs typeface="+mn-cs"/>
              </a:rPr>
              <a:t>. </a:t>
            </a:r>
          </a:p>
          <a:p>
            <a:pPr>
              <a:buClr>
                <a:srgbClr val="000000"/>
              </a:buClr>
              <a:buSzPct val="115000"/>
            </a:pPr>
            <a:r>
              <a:rPr lang="pl-PL" sz="2000" dirty="0" smtClean="0">
                <a:solidFill>
                  <a:srgbClr val="FFFFFF"/>
                </a:solidFill>
                <a:latin typeface="Arial" pitchFamily="34" charset="0"/>
                <a:cs typeface="+mn-cs"/>
              </a:rPr>
              <a:t>Science 2009.</a:t>
            </a:r>
            <a:endParaRPr lang="pl-PL" sz="1000" dirty="0" smtClean="0">
              <a:solidFill>
                <a:srgbClr val="FFFFFF"/>
              </a:solidFill>
              <a:latin typeface="Arial" pitchFamily="34" charset="0"/>
              <a:cs typeface="+mn-cs"/>
            </a:endParaRPr>
          </a:p>
        </p:txBody>
      </p:sp>
      <p:pic>
        <p:nvPicPr>
          <p:cNvPr id="50180" name="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1541463"/>
            <a:ext cx="53244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6490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260350"/>
            <a:ext cx="7793037" cy="693738"/>
          </a:xfrm>
          <a:effectLst/>
        </p:spPr>
        <p:txBody>
          <a:bodyPr/>
          <a:lstStyle/>
          <a:p>
            <a:pPr eaLnBrk="1" hangingPunct="1">
              <a:defRPr/>
            </a:pPr>
            <a:r>
              <a:rPr lang="pl-PL" dirty="0" smtClean="0">
                <a:latin typeface="Arial Unicode MS" pitchFamily="34" charset="-128"/>
              </a:rPr>
              <a:t>Kim/czym jestem?</a:t>
            </a:r>
          </a:p>
        </p:txBody>
      </p:sp>
      <p:sp>
        <p:nvSpPr>
          <p:cNvPr id="14339" name="Rectangle 3"/>
          <p:cNvSpPr>
            <a:spLocks noGrp="1" noChangeArrowheads="1"/>
          </p:cNvSpPr>
          <p:nvPr>
            <p:ph idx="1"/>
          </p:nvPr>
        </p:nvSpPr>
        <p:spPr>
          <a:xfrm>
            <a:off x="3519488" y="1166813"/>
            <a:ext cx="5445125" cy="5502275"/>
          </a:xfrm>
        </p:spPr>
        <p:txBody>
          <a:bodyPr/>
          <a:lstStyle/>
          <a:p>
            <a:pPr marL="0" indent="0" eaLnBrk="1" hangingPunct="1">
              <a:lnSpc>
                <a:spcPct val="90000"/>
              </a:lnSpc>
              <a:buFontTx/>
              <a:buNone/>
            </a:pPr>
            <a:r>
              <a:rPr lang="pl-PL" sz="2400" dirty="0" err="1" smtClean="0">
                <a:cs typeface="Calibri" pitchFamily="34" charset="0"/>
              </a:rPr>
              <a:t>Quis</a:t>
            </a:r>
            <a:r>
              <a:rPr lang="pl-PL" sz="2400" dirty="0" smtClean="0">
                <a:cs typeface="Calibri" pitchFamily="34" charset="0"/>
              </a:rPr>
              <a:t> ego et </a:t>
            </a:r>
            <a:r>
              <a:rPr lang="pl-PL" sz="2400" dirty="0" err="1" smtClean="0">
                <a:cs typeface="Calibri" pitchFamily="34" charset="0"/>
              </a:rPr>
              <a:t>qualis</a:t>
            </a:r>
            <a:r>
              <a:rPr lang="pl-PL" sz="2400" dirty="0" smtClean="0">
                <a:cs typeface="Calibri" pitchFamily="34" charset="0"/>
              </a:rPr>
              <a:t> ego?</a:t>
            </a:r>
          </a:p>
          <a:p>
            <a:pPr marL="0" indent="0" eaLnBrk="1" hangingPunct="1">
              <a:lnSpc>
                <a:spcPct val="90000"/>
              </a:lnSpc>
              <a:buFontTx/>
              <a:buNone/>
            </a:pPr>
            <a:r>
              <a:rPr lang="pl-PL" sz="2400" dirty="0" smtClean="0">
                <a:cs typeface="Calibri" pitchFamily="34" charset="0"/>
              </a:rPr>
              <a:t>Kim ja jestem i jaki jestem?</a:t>
            </a:r>
            <a:endParaRPr lang="pl-PL" sz="900" dirty="0" smtClean="0">
              <a:cs typeface="Calibri" pitchFamily="34" charset="0"/>
            </a:endParaRPr>
          </a:p>
          <a:p>
            <a:pPr marL="0" indent="0" eaLnBrk="1" hangingPunct="1">
              <a:lnSpc>
                <a:spcPct val="90000"/>
              </a:lnSpc>
              <a:buFontTx/>
              <a:buNone/>
            </a:pPr>
            <a:r>
              <a:rPr lang="pl-PL" sz="2400" dirty="0" smtClean="0">
                <a:cs typeface="Calibri" pitchFamily="34" charset="0"/>
              </a:rPr>
              <a:t>	         Św. Augustyn (~ 400 rok)</a:t>
            </a:r>
          </a:p>
          <a:p>
            <a:pPr marL="0" indent="0" eaLnBrk="1" hangingPunct="1">
              <a:lnSpc>
                <a:spcPct val="90000"/>
              </a:lnSpc>
              <a:buFontTx/>
              <a:buNone/>
            </a:pPr>
            <a:endParaRPr lang="pl-PL" sz="2400" dirty="0" smtClean="0">
              <a:cs typeface="Calibri" pitchFamily="34" charset="0"/>
            </a:endParaRPr>
          </a:p>
          <a:p>
            <a:pPr marL="0" indent="0" eaLnBrk="1" hangingPunct="1">
              <a:lnSpc>
                <a:spcPct val="90000"/>
              </a:lnSpc>
              <a:buFontTx/>
              <a:buNone/>
            </a:pPr>
            <a:r>
              <a:rPr lang="pl-PL" sz="2400" dirty="0" smtClean="0">
                <a:cs typeface="Calibri" pitchFamily="34" charset="0"/>
              </a:rPr>
              <a:t>Co to jest „ja”? </a:t>
            </a:r>
          </a:p>
          <a:p>
            <a:pPr marL="0" indent="0" eaLnBrk="1" hangingPunct="1">
              <a:lnSpc>
                <a:spcPct val="90000"/>
              </a:lnSpc>
              <a:buFontTx/>
              <a:buNone/>
            </a:pPr>
            <a:r>
              <a:rPr lang="pl-PL" sz="2400" dirty="0" smtClean="0">
                <a:cs typeface="Calibri" pitchFamily="34" charset="0"/>
              </a:rPr>
              <a:t>	            Pascal (~ 1670)</a:t>
            </a:r>
          </a:p>
          <a:p>
            <a:pPr marL="0" indent="0" eaLnBrk="1" hangingPunct="1">
              <a:lnSpc>
                <a:spcPct val="90000"/>
              </a:lnSpc>
              <a:buFontTx/>
              <a:buNone/>
            </a:pPr>
            <a:endParaRPr lang="pl-PL" sz="1200" dirty="0" smtClean="0">
              <a:cs typeface="Calibri" pitchFamily="34" charset="0"/>
            </a:endParaRPr>
          </a:p>
          <a:p>
            <a:pPr marL="0" indent="0" eaLnBrk="1" hangingPunct="1">
              <a:lnSpc>
                <a:spcPct val="90000"/>
              </a:lnSpc>
              <a:buFontTx/>
              <a:buNone/>
            </a:pPr>
            <a:r>
              <a:rPr lang="pl-PL" sz="2400" dirty="0" smtClean="0">
                <a:cs typeface="Calibri" pitchFamily="34" charset="0"/>
              </a:rPr>
              <a:t>Jak można odpowiedzieć na to pytanie? </a:t>
            </a:r>
          </a:p>
          <a:p>
            <a:pPr marL="0" indent="0" eaLnBrk="1" hangingPunct="1">
              <a:lnSpc>
                <a:spcPct val="90000"/>
              </a:lnSpc>
              <a:buFontTx/>
              <a:buNone/>
            </a:pPr>
            <a:r>
              <a:rPr lang="pl-PL" sz="2400" dirty="0" smtClean="0">
                <a:cs typeface="Calibri" pitchFamily="34" charset="0"/>
              </a:rPr>
              <a:t>W 1972 roku nauka nie interesowała się badaniem świadomości, w bibliotece uniwersyteckiej można było tylko znaleźć przedwojenne miesięczniki „Lotos” i „Wiedza duchowa”, okultyzm i teozofię.</a:t>
            </a:r>
          </a:p>
          <a:p>
            <a:pPr marL="0" indent="0" eaLnBrk="1" hangingPunct="1">
              <a:lnSpc>
                <a:spcPct val="90000"/>
              </a:lnSpc>
              <a:buFontTx/>
              <a:buNone/>
            </a:pPr>
            <a:r>
              <a:rPr lang="pl-PL" sz="1400" dirty="0" smtClean="0">
                <a:cs typeface="Calibri" pitchFamily="34" charset="0"/>
              </a:rPr>
              <a:t/>
            </a:r>
            <a:br>
              <a:rPr lang="pl-PL" sz="1400" dirty="0" smtClean="0">
                <a:cs typeface="Calibri" pitchFamily="34" charset="0"/>
              </a:rPr>
            </a:br>
            <a:r>
              <a:rPr lang="pl-PL" sz="2400" dirty="0" smtClean="0">
                <a:cs typeface="Calibri" pitchFamily="34" charset="0"/>
              </a:rPr>
              <a:t>Nie znalazłem w nich odpowiedzi.  </a:t>
            </a:r>
          </a:p>
          <a:p>
            <a:pPr marL="0" indent="0" eaLnBrk="1" hangingPunct="1">
              <a:lnSpc>
                <a:spcPct val="90000"/>
              </a:lnSpc>
              <a:buFontTx/>
              <a:buNone/>
            </a:pPr>
            <a:endParaRPr lang="pl-PL" sz="900" dirty="0">
              <a:cs typeface="Calibri" pitchFamily="34" charset="0"/>
            </a:endParaRPr>
          </a:p>
          <a:p>
            <a:pPr marL="0" indent="0" eaLnBrk="1" hangingPunct="1">
              <a:lnSpc>
                <a:spcPct val="90000"/>
              </a:lnSpc>
              <a:buFontTx/>
              <a:buNone/>
            </a:pPr>
            <a:endParaRPr lang="pl-PL" sz="2400" dirty="0" smtClean="0">
              <a:cs typeface="Calibri" pitchFamily="34" charset="0"/>
            </a:endParaRPr>
          </a:p>
        </p:txBody>
      </p:sp>
      <p:pic>
        <p:nvPicPr>
          <p:cNvPr id="14340" name="Picture 5" descr="Augus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91" y="1314450"/>
            <a:ext cx="3262313"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0062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a:xfrm>
            <a:off x="685800" y="350838"/>
            <a:ext cx="7772400" cy="727075"/>
          </a:xfrm>
          <a:effectLst/>
        </p:spPr>
        <p:txBody>
          <a:bodyPr lIns="92075" tIns="46038" rIns="92075" bIns="46038"/>
          <a:lstStyle/>
          <a:p>
            <a:pPr eaLnBrk="1" hangingPunct="1">
              <a:defRPr/>
            </a:pPr>
            <a:r>
              <a:rPr lang="pl-PL" dirty="0" smtClean="0"/>
              <a:t>Wiem 10 sekund wcześniej!</a:t>
            </a:r>
          </a:p>
        </p:txBody>
      </p:sp>
      <p:sp>
        <p:nvSpPr>
          <p:cNvPr id="46083" name="Rectangle 3"/>
          <p:cNvSpPr>
            <a:spLocks noGrp="1" noChangeArrowheads="1"/>
          </p:cNvSpPr>
          <p:nvPr>
            <p:ph idx="1"/>
          </p:nvPr>
        </p:nvSpPr>
        <p:spPr>
          <a:xfrm>
            <a:off x="568325" y="1193800"/>
            <a:ext cx="8104188" cy="1008063"/>
          </a:xfrm>
        </p:spPr>
        <p:txBody>
          <a:bodyPr lIns="92075" tIns="46038" rIns="92075" bIns="46038"/>
          <a:lstStyle/>
          <a:p>
            <a:pPr marL="0" indent="0" eaLnBrk="1" hangingPunct="1">
              <a:buFontTx/>
              <a:buNone/>
            </a:pPr>
            <a:r>
              <a:rPr lang="en-US" smtClean="0"/>
              <a:t>C.S. Soon, M. Brass, H-J. Heinze &amp; J-D. Haynes, </a:t>
            </a:r>
            <a:br>
              <a:rPr lang="en-US" smtClean="0"/>
            </a:br>
            <a:r>
              <a:rPr lang="en-US" smtClean="0"/>
              <a:t>Unconscious determinants of free decisions in the human brain. </a:t>
            </a:r>
            <a:br>
              <a:rPr lang="en-US" smtClean="0"/>
            </a:br>
            <a:r>
              <a:rPr lang="en-US" smtClean="0"/>
              <a:t>Nature Neuroscience, April 2008.</a:t>
            </a:r>
            <a:endParaRPr lang="pl-PL" smtClean="0"/>
          </a:p>
        </p:txBody>
      </p:sp>
      <p:sp>
        <p:nvSpPr>
          <p:cNvPr id="46084" name="Rectangle 4"/>
          <p:cNvSpPr>
            <a:spLocks noChangeArrowheads="1"/>
          </p:cNvSpPr>
          <p:nvPr/>
        </p:nvSpPr>
        <p:spPr bwMode="auto">
          <a:xfrm>
            <a:off x="565150" y="2163763"/>
            <a:ext cx="4776788"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rgbClr val="000000"/>
              </a:buClr>
              <a:buSzPct val="115000"/>
            </a:pPr>
            <a:r>
              <a:rPr lang="en-US" sz="1000" smtClean="0">
                <a:solidFill>
                  <a:srgbClr val="FFFFFF"/>
                </a:solidFill>
                <a:latin typeface="Arial" pitchFamily="34" charset="0"/>
                <a:cs typeface="+mn-cs"/>
              </a:rPr>
              <a:t/>
            </a:r>
            <a:br>
              <a:rPr lang="en-US" sz="1000" smtClean="0">
                <a:solidFill>
                  <a:srgbClr val="FFFFFF"/>
                </a:solidFill>
                <a:latin typeface="Arial" pitchFamily="34" charset="0"/>
                <a:cs typeface="+mn-cs"/>
              </a:rPr>
            </a:br>
            <a:r>
              <a:rPr lang="en-US" sz="2000" smtClean="0">
                <a:solidFill>
                  <a:srgbClr val="FFFFFF"/>
                </a:solidFill>
                <a:latin typeface="Arial" pitchFamily="34" charset="0"/>
                <a:cs typeface="+mn-cs"/>
              </a:rPr>
              <a:t>”There has been a long controversy as to whether subjectively 'free' decisions are determined by brain activity ahead of time. We found that the outcome of a decision can be encoded in brain activity of prefrontal and parietal cortex up to 10 sec before it enters awareness. </a:t>
            </a:r>
            <a:br>
              <a:rPr lang="en-US" sz="2000" smtClean="0">
                <a:solidFill>
                  <a:srgbClr val="FFFFFF"/>
                </a:solidFill>
                <a:latin typeface="Arial" pitchFamily="34" charset="0"/>
                <a:cs typeface="+mn-cs"/>
              </a:rPr>
            </a:br>
            <a:r>
              <a:rPr lang="en-US" sz="1000" smtClean="0">
                <a:solidFill>
                  <a:srgbClr val="FFFFFF"/>
                </a:solidFill>
                <a:latin typeface="Arial" pitchFamily="34" charset="0"/>
                <a:cs typeface="+mn-cs"/>
              </a:rPr>
              <a:t/>
            </a:r>
            <a:br>
              <a:rPr lang="en-US" sz="1000" smtClean="0">
                <a:solidFill>
                  <a:srgbClr val="FFFFFF"/>
                </a:solidFill>
                <a:latin typeface="Arial" pitchFamily="34" charset="0"/>
                <a:cs typeface="+mn-cs"/>
              </a:rPr>
            </a:br>
            <a:r>
              <a:rPr lang="en-US" sz="2000" smtClean="0">
                <a:solidFill>
                  <a:srgbClr val="FFFFFF"/>
                </a:solidFill>
                <a:latin typeface="Arial" pitchFamily="34" charset="0"/>
                <a:cs typeface="+mn-cs"/>
              </a:rPr>
              <a:t>This delay presumably reflects </a:t>
            </a:r>
            <a:br>
              <a:rPr lang="en-US" sz="2000" smtClean="0">
                <a:solidFill>
                  <a:srgbClr val="FFFFFF"/>
                </a:solidFill>
                <a:latin typeface="Arial" pitchFamily="34" charset="0"/>
                <a:cs typeface="+mn-cs"/>
              </a:rPr>
            </a:br>
            <a:r>
              <a:rPr lang="en-US" sz="2000" smtClean="0">
                <a:solidFill>
                  <a:srgbClr val="FFFFFF"/>
                </a:solidFill>
                <a:latin typeface="Arial" pitchFamily="34" charset="0"/>
                <a:cs typeface="+mn-cs"/>
              </a:rPr>
              <a:t>the operation of a network of </a:t>
            </a:r>
            <a:br>
              <a:rPr lang="en-US" sz="2000" smtClean="0">
                <a:solidFill>
                  <a:srgbClr val="FFFFFF"/>
                </a:solidFill>
                <a:latin typeface="Arial" pitchFamily="34" charset="0"/>
                <a:cs typeface="+mn-cs"/>
              </a:rPr>
            </a:br>
            <a:r>
              <a:rPr lang="en-US" sz="2000" smtClean="0">
                <a:solidFill>
                  <a:srgbClr val="FFFFFF"/>
                </a:solidFill>
                <a:latin typeface="Arial" pitchFamily="34" charset="0"/>
                <a:cs typeface="+mn-cs"/>
              </a:rPr>
              <a:t>high-level control areas that </a:t>
            </a:r>
            <a:br>
              <a:rPr lang="en-US" sz="2000" smtClean="0">
                <a:solidFill>
                  <a:srgbClr val="FFFFFF"/>
                </a:solidFill>
                <a:latin typeface="Arial" pitchFamily="34" charset="0"/>
                <a:cs typeface="+mn-cs"/>
              </a:rPr>
            </a:br>
            <a:r>
              <a:rPr lang="en-US" sz="2000" smtClean="0">
                <a:solidFill>
                  <a:srgbClr val="FFFFFF"/>
                </a:solidFill>
                <a:latin typeface="Arial" pitchFamily="34" charset="0"/>
                <a:cs typeface="+mn-cs"/>
              </a:rPr>
              <a:t>begin to prepare an upcoming </a:t>
            </a:r>
            <a:br>
              <a:rPr lang="en-US" sz="2000" smtClean="0">
                <a:solidFill>
                  <a:srgbClr val="FFFFFF"/>
                </a:solidFill>
                <a:latin typeface="Arial" pitchFamily="34" charset="0"/>
                <a:cs typeface="+mn-cs"/>
              </a:rPr>
            </a:br>
            <a:r>
              <a:rPr lang="en-US" sz="2000" smtClean="0">
                <a:solidFill>
                  <a:srgbClr val="FFFFFF"/>
                </a:solidFill>
                <a:latin typeface="Arial" pitchFamily="34" charset="0"/>
                <a:cs typeface="+mn-cs"/>
              </a:rPr>
              <a:t>decision long before it enters awareness.”</a:t>
            </a:r>
          </a:p>
        </p:txBody>
      </p:sp>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01838"/>
            <a:ext cx="3810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863" y="4837113"/>
            <a:ext cx="5037137"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7596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990600"/>
          </a:xfrm>
          <a:effectLst/>
        </p:spPr>
        <p:txBody>
          <a:bodyPr lIns="92075" tIns="46038" rIns="92075" bIns="46038"/>
          <a:lstStyle/>
          <a:p>
            <a:pPr eaLnBrk="1" hangingPunct="1">
              <a:defRPr/>
            </a:pPr>
            <a:r>
              <a:rPr lang="pl-PL" dirty="0" smtClean="0"/>
              <a:t>Wola to jedno z wrażeń ... </a:t>
            </a:r>
            <a:endParaRPr lang="pl-PL" dirty="0"/>
          </a:p>
        </p:txBody>
      </p:sp>
      <p:sp>
        <p:nvSpPr>
          <p:cNvPr id="47107" name="Rectangle 4"/>
          <p:cNvSpPr>
            <a:spLocks noChangeArrowheads="1"/>
          </p:cNvSpPr>
          <p:nvPr/>
        </p:nvSpPr>
        <p:spPr bwMode="auto">
          <a:xfrm>
            <a:off x="452438" y="1323975"/>
            <a:ext cx="8355012" cy="268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buClr>
                <a:srgbClr val="000000"/>
              </a:buClr>
              <a:buSzPct val="115000"/>
            </a:pPr>
            <a:r>
              <a:rPr lang="pl-PL" sz="2400" dirty="0" smtClean="0">
                <a:solidFill>
                  <a:srgbClr val="FFFFFF"/>
                </a:solidFill>
                <a:latin typeface="+mn-lt"/>
                <a:cs typeface="+mn-cs"/>
              </a:rPr>
              <a:t>Wegner DM, </a:t>
            </a:r>
            <a:r>
              <a:rPr lang="pl-PL" sz="2400" i="1" dirty="0" smtClean="0">
                <a:solidFill>
                  <a:srgbClr val="FFFFFF"/>
                </a:solidFill>
                <a:latin typeface="+mn-lt"/>
                <a:cs typeface="+mn-cs"/>
              </a:rPr>
              <a:t>The </a:t>
            </a:r>
            <a:r>
              <a:rPr lang="pl-PL" sz="2400" i="1" dirty="0" err="1" smtClean="0">
                <a:solidFill>
                  <a:srgbClr val="FFFFFF"/>
                </a:solidFill>
                <a:latin typeface="+mn-lt"/>
                <a:cs typeface="+mn-cs"/>
              </a:rPr>
              <a:t>illusion</a:t>
            </a:r>
            <a:r>
              <a:rPr lang="pl-PL" sz="2400" i="1" dirty="0" smtClean="0">
                <a:solidFill>
                  <a:srgbClr val="FFFFFF"/>
                </a:solidFill>
                <a:latin typeface="+mn-lt"/>
                <a:cs typeface="+mn-cs"/>
              </a:rPr>
              <a:t> of </a:t>
            </a:r>
            <a:r>
              <a:rPr lang="pl-PL" sz="2400" i="1" dirty="0" err="1" smtClean="0">
                <a:solidFill>
                  <a:srgbClr val="FFFFFF"/>
                </a:solidFill>
                <a:latin typeface="+mn-lt"/>
                <a:cs typeface="+mn-cs"/>
              </a:rPr>
              <a:t>conscious</a:t>
            </a:r>
            <a:r>
              <a:rPr lang="pl-PL" sz="2400" i="1" dirty="0" smtClean="0">
                <a:solidFill>
                  <a:srgbClr val="FFFFFF"/>
                </a:solidFill>
                <a:latin typeface="+mn-lt"/>
                <a:cs typeface="+mn-cs"/>
              </a:rPr>
              <a:t> </a:t>
            </a:r>
            <a:r>
              <a:rPr lang="pl-PL" sz="2400" i="1" dirty="0" err="1" smtClean="0">
                <a:solidFill>
                  <a:srgbClr val="FFFFFF"/>
                </a:solidFill>
                <a:latin typeface="+mn-lt"/>
                <a:cs typeface="+mn-cs"/>
              </a:rPr>
              <a:t>will</a:t>
            </a:r>
            <a:r>
              <a:rPr lang="pl-PL" sz="2400" dirty="0" smtClean="0">
                <a:solidFill>
                  <a:srgbClr val="FFFFFF"/>
                </a:solidFill>
                <a:latin typeface="+mn-lt"/>
                <a:cs typeface="+mn-cs"/>
              </a:rPr>
              <a:t>. MIT Press( 2002)</a:t>
            </a:r>
          </a:p>
          <a:p>
            <a:pPr>
              <a:buClr>
                <a:srgbClr val="000000"/>
              </a:buClr>
              <a:buSzPct val="115000"/>
            </a:pPr>
            <a:endParaRPr lang="pl-PL" sz="1050" dirty="0" smtClean="0">
              <a:solidFill>
                <a:srgbClr val="FFFFFF"/>
              </a:solidFill>
              <a:latin typeface="+mn-lt"/>
              <a:cs typeface="+mn-cs"/>
            </a:endParaRPr>
          </a:p>
          <a:p>
            <a:pPr>
              <a:buClr>
                <a:srgbClr val="000000"/>
              </a:buClr>
              <a:buSzPct val="115000"/>
            </a:pPr>
            <a:r>
              <a:rPr lang="pl-PL" sz="2400" dirty="0" smtClean="0">
                <a:solidFill>
                  <a:srgbClr val="FFFFFF"/>
                </a:solidFill>
                <a:latin typeface="+mn-lt"/>
                <a:cs typeface="+mn-cs"/>
              </a:rPr>
              <a:t>Możemy działać, ale nie być tego świadomi, </a:t>
            </a:r>
            <a:r>
              <a:rPr lang="pl-PL" sz="2400" dirty="0" err="1" smtClean="0">
                <a:solidFill>
                  <a:srgbClr val="FFFFFF"/>
                </a:solidFill>
                <a:latin typeface="+mn-lt"/>
                <a:cs typeface="+mn-cs"/>
              </a:rPr>
              <a:t>np</a:t>
            </a:r>
            <a:r>
              <a:rPr lang="pl-PL" sz="2400" dirty="0" smtClean="0">
                <a:solidFill>
                  <a:srgbClr val="FFFFFF"/>
                </a:solidFill>
                <a:latin typeface="+mn-lt"/>
                <a:cs typeface="+mn-cs"/>
              </a:rPr>
              <a:t>: popychając talerz w czasie seansu spirytystycznego, różdżkarstwa czy hipnozy.</a:t>
            </a:r>
          </a:p>
          <a:p>
            <a:pPr>
              <a:buClr>
                <a:srgbClr val="000000"/>
              </a:buClr>
              <a:buSzPct val="115000"/>
            </a:pPr>
            <a:r>
              <a:rPr lang="pl-PL" sz="2400" dirty="0" smtClean="0">
                <a:solidFill>
                  <a:srgbClr val="FFFFFF"/>
                </a:solidFill>
                <a:latin typeface="+mn-lt"/>
                <a:cs typeface="+mn-cs"/>
              </a:rPr>
              <a:t>Możemy mieć wrażenie działania, chociaż nie działamy</a:t>
            </a:r>
            <a:br>
              <a:rPr lang="pl-PL" sz="2400" dirty="0" smtClean="0">
                <a:solidFill>
                  <a:srgbClr val="FFFFFF"/>
                </a:solidFill>
                <a:latin typeface="+mn-lt"/>
                <a:cs typeface="+mn-cs"/>
              </a:rPr>
            </a:br>
            <a:endParaRPr lang="pl-PL" sz="1050" dirty="0" smtClean="0">
              <a:solidFill>
                <a:srgbClr val="FFFFFF"/>
              </a:solidFill>
              <a:latin typeface="+mn-lt"/>
              <a:cs typeface="+mn-cs"/>
            </a:endParaRPr>
          </a:p>
          <a:p>
            <a:pPr>
              <a:buClr>
                <a:srgbClr val="000000"/>
              </a:buClr>
              <a:buSzPct val="115000"/>
            </a:pPr>
            <a:r>
              <a:rPr lang="pl-PL" sz="2400" dirty="0" smtClean="0">
                <a:solidFill>
                  <a:srgbClr val="FFFFFF"/>
                </a:solidFill>
                <a:latin typeface="+mn-lt"/>
                <a:cs typeface="+mn-cs"/>
              </a:rPr>
              <a:t>Świadome działanie woli nigdy nie jest bezpośrednią przyczyną naszego działania, intencja + działanie &lt;= aktywacja mózgu. </a:t>
            </a:r>
          </a:p>
        </p:txBody>
      </p:sp>
      <p:sp>
        <p:nvSpPr>
          <p:cNvPr id="47108" name="Rectangle 4"/>
          <p:cNvSpPr>
            <a:spLocks noChangeArrowheads="1"/>
          </p:cNvSpPr>
          <p:nvPr/>
        </p:nvSpPr>
        <p:spPr bwMode="auto">
          <a:xfrm>
            <a:off x="423863" y="4005065"/>
            <a:ext cx="8491537" cy="267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rgbClr val="000000"/>
              </a:buClr>
              <a:buSzPct val="115000"/>
            </a:pPr>
            <a:r>
              <a:rPr lang="pl-PL" sz="2400" dirty="0" smtClean="0">
                <a:solidFill>
                  <a:srgbClr val="FFFFFF"/>
                </a:solidFill>
                <a:latin typeface="+mn-lt"/>
                <a:cs typeface="+mn-cs"/>
              </a:rPr>
              <a:t>Stymulacja TMS : nawet jeśli wybory lewej lub prawej strony są w 80% po prawej wybór nadal uznawany jest za wolny... możemy być sterowani !</a:t>
            </a:r>
          </a:p>
          <a:p>
            <a:pPr>
              <a:spcBef>
                <a:spcPct val="20000"/>
              </a:spcBef>
              <a:buClr>
                <a:srgbClr val="000000"/>
              </a:buClr>
              <a:buSzPct val="115000"/>
            </a:pPr>
            <a:r>
              <a:rPr lang="pl-PL" sz="2400" dirty="0" err="1" smtClean="0">
                <a:solidFill>
                  <a:srgbClr val="FFFFFF"/>
                </a:solidFill>
                <a:latin typeface="+mn-lt"/>
                <a:cs typeface="+mn-cs"/>
              </a:rPr>
              <a:t>Brasil</a:t>
            </a:r>
            <a:r>
              <a:rPr lang="pl-PL" sz="2400" dirty="0" smtClean="0">
                <a:solidFill>
                  <a:srgbClr val="FFFFFF"/>
                </a:solidFill>
                <a:latin typeface="+mn-lt"/>
                <a:cs typeface="+mn-cs"/>
              </a:rPr>
              <a:t>-Neto i </a:t>
            </a:r>
            <a:r>
              <a:rPr lang="pl-PL" sz="2400" dirty="0" err="1" smtClean="0">
                <a:solidFill>
                  <a:srgbClr val="FFFFFF"/>
                </a:solidFill>
                <a:latin typeface="+mn-lt"/>
                <a:cs typeface="+mn-cs"/>
              </a:rPr>
              <a:t>inn</a:t>
            </a:r>
            <a:r>
              <a:rPr lang="pl-PL" sz="2400" dirty="0" smtClean="0">
                <a:solidFill>
                  <a:srgbClr val="FFFFFF"/>
                </a:solidFill>
                <a:latin typeface="+mn-lt"/>
                <a:cs typeface="+mn-cs"/>
              </a:rPr>
              <a:t>. </a:t>
            </a:r>
            <a:r>
              <a:rPr lang="pl-PL" sz="2400" dirty="0" err="1" smtClean="0">
                <a:solidFill>
                  <a:srgbClr val="FFFFFF"/>
                </a:solidFill>
                <a:latin typeface="+mn-lt"/>
                <a:cs typeface="+mn-cs"/>
              </a:rPr>
              <a:t>J.Neurology</a:t>
            </a:r>
            <a:r>
              <a:rPr lang="pl-PL" sz="2400" dirty="0" smtClean="0">
                <a:solidFill>
                  <a:srgbClr val="FFFFFF"/>
                </a:solidFill>
                <a:latin typeface="+mn-lt"/>
                <a:cs typeface="+mn-cs"/>
              </a:rPr>
              <a:t>, </a:t>
            </a:r>
            <a:r>
              <a:rPr lang="pl-PL" sz="2400" dirty="0" err="1" smtClean="0">
                <a:solidFill>
                  <a:srgbClr val="FFFFFF"/>
                </a:solidFill>
                <a:latin typeface="+mn-lt"/>
                <a:cs typeface="+mn-cs"/>
              </a:rPr>
              <a:t>Neurosurgery</a:t>
            </a:r>
            <a:r>
              <a:rPr lang="pl-PL" sz="2400" dirty="0" smtClean="0">
                <a:solidFill>
                  <a:srgbClr val="FFFFFF"/>
                </a:solidFill>
                <a:latin typeface="+mn-lt"/>
                <a:cs typeface="+mn-cs"/>
              </a:rPr>
              <a:t> Psychiatry, 1992</a:t>
            </a:r>
          </a:p>
          <a:p>
            <a:pPr>
              <a:spcBef>
                <a:spcPct val="20000"/>
              </a:spcBef>
              <a:buClr>
                <a:srgbClr val="000000"/>
              </a:buClr>
              <a:buSzPct val="115000"/>
            </a:pPr>
            <a:endParaRPr lang="pl-PL" sz="1050" dirty="0" smtClean="0">
              <a:solidFill>
                <a:srgbClr val="FFFFFF"/>
              </a:solidFill>
              <a:latin typeface="+mn-lt"/>
              <a:cs typeface="+mn-cs"/>
            </a:endParaRPr>
          </a:p>
          <a:p>
            <a:pPr>
              <a:spcBef>
                <a:spcPct val="20000"/>
              </a:spcBef>
              <a:buClr>
                <a:srgbClr val="000000"/>
              </a:buClr>
              <a:buSzPct val="115000"/>
            </a:pPr>
            <a:r>
              <a:rPr lang="pl-PL" sz="2400" dirty="0" smtClean="0">
                <a:solidFill>
                  <a:srgbClr val="FFFFFF"/>
                </a:solidFill>
                <a:latin typeface="+mn-lt"/>
                <a:cs typeface="+mn-cs"/>
              </a:rPr>
              <a:t>Wola jest wrażeniem wynikającym ze zwrócenia uwagi na stan aktywacji kory przedruchowej (</a:t>
            </a:r>
            <a:r>
              <a:rPr lang="pl-PL" sz="2400" dirty="0" err="1" smtClean="0">
                <a:solidFill>
                  <a:srgbClr val="FFFFFF"/>
                </a:solidFill>
                <a:latin typeface="+mn-lt"/>
                <a:cs typeface="+mn-cs"/>
              </a:rPr>
              <a:t>Pre</a:t>
            </a:r>
            <a:r>
              <a:rPr lang="pl-PL" sz="2400" dirty="0" smtClean="0">
                <a:solidFill>
                  <a:srgbClr val="FFFFFF"/>
                </a:solidFill>
                <a:latin typeface="+mn-lt"/>
                <a:cs typeface="+mn-cs"/>
              </a:rPr>
              <a:t>-SMA). </a:t>
            </a:r>
          </a:p>
        </p:txBody>
      </p:sp>
      <p:pic>
        <p:nvPicPr>
          <p:cNvPr id="47109" name="Obraz 14" descr="Clipboard0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171762"/>
            <a:ext cx="4571684" cy="3438097"/>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604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824826"/>
            <a:ext cx="5724525" cy="3902075"/>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spTree>
    <p:extLst>
      <p:ext uri="{BB962C8B-B14F-4D97-AF65-F5344CB8AC3E}">
        <p14:creationId xmlns:p14="http://schemas.microsoft.com/office/powerpoint/2010/main" val="30868292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0423"/>
                                        </p:tgtEl>
                                        <p:attrNameLst>
                                          <p:attrName>style.visibility</p:attrName>
                                        </p:attrNameLst>
                                      </p:cBhvr>
                                      <p:to>
                                        <p:strVal val="visible"/>
                                      </p:to>
                                    </p:set>
                                    <p:anim calcmode="lin" valueType="num">
                                      <p:cBhvr>
                                        <p:cTn id="11" dur="500" fill="hold"/>
                                        <p:tgtEl>
                                          <p:spTgt spid="60423"/>
                                        </p:tgtEl>
                                        <p:attrNameLst>
                                          <p:attrName>ppt_w</p:attrName>
                                        </p:attrNameLst>
                                      </p:cBhvr>
                                      <p:tavLst>
                                        <p:tav tm="0">
                                          <p:val>
                                            <p:fltVal val="0"/>
                                          </p:val>
                                        </p:tav>
                                        <p:tav tm="100000">
                                          <p:val>
                                            <p:strVal val="#ppt_w"/>
                                          </p:val>
                                        </p:tav>
                                      </p:tavLst>
                                    </p:anim>
                                    <p:anim calcmode="lin" valueType="num">
                                      <p:cBhvr>
                                        <p:cTn id="12" dur="500" fill="hold"/>
                                        <p:tgtEl>
                                          <p:spTgt spid="60423"/>
                                        </p:tgtEl>
                                        <p:attrNameLst>
                                          <p:attrName>ppt_h</p:attrName>
                                        </p:attrNameLst>
                                      </p:cBhvr>
                                      <p:tavLst>
                                        <p:tav tm="0">
                                          <p:val>
                                            <p:fltVal val="0"/>
                                          </p:val>
                                        </p:tav>
                                        <p:tav tm="100000">
                                          <p:val>
                                            <p:strVal val="#ppt_h"/>
                                          </p:val>
                                        </p:tav>
                                      </p:tavLst>
                                    </p:anim>
                                    <p:animEffect transition="in" filter="fade">
                                      <p:cBhvr>
                                        <p:cTn id="13" dur="5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pl-PL" dirty="0" smtClean="0"/>
              <a:t>Spisek … </a:t>
            </a:r>
          </a:p>
        </p:txBody>
      </p:sp>
      <p:sp>
        <p:nvSpPr>
          <p:cNvPr id="49155" name="Symbol zastępczy zawartości 6"/>
          <p:cNvSpPr>
            <a:spLocks noGrp="1"/>
          </p:cNvSpPr>
          <p:nvPr>
            <p:ph idx="1"/>
          </p:nvPr>
        </p:nvSpPr>
        <p:spPr/>
        <p:txBody>
          <a:bodyPr/>
          <a:lstStyle/>
          <a:p>
            <a:r>
              <a:rPr lang="pl-PL" sz="2400" smtClean="0"/>
              <a:t>Teorii spiskowych nie brakuje … </a:t>
            </a:r>
            <a:br>
              <a:rPr lang="pl-PL" sz="2400" smtClean="0"/>
            </a:br>
            <a:r>
              <a:rPr lang="pl-PL" sz="2400" smtClean="0"/>
              <a:t>już jesteśmy kontrolowani! </a:t>
            </a:r>
            <a:endParaRPr lang="pl-PL" sz="2400" smtClean="0">
              <a:hlinkClick r:id="rId3"/>
            </a:endParaRPr>
          </a:p>
          <a:p>
            <a:r>
              <a:rPr lang="pl-PL" sz="2400" smtClean="0"/>
              <a:t>Technologie kontroli umysłu i eksperymenty na ludziach są ukrywane, systemy sztucznej inteligencji wysyłają na nas promienie radiowe … </a:t>
            </a:r>
            <a:br>
              <a:rPr lang="pl-PL" sz="2400" smtClean="0"/>
            </a:br>
            <a:r>
              <a:rPr lang="pl-PL" sz="2400" smtClean="0"/>
              <a:t>Według  </a:t>
            </a:r>
            <a:r>
              <a:rPr lang="pl-PL" sz="2400" smtClean="0">
                <a:hlinkClick r:id="rId3"/>
              </a:rPr>
              <a:t>http://www.mindcontrol.se</a:t>
            </a:r>
            <a:endParaRPr lang="pl-PL" sz="2400" smtClean="0"/>
          </a:p>
          <a:p>
            <a:r>
              <a:rPr lang="pl-PL" sz="2400" smtClean="0"/>
              <a:t>Sony ma od 2000 roku patent na technologię przekazu multimedialnej informacji prosto do mózgu; szkoda tylko, </a:t>
            </a:r>
            <a:br>
              <a:rPr lang="pl-PL" sz="2400" smtClean="0"/>
            </a:br>
            <a:r>
              <a:rPr lang="pl-PL" sz="2400" smtClean="0"/>
              <a:t>że nie ma działającego urządzenia … wiązka ultradźwięków ma modulować neurony.</a:t>
            </a:r>
          </a:p>
          <a:p>
            <a:r>
              <a:rPr lang="pl-PL" sz="2400" smtClean="0"/>
              <a:t>Manipulacja możliwa przez odpowiedni priming? Wszystko co się nam zdarzyło ma wpływ na podejmowane decyzje, więc lepsze zrozumienie może być źle wykorzystane. </a:t>
            </a:r>
          </a:p>
          <a:p>
            <a:endParaRPr lang="pl-PL" sz="2400" smtClean="0"/>
          </a:p>
        </p:txBody>
      </p:sp>
      <p:pic>
        <p:nvPicPr>
          <p:cNvPr id="155649" name="Picture 1"/>
          <p:cNvPicPr>
            <a:picLocks noChangeAspect="1" noChangeArrowheads="1"/>
          </p:cNvPicPr>
          <p:nvPr/>
        </p:nvPicPr>
        <p:blipFill>
          <a:blip r:embed="rId4"/>
          <a:srcRect/>
          <a:stretch>
            <a:fillRect/>
          </a:stretch>
        </p:blipFill>
        <p:spPr bwMode="auto">
          <a:xfrm>
            <a:off x="6629400" y="0"/>
            <a:ext cx="2514600" cy="1819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7895687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effectLst/>
        </p:spPr>
        <p:txBody>
          <a:bodyPr/>
          <a:lstStyle/>
          <a:p>
            <a:pPr marL="0" indent="0"/>
            <a:r>
              <a:rPr lang="pl-PL" dirty="0" smtClean="0">
                <a:effectLst>
                  <a:outerShdw blurRad="38100" dist="38100" dir="2700000" algn="tl">
                    <a:srgbClr val="000000">
                      <a:alpha val="43137"/>
                    </a:srgbClr>
                  </a:outerShdw>
                </a:effectLst>
                <a:latin typeface="Calibri" pitchFamily="34" charset="0"/>
                <a:cs typeface="Calibri" pitchFamily="34" charset="0"/>
              </a:rPr>
              <a:t>Mózg i Ja</a:t>
            </a:r>
            <a:endParaRPr lang="pl-PL"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Symbol zastępczy zawartości 2"/>
          <p:cNvSpPr>
            <a:spLocks noGrp="1"/>
          </p:cNvSpPr>
          <p:nvPr>
            <p:ph idx="1"/>
          </p:nvPr>
        </p:nvSpPr>
        <p:spPr>
          <a:xfrm>
            <a:off x="685802" y="1125541"/>
            <a:ext cx="8350250" cy="1367355"/>
          </a:xfrm>
        </p:spPr>
        <p:txBody>
          <a:bodyPr/>
          <a:lstStyle/>
          <a:p>
            <a:pPr eaLnBrk="1" hangingPunct="1">
              <a:buClr>
                <a:srgbClr val="FFCC66"/>
              </a:buClr>
              <a:buSzPct val="115000"/>
            </a:pPr>
            <a:r>
              <a:rPr lang="pl-PL" sz="2400" dirty="0">
                <a:cs typeface="Calibri" pitchFamily="34" charset="0"/>
              </a:rPr>
              <a:t>Mózg ma mnie, nie ja mam mózg. </a:t>
            </a:r>
          </a:p>
          <a:p>
            <a:pPr eaLnBrk="1" hangingPunct="1">
              <a:buClr>
                <a:srgbClr val="FFCC66"/>
              </a:buClr>
              <a:buSzPct val="115000"/>
            </a:pPr>
            <a:r>
              <a:rPr lang="pl-PL" sz="2400" dirty="0">
                <a:cs typeface="Calibri" pitchFamily="34" charset="0"/>
              </a:rPr>
              <a:t>To mózg widzi i czuje, wszystkie nasze wrażenia i myśli są jego </a:t>
            </a:r>
            <a:r>
              <a:rPr lang="pl-PL" sz="2400" dirty="0" smtClean="0">
                <a:cs typeface="Calibri" pitchFamily="34" charset="0"/>
              </a:rPr>
              <a:t>wytworem.</a:t>
            </a: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676" y="260648"/>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zawartości 2"/>
          <p:cNvSpPr txBox="1">
            <a:spLocks/>
          </p:cNvSpPr>
          <p:nvPr/>
        </p:nvSpPr>
        <p:spPr bwMode="auto">
          <a:xfrm>
            <a:off x="604933" y="2564904"/>
            <a:ext cx="4711571"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lvl1pPr marL="342829" indent="-342829"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796" indent="-285690" algn="l" rtl="0" eaLnBrk="0" fontAlgn="base" hangingPunct="0">
              <a:spcBef>
                <a:spcPct val="20000"/>
              </a:spcBef>
              <a:spcAft>
                <a:spcPct val="0"/>
              </a:spcAft>
              <a:buChar char="–"/>
              <a:defRPr sz="2800">
                <a:solidFill>
                  <a:schemeClr val="bg1"/>
                </a:solidFill>
                <a:latin typeface="Calibri" pitchFamily="34" charset="0"/>
              </a:defRPr>
            </a:lvl2pPr>
            <a:lvl3pPr marL="1142764" indent="-228553" algn="l" rtl="0" eaLnBrk="0" fontAlgn="base" hangingPunct="0">
              <a:spcBef>
                <a:spcPct val="20000"/>
              </a:spcBef>
              <a:spcAft>
                <a:spcPct val="0"/>
              </a:spcAft>
              <a:buChar char="•"/>
              <a:defRPr sz="1600">
                <a:solidFill>
                  <a:schemeClr val="bg1"/>
                </a:solidFill>
                <a:latin typeface="Calibri" pitchFamily="34" charset="0"/>
              </a:defRPr>
            </a:lvl3pPr>
            <a:lvl4pPr marL="1599868" indent="-228553" algn="l" rtl="0" eaLnBrk="0" fontAlgn="base" hangingPunct="0">
              <a:spcBef>
                <a:spcPct val="20000"/>
              </a:spcBef>
              <a:spcAft>
                <a:spcPct val="0"/>
              </a:spcAft>
              <a:buChar char="–"/>
              <a:defRPr sz="1400">
                <a:solidFill>
                  <a:schemeClr val="bg1"/>
                </a:solidFill>
                <a:latin typeface="Calibri" pitchFamily="34" charset="0"/>
              </a:defRPr>
            </a:lvl4pPr>
            <a:lvl5pPr marL="2056974" indent="-228553" algn="l" rtl="0" eaLnBrk="0" fontAlgn="base" hangingPunct="0">
              <a:spcBef>
                <a:spcPct val="20000"/>
              </a:spcBef>
              <a:spcAft>
                <a:spcPct val="0"/>
              </a:spcAft>
              <a:buChar char="»"/>
              <a:defRPr sz="1400">
                <a:solidFill>
                  <a:schemeClr val="bg1"/>
                </a:solidFill>
                <a:latin typeface="Calibri" pitchFamily="34" charset="0"/>
              </a:defRPr>
            </a:lvl5pPr>
            <a:lvl6pPr marL="2514079" indent="-228553" algn="l" rtl="0" fontAlgn="base">
              <a:spcBef>
                <a:spcPct val="20000"/>
              </a:spcBef>
              <a:spcAft>
                <a:spcPct val="0"/>
              </a:spcAft>
              <a:buChar char="»"/>
              <a:defRPr sz="1400">
                <a:solidFill>
                  <a:schemeClr val="bg1"/>
                </a:solidFill>
                <a:latin typeface="+mn-lt"/>
              </a:defRPr>
            </a:lvl6pPr>
            <a:lvl7pPr marL="2971184" indent="-228553" algn="l" rtl="0" fontAlgn="base">
              <a:spcBef>
                <a:spcPct val="20000"/>
              </a:spcBef>
              <a:spcAft>
                <a:spcPct val="0"/>
              </a:spcAft>
              <a:buChar char="»"/>
              <a:defRPr sz="1400">
                <a:solidFill>
                  <a:schemeClr val="bg1"/>
                </a:solidFill>
                <a:latin typeface="+mn-lt"/>
              </a:defRPr>
            </a:lvl7pPr>
            <a:lvl8pPr marL="3428289" indent="-228553" algn="l" rtl="0" fontAlgn="base">
              <a:spcBef>
                <a:spcPct val="20000"/>
              </a:spcBef>
              <a:spcAft>
                <a:spcPct val="0"/>
              </a:spcAft>
              <a:buChar char="»"/>
              <a:defRPr sz="1400">
                <a:solidFill>
                  <a:schemeClr val="bg1"/>
                </a:solidFill>
                <a:latin typeface="+mn-lt"/>
              </a:defRPr>
            </a:lvl8pPr>
            <a:lvl9pPr marL="3885394" indent="-228553" algn="l" rtl="0" fontAlgn="base">
              <a:spcBef>
                <a:spcPct val="20000"/>
              </a:spcBef>
              <a:spcAft>
                <a:spcPct val="0"/>
              </a:spcAft>
              <a:buChar char="»"/>
              <a:defRPr sz="1400">
                <a:solidFill>
                  <a:schemeClr val="bg1"/>
                </a:solidFill>
                <a:latin typeface="+mn-lt"/>
              </a:defRPr>
            </a:lvl9pPr>
          </a:lstStyle>
          <a:p>
            <a:pPr marL="0" indent="0" eaLnBrk="1" hangingPunct="1">
              <a:buClr>
                <a:srgbClr val="FFCC66"/>
              </a:buClr>
              <a:buSzPct val="115000"/>
              <a:buFontTx/>
              <a:buNone/>
            </a:pPr>
            <a:r>
              <a:rPr lang="pl-PL" sz="2400" dirty="0" smtClean="0">
                <a:cs typeface="Calibri" pitchFamily="34" charset="0"/>
              </a:rPr>
              <a:t>Wnioski biologów: </a:t>
            </a:r>
          </a:p>
          <a:p>
            <a:pPr eaLnBrk="1" hangingPunct="1">
              <a:buClr>
                <a:srgbClr val="FFCC66"/>
              </a:buClr>
              <a:buSzPct val="115000"/>
            </a:pPr>
            <a:r>
              <a:rPr lang="pl-PL" sz="2400" dirty="0" smtClean="0">
                <a:solidFill>
                  <a:srgbClr val="F8F8F8"/>
                </a:solidFill>
                <a:cs typeface="Calibri" pitchFamily="34" charset="0"/>
              </a:rPr>
              <a:t>Jesteśmy „mechanicznymi siłami natury” (</a:t>
            </a:r>
            <a:r>
              <a:rPr lang="en-US" sz="2400" dirty="0" smtClean="0">
                <a:solidFill>
                  <a:srgbClr val="F8F8F8"/>
                </a:solidFill>
                <a:cs typeface="Calibri" pitchFamily="34" charset="0"/>
              </a:rPr>
              <a:t>A</a:t>
            </a:r>
            <a:r>
              <a:rPr lang="pl-PL" sz="2400" dirty="0" smtClean="0">
                <a:solidFill>
                  <a:srgbClr val="F8F8F8"/>
                </a:solidFill>
                <a:cs typeface="Calibri" pitchFamily="34" charset="0"/>
              </a:rPr>
              <a:t>.</a:t>
            </a:r>
            <a:r>
              <a:rPr lang="en-US" sz="2400" dirty="0" smtClean="0">
                <a:solidFill>
                  <a:srgbClr val="F8F8F8"/>
                </a:solidFill>
                <a:cs typeface="Calibri" pitchFamily="34" charset="0"/>
              </a:rPr>
              <a:t>R.</a:t>
            </a:r>
            <a:r>
              <a:rPr lang="pl-PL" sz="2400" dirty="0" smtClean="0">
                <a:solidFill>
                  <a:srgbClr val="F8F8F8"/>
                </a:solidFill>
                <a:cs typeface="Calibri" pitchFamily="34" charset="0"/>
              </a:rPr>
              <a:t> </a:t>
            </a:r>
            <a:r>
              <a:rPr lang="en-US" sz="2400" dirty="0" err="1" smtClean="0">
                <a:solidFill>
                  <a:srgbClr val="F8F8F8"/>
                </a:solidFill>
                <a:cs typeface="Calibri" pitchFamily="34" charset="0"/>
              </a:rPr>
              <a:t>Cashmor</a:t>
            </a:r>
            <a:r>
              <a:rPr lang="pl-PL" sz="2400" dirty="0" smtClean="0">
                <a:solidFill>
                  <a:srgbClr val="F8F8F8"/>
                </a:solidFill>
                <a:cs typeface="Calibri" pitchFamily="34" charset="0"/>
              </a:rPr>
              <a:t>e, PNAS 2010), wolna wola to kontynuacja wiary w witalizm. </a:t>
            </a:r>
          </a:p>
          <a:p>
            <a:pPr eaLnBrk="1" hangingPunct="1">
              <a:buClr>
                <a:srgbClr val="FFCC66"/>
              </a:buClr>
              <a:buSzPct val="115000"/>
            </a:pPr>
            <a:r>
              <a:rPr lang="pl-PL" sz="2400" dirty="0" smtClean="0">
                <a:cs typeface="Calibri" pitchFamily="34" charset="0"/>
              </a:rPr>
              <a:t>Nie jesteś niczym innym jak pęczkiem neuronów (F. </a:t>
            </a:r>
            <a:r>
              <a:rPr lang="pl-PL" sz="2400" dirty="0" err="1" smtClean="0">
                <a:cs typeface="Calibri" pitchFamily="34" charset="0"/>
              </a:rPr>
              <a:t>Crick</a:t>
            </a:r>
            <a:r>
              <a:rPr lang="pl-PL" sz="2400" dirty="0" smtClean="0">
                <a:cs typeface="Calibri" pitchFamily="34" charset="0"/>
              </a:rPr>
              <a:t>).</a:t>
            </a:r>
            <a:endParaRPr lang="pl-PL" sz="900" dirty="0" smtClean="0">
              <a:cs typeface="Calibri" pitchFamily="34" charset="0"/>
            </a:endParaRPr>
          </a:p>
          <a:p>
            <a:pPr eaLnBrk="1" hangingPunct="1">
              <a:buClr>
                <a:srgbClr val="FFCC66"/>
              </a:buClr>
              <a:buSzPct val="115000"/>
            </a:pPr>
            <a:r>
              <a:rPr lang="pl-PL" sz="2400" dirty="0" smtClean="0">
                <a:cs typeface="Calibri" pitchFamily="34" charset="0"/>
              </a:rPr>
              <a:t>Jesteś swoimi synapsami </a:t>
            </a:r>
            <a:br>
              <a:rPr lang="pl-PL" sz="2400" dirty="0" smtClean="0">
                <a:cs typeface="Calibri" pitchFamily="34" charset="0"/>
              </a:rPr>
            </a:br>
            <a:r>
              <a:rPr lang="pl-PL" sz="2400" dirty="0" smtClean="0">
                <a:cs typeface="Calibri" pitchFamily="34" charset="0"/>
              </a:rPr>
              <a:t>(J. </a:t>
            </a:r>
            <a:r>
              <a:rPr lang="pl-PL" sz="2400" dirty="0" err="1" smtClean="0">
                <a:cs typeface="Calibri" pitchFamily="34" charset="0"/>
              </a:rPr>
              <a:t>LeDoux</a:t>
            </a:r>
            <a:r>
              <a:rPr lang="pl-PL" sz="2400" dirty="0" smtClean="0">
                <a:cs typeface="Calibri" pitchFamily="34" charset="0"/>
              </a:rPr>
              <a:t>).</a:t>
            </a:r>
          </a:p>
          <a:p>
            <a:pPr>
              <a:spcAft>
                <a:spcPts val="1200"/>
              </a:spcAft>
              <a:buClr>
                <a:schemeClr val="tx2"/>
              </a:buClr>
              <a:buSzPct val="115000"/>
            </a:pPr>
            <a:endParaRPr lang="pl-PL" sz="2400" dirty="0">
              <a:solidFill>
                <a:srgbClr val="F8F8F8"/>
              </a:solidFill>
              <a:cs typeface="Calibri" pitchFamily="34" charset="0"/>
            </a:endParaRPr>
          </a:p>
        </p:txBody>
      </p:sp>
      <p:pic>
        <p:nvPicPr>
          <p:cNvPr id="8" name="Picture 6"/>
          <p:cNvPicPr>
            <a:picLocks noChangeAspect="1" noChangeArrowheads="1"/>
          </p:cNvPicPr>
          <p:nvPr/>
        </p:nvPicPr>
        <p:blipFill>
          <a:blip r:embed="rId4"/>
          <a:srcRect/>
          <a:stretch>
            <a:fillRect/>
          </a:stretch>
        </p:blipFill>
        <p:spPr bwMode="auto">
          <a:xfrm>
            <a:off x="5302856" y="2708920"/>
            <a:ext cx="38100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5140428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685800" y="350838"/>
            <a:ext cx="7772400" cy="727075"/>
          </a:xfrm>
          <a:effectLst>
            <a:outerShdw dist="35921" dir="2700000" algn="ctr" rotWithShape="0">
              <a:schemeClr val="bg2"/>
            </a:outerShdw>
          </a:effectLst>
        </p:spPr>
        <p:txBody>
          <a:bodyPr lIns="92075" tIns="46038" rIns="92075" bIns="46038"/>
          <a:lstStyle/>
          <a:p>
            <a:pPr eaLnBrk="1" hangingPunct="1">
              <a:defRPr/>
            </a:pPr>
            <a:r>
              <a:rPr lang="en-US" dirty="0" smtClean="0">
                <a:effectLst>
                  <a:outerShdw blurRad="38100" dist="38100" dir="2700000" algn="tl">
                    <a:srgbClr val="000000"/>
                  </a:outerShdw>
                </a:effectLst>
              </a:rPr>
              <a:t>Biologist conclude </a:t>
            </a:r>
            <a:r>
              <a:rPr lang="pl-PL" dirty="0" smtClean="0">
                <a:effectLst>
                  <a:outerShdw blurRad="38100" dist="38100" dir="2700000" algn="tl">
                    <a:srgbClr val="000000"/>
                  </a:outerShdw>
                </a:effectLst>
              </a:rPr>
              <a:t>…</a:t>
            </a:r>
            <a:endParaRPr lang="en-US" dirty="0" smtClean="0">
              <a:effectLst>
                <a:outerShdw blurRad="38100" dist="38100" dir="2700000" algn="tl">
                  <a:srgbClr val="000000"/>
                </a:outerShdw>
              </a:effectLst>
            </a:endParaRPr>
          </a:p>
        </p:txBody>
      </p:sp>
      <p:sp>
        <p:nvSpPr>
          <p:cNvPr id="26627" name="Rectangle 3"/>
          <p:cNvSpPr>
            <a:spLocks noGrp="1" noChangeArrowheads="1"/>
          </p:cNvSpPr>
          <p:nvPr>
            <p:ph type="body" idx="1"/>
          </p:nvPr>
        </p:nvSpPr>
        <p:spPr>
          <a:xfrm>
            <a:off x="568325" y="1130300"/>
            <a:ext cx="4621213" cy="2413000"/>
          </a:xfrm>
          <a:noFill/>
        </p:spPr>
        <p:txBody>
          <a:bodyPr lIns="92075" tIns="46038" rIns="92075" bIns="46038"/>
          <a:lstStyle/>
          <a:p>
            <a:pPr marL="0" indent="0" eaLnBrk="1" hangingPunct="1">
              <a:spcBef>
                <a:spcPts val="600"/>
              </a:spcBef>
              <a:buFontTx/>
              <a:buNone/>
            </a:pPr>
            <a:r>
              <a:rPr lang="en-US" sz="2000" dirty="0" smtClean="0">
                <a:solidFill>
                  <a:srgbClr val="F8F8F8"/>
                </a:solidFill>
              </a:rPr>
              <a:t>Shortly before he died Francis Crick asked if “decisions …. concerning your scientiﬁc choices ... were made by underlying mechanical deterministic processes, and the feeling of will is an illusion,” Crick replied, “That’s right. </a:t>
            </a:r>
            <a:r>
              <a:rPr lang="pl-PL" sz="2000" dirty="0" smtClean="0">
                <a:solidFill>
                  <a:srgbClr val="F8F8F8"/>
                </a:solidFill>
              </a:rPr>
              <a:t/>
            </a:r>
            <a:br>
              <a:rPr lang="pl-PL" sz="2000" dirty="0" smtClean="0">
                <a:solidFill>
                  <a:srgbClr val="F8F8F8"/>
                </a:solidFill>
              </a:rPr>
            </a:br>
            <a:r>
              <a:rPr lang="en-US" sz="2000" dirty="0" smtClean="0">
                <a:solidFill>
                  <a:srgbClr val="F8F8F8"/>
                </a:solidFill>
              </a:rPr>
              <a:t>I think it must be deterministic”.</a:t>
            </a:r>
            <a:endParaRPr lang="pl-PL" sz="2000" dirty="0" smtClean="0">
              <a:solidFill>
                <a:srgbClr val="F8F8F8"/>
              </a:solidFill>
            </a:endParaRPr>
          </a:p>
        </p:txBody>
      </p:sp>
      <p:sp>
        <p:nvSpPr>
          <p:cNvPr id="26628" name="Rectangle 4"/>
          <p:cNvSpPr>
            <a:spLocks noChangeArrowheads="1"/>
          </p:cNvSpPr>
          <p:nvPr/>
        </p:nvSpPr>
        <p:spPr bwMode="auto">
          <a:xfrm>
            <a:off x="565150" y="3703638"/>
            <a:ext cx="8437563"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1200"/>
              </a:spcAft>
              <a:buClr>
                <a:srgbClr val="FFCC66"/>
              </a:buClr>
              <a:buSzPct val="115000"/>
            </a:pPr>
            <a:r>
              <a:rPr lang="en-US" sz="2000">
                <a:solidFill>
                  <a:srgbClr val="F8F8F8"/>
                </a:solidFill>
                <a:latin typeface="Arial" pitchFamily="34" charset="0"/>
                <a:cs typeface="+mn-cs"/>
              </a:rPr>
              <a:t>Anthony</a:t>
            </a:r>
            <a:r>
              <a:rPr lang="pl-PL" sz="2000">
                <a:solidFill>
                  <a:srgbClr val="F8F8F8"/>
                </a:solidFill>
                <a:latin typeface="Arial" pitchFamily="34" charset="0"/>
                <a:cs typeface="+mn-cs"/>
              </a:rPr>
              <a:t> </a:t>
            </a:r>
            <a:r>
              <a:rPr lang="en-US" sz="2000">
                <a:solidFill>
                  <a:srgbClr val="F8F8F8"/>
                </a:solidFill>
                <a:latin typeface="Arial" pitchFamily="34" charset="0"/>
                <a:cs typeface="+mn-cs"/>
              </a:rPr>
              <a:t>R.</a:t>
            </a:r>
            <a:r>
              <a:rPr lang="pl-PL" sz="2000">
                <a:solidFill>
                  <a:srgbClr val="F8F8F8"/>
                </a:solidFill>
                <a:latin typeface="Arial" pitchFamily="34" charset="0"/>
                <a:cs typeface="+mn-cs"/>
              </a:rPr>
              <a:t> </a:t>
            </a:r>
            <a:r>
              <a:rPr lang="en-US" sz="2000">
                <a:solidFill>
                  <a:srgbClr val="F8F8F8"/>
                </a:solidFill>
                <a:latin typeface="Arial" pitchFamily="34" charset="0"/>
                <a:cs typeface="+mn-cs"/>
              </a:rPr>
              <a:t>Cashmor</a:t>
            </a:r>
            <a:r>
              <a:rPr lang="pl-PL" sz="2000">
                <a:solidFill>
                  <a:srgbClr val="F8F8F8"/>
                </a:solidFill>
                <a:latin typeface="Arial" pitchFamily="34" charset="0"/>
                <a:cs typeface="+mn-cs"/>
              </a:rPr>
              <a:t>e, PNAS 107, 4499-4504, 2010.</a:t>
            </a:r>
          </a:p>
          <a:p>
            <a:pPr>
              <a:spcAft>
                <a:spcPts val="1200"/>
              </a:spcAft>
              <a:buClr>
                <a:srgbClr val="FFCC66"/>
              </a:buClr>
              <a:buSzPct val="115000"/>
            </a:pPr>
            <a:r>
              <a:rPr lang="en-US" sz="2000">
                <a:solidFill>
                  <a:srgbClr val="F8F8F8"/>
                </a:solidFill>
                <a:latin typeface="Arial" pitchFamily="34" charset="0"/>
                <a:cs typeface="+mn-cs"/>
              </a:rPr>
              <a:t>Legal system should confront reality that we are indeed “mechanical forces of nature … We have no more free will than a bowl of sugar. …  we are nothing more than a bag of chemicals … a belief in free will is nothing less than a continuing belief in vitalism – a concept that we like to think we discarded well over 100 years ago! It is my concern, that this vitalistic way of thinking about human behavior serves only to hinder what should be a major onslaught on determining the molecular genetic and chemical basis of human behavior.”</a:t>
            </a:r>
            <a:endParaRPr lang="pl-PL" sz="2000">
              <a:solidFill>
                <a:srgbClr val="F8F8F8"/>
              </a:solidFill>
              <a:latin typeface="Arial" pitchFamily="34" charset="0"/>
              <a:cs typeface="+mn-cs"/>
            </a:endParaRPr>
          </a:p>
        </p:txBody>
      </p:sp>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1083945"/>
            <a:ext cx="3829050" cy="261937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552146180"/>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a:defRPr/>
            </a:pPr>
            <a:r>
              <a:rPr lang="en-US" dirty="0" smtClean="0">
                <a:effectLst>
                  <a:outerShdw blurRad="38100" dist="38100" dir="2700000" algn="tl">
                    <a:srgbClr val="000000"/>
                  </a:outerShdw>
                </a:effectLst>
              </a:rPr>
              <a:t>GES</a:t>
            </a:r>
            <a:endParaRPr lang="en-US" dirty="0">
              <a:effectLst>
                <a:outerShdw blurRad="38100" dist="38100" dir="2700000" algn="tl">
                  <a:srgbClr val="000000"/>
                </a:outerShdw>
              </a:effectLst>
            </a:endParaRPr>
          </a:p>
        </p:txBody>
      </p:sp>
      <p:sp>
        <p:nvSpPr>
          <p:cNvPr id="24579" name="Rectangle 4"/>
          <p:cNvSpPr>
            <a:spLocks noChangeArrowheads="1"/>
          </p:cNvSpPr>
          <p:nvPr/>
        </p:nvSpPr>
        <p:spPr bwMode="auto">
          <a:xfrm>
            <a:off x="441325" y="1030288"/>
            <a:ext cx="81708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buClr>
                <a:srgbClr val="FFCC66"/>
              </a:buClr>
              <a:buSzPct val="115000"/>
            </a:pPr>
            <a:r>
              <a:rPr lang="en-US" sz="2000">
                <a:solidFill>
                  <a:srgbClr val="EAEAEA"/>
                </a:solidFill>
                <a:latin typeface="Arial" pitchFamily="34" charset="0"/>
                <a:cs typeface="+mn-cs"/>
              </a:rPr>
              <a:t>Genetic + neural determinism + stochastic factors.  </a:t>
            </a:r>
          </a:p>
          <a:p>
            <a:pPr>
              <a:buClr>
                <a:srgbClr val="FFCC66"/>
              </a:buClr>
              <a:buSzPct val="115000"/>
            </a:pPr>
            <a:r>
              <a:rPr lang="en-US" sz="2000">
                <a:solidFill>
                  <a:srgbClr val="EAEAEA"/>
                </a:solidFill>
                <a:latin typeface="Arial" pitchFamily="34" charset="0"/>
                <a:cs typeface="+mn-cs"/>
              </a:rPr>
              <a:t>GES = Genes, Environment, Stochasticity. </a:t>
            </a:r>
          </a:p>
        </p:txBody>
      </p:sp>
      <p:pic>
        <p:nvPicPr>
          <p:cNvPr id="100354" name="Picture 2"/>
          <p:cNvPicPr>
            <a:picLocks noChangeAspect="1" noChangeArrowheads="1"/>
          </p:cNvPicPr>
          <p:nvPr/>
        </p:nvPicPr>
        <p:blipFill>
          <a:blip r:embed="rId3"/>
          <a:srcRect/>
          <a:stretch>
            <a:fillRect/>
          </a:stretch>
        </p:blipFill>
        <p:spPr bwMode="auto">
          <a:xfrm>
            <a:off x="4338638" y="1909763"/>
            <a:ext cx="4286250" cy="2981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00355" name="Picture 3"/>
          <p:cNvPicPr>
            <a:picLocks noChangeAspect="1" noChangeArrowheads="1"/>
          </p:cNvPicPr>
          <p:nvPr/>
        </p:nvPicPr>
        <p:blipFill>
          <a:blip r:embed="rId4"/>
          <a:srcRect/>
          <a:stretch>
            <a:fillRect/>
          </a:stretch>
        </p:blipFill>
        <p:spPr bwMode="auto">
          <a:xfrm>
            <a:off x="373063" y="1909763"/>
            <a:ext cx="38100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4582" name="Rectangle 4"/>
          <p:cNvSpPr>
            <a:spLocks noChangeArrowheads="1"/>
          </p:cNvSpPr>
          <p:nvPr/>
        </p:nvSpPr>
        <p:spPr bwMode="auto">
          <a:xfrm>
            <a:off x="441325" y="5449888"/>
            <a:ext cx="85248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buClr>
                <a:srgbClr val="FFCC66"/>
              </a:buClr>
              <a:buSzPct val="115000"/>
            </a:pPr>
            <a:r>
              <a:rPr lang="pl-PL" sz="2000" dirty="0" smtClean="0">
                <a:solidFill>
                  <a:srgbClr val="EAEAEA"/>
                </a:solidFill>
                <a:latin typeface="Arial" pitchFamily="34" charset="0"/>
                <a:cs typeface="+mn-cs"/>
              </a:rPr>
              <a:t>Strumień świadomości</a:t>
            </a:r>
            <a:r>
              <a:rPr lang="en-US" sz="2000" dirty="0" smtClean="0">
                <a:solidFill>
                  <a:srgbClr val="EAEAEA"/>
                </a:solidFill>
                <a:latin typeface="Arial" pitchFamily="34" charset="0"/>
                <a:cs typeface="+mn-cs"/>
              </a:rPr>
              <a:t> </a:t>
            </a:r>
            <a:r>
              <a:rPr lang="en-US" sz="2000" dirty="0">
                <a:solidFill>
                  <a:srgbClr val="EAEAEA"/>
                </a:solidFill>
                <a:latin typeface="Arial" pitchFamily="34" charset="0"/>
                <a:cs typeface="+mn-cs"/>
              </a:rPr>
              <a:t>= </a:t>
            </a:r>
            <a:r>
              <a:rPr lang="pl-PL" sz="2000" dirty="0" smtClean="0">
                <a:solidFill>
                  <a:srgbClr val="EAEAEA"/>
                </a:solidFill>
                <a:latin typeface="Arial" pitchFamily="34" charset="0"/>
                <a:cs typeface="+mn-cs"/>
              </a:rPr>
              <a:t>sekwencja stanów mózgu</a:t>
            </a:r>
            <a:r>
              <a:rPr lang="en-US" sz="2000" dirty="0" smtClean="0">
                <a:solidFill>
                  <a:srgbClr val="EAEAEA"/>
                </a:solidFill>
                <a:latin typeface="Arial" pitchFamily="34" charset="0"/>
                <a:cs typeface="+mn-cs"/>
              </a:rPr>
              <a:t>. </a:t>
            </a:r>
            <a:endParaRPr lang="en-US" sz="2000" dirty="0">
              <a:solidFill>
                <a:srgbClr val="EAEAEA"/>
              </a:solidFill>
              <a:latin typeface="Arial" pitchFamily="34" charset="0"/>
              <a:cs typeface="+mn-cs"/>
            </a:endParaRPr>
          </a:p>
          <a:p>
            <a:pPr>
              <a:buClr>
                <a:srgbClr val="FFCC66"/>
              </a:buClr>
              <a:buSzPct val="115000"/>
            </a:pPr>
            <a:r>
              <a:rPr lang="pl-PL" sz="2000" dirty="0" smtClean="0">
                <a:solidFill>
                  <a:srgbClr val="EAEAEA"/>
                </a:solidFill>
                <a:latin typeface="Arial" pitchFamily="34" charset="0"/>
                <a:cs typeface="+mn-cs"/>
              </a:rPr>
              <a:t>Co</a:t>
            </a:r>
            <a:r>
              <a:rPr lang="en-US" sz="2000" dirty="0" smtClean="0">
                <a:solidFill>
                  <a:srgbClr val="EAEAEA"/>
                </a:solidFill>
                <a:latin typeface="Arial" pitchFamily="34" charset="0"/>
                <a:cs typeface="+mn-cs"/>
              </a:rPr>
              <a:t> “</a:t>
            </a:r>
            <a:r>
              <a:rPr lang="pl-PL" sz="2000" dirty="0" smtClean="0">
                <a:solidFill>
                  <a:srgbClr val="EAEAEA"/>
                </a:solidFill>
                <a:latin typeface="Arial" pitchFamily="34" charset="0"/>
                <a:cs typeface="+mn-cs"/>
              </a:rPr>
              <a:t>przychodzi mi do głowy</a:t>
            </a:r>
            <a:r>
              <a:rPr lang="en-US" sz="2000" dirty="0" smtClean="0">
                <a:solidFill>
                  <a:srgbClr val="EAEAEA"/>
                </a:solidFill>
                <a:latin typeface="Arial" pitchFamily="34" charset="0"/>
                <a:cs typeface="+mn-cs"/>
              </a:rPr>
              <a:t>” </a:t>
            </a:r>
            <a:r>
              <a:rPr lang="pl-PL" sz="2000" dirty="0" smtClean="0">
                <a:solidFill>
                  <a:srgbClr val="EAEAEA"/>
                </a:solidFill>
                <a:latin typeface="Arial" pitchFamily="34" charset="0"/>
                <a:cs typeface="+mn-cs"/>
              </a:rPr>
              <a:t>jest w pełni zdeterminowane przez rozchodzącą się aktywację neuronalną, „erozję” ścieżek </a:t>
            </a:r>
            <a:r>
              <a:rPr lang="pl-PL" sz="2000" dirty="0" err="1" smtClean="0">
                <a:solidFill>
                  <a:srgbClr val="EAEAEA"/>
                </a:solidFill>
                <a:latin typeface="Arial" pitchFamily="34" charset="0"/>
                <a:cs typeface="+mn-cs"/>
              </a:rPr>
              <a:t>połaczeń</a:t>
            </a:r>
            <a:r>
              <a:rPr lang="en-US" sz="2000" dirty="0" smtClean="0">
                <a:solidFill>
                  <a:srgbClr val="EAEAEA"/>
                </a:solidFill>
                <a:latin typeface="Arial" pitchFamily="34" charset="0"/>
                <a:cs typeface="+mn-cs"/>
              </a:rPr>
              <a:t>. </a:t>
            </a:r>
            <a:endParaRPr lang="en-US" sz="2000" dirty="0">
              <a:solidFill>
                <a:srgbClr val="EAEAEA"/>
              </a:solidFill>
              <a:latin typeface="Arial" pitchFamily="34" charset="0"/>
              <a:cs typeface="+mn-cs"/>
            </a:endParaRPr>
          </a:p>
        </p:txBody>
      </p:sp>
      <p:pic>
        <p:nvPicPr>
          <p:cNvPr id="100356" name="Picture 4"/>
          <p:cNvPicPr>
            <a:picLocks noChangeAspect="1" noChangeArrowheads="1"/>
          </p:cNvPicPr>
          <p:nvPr/>
        </p:nvPicPr>
        <p:blipFill>
          <a:blip r:embed="rId5"/>
          <a:srcRect/>
          <a:stretch>
            <a:fillRect/>
          </a:stretch>
        </p:blipFill>
        <p:spPr bwMode="auto">
          <a:xfrm>
            <a:off x="214313" y="1030288"/>
            <a:ext cx="8751887" cy="4448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343536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effectLst/>
        </p:spPr>
        <p:txBody>
          <a:bodyPr/>
          <a:lstStyle/>
          <a:p>
            <a:pPr marL="0" indent="0"/>
            <a:r>
              <a:rPr lang="pl-PL" dirty="0" smtClean="0">
                <a:effectLst>
                  <a:outerShdw blurRad="38100" dist="38100" dir="2700000" algn="tl">
                    <a:srgbClr val="000000">
                      <a:alpha val="43137"/>
                    </a:srgbClr>
                  </a:outerShdw>
                </a:effectLst>
                <a:latin typeface="Calibri" pitchFamily="34" charset="0"/>
                <a:cs typeface="Calibri" pitchFamily="34" charset="0"/>
              </a:rPr>
              <a:t>Ja i Mózg</a:t>
            </a:r>
            <a:endParaRPr lang="pl-PL"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Symbol zastępczy zawartości 2"/>
          <p:cNvSpPr txBox="1">
            <a:spLocks/>
          </p:cNvSpPr>
          <p:nvPr/>
        </p:nvSpPr>
        <p:spPr bwMode="auto">
          <a:xfrm>
            <a:off x="612989" y="1268760"/>
            <a:ext cx="835025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lvl1pPr marL="342829" indent="-342829" algn="l" rtl="0" eaLnBrk="0" fontAlgn="base" hangingPunct="0">
              <a:spcBef>
                <a:spcPct val="20000"/>
              </a:spcBef>
              <a:spcAft>
                <a:spcPct val="0"/>
              </a:spcAft>
              <a:buChar char="•"/>
              <a:defRPr sz="2000">
                <a:solidFill>
                  <a:schemeClr val="bg1"/>
                </a:solidFill>
                <a:latin typeface="Calibri" pitchFamily="34" charset="0"/>
                <a:ea typeface="+mn-ea"/>
                <a:cs typeface="+mn-cs"/>
              </a:defRPr>
            </a:lvl1pPr>
            <a:lvl2pPr marL="742796" indent="-285690" algn="l" rtl="0" eaLnBrk="0" fontAlgn="base" hangingPunct="0">
              <a:spcBef>
                <a:spcPct val="20000"/>
              </a:spcBef>
              <a:spcAft>
                <a:spcPct val="0"/>
              </a:spcAft>
              <a:buChar char="–"/>
              <a:defRPr sz="2800">
                <a:solidFill>
                  <a:schemeClr val="bg1"/>
                </a:solidFill>
                <a:latin typeface="Calibri" pitchFamily="34" charset="0"/>
              </a:defRPr>
            </a:lvl2pPr>
            <a:lvl3pPr marL="1142764" indent="-228553" algn="l" rtl="0" eaLnBrk="0" fontAlgn="base" hangingPunct="0">
              <a:spcBef>
                <a:spcPct val="20000"/>
              </a:spcBef>
              <a:spcAft>
                <a:spcPct val="0"/>
              </a:spcAft>
              <a:buChar char="•"/>
              <a:defRPr sz="1600">
                <a:solidFill>
                  <a:schemeClr val="bg1"/>
                </a:solidFill>
                <a:latin typeface="Calibri" pitchFamily="34" charset="0"/>
              </a:defRPr>
            </a:lvl3pPr>
            <a:lvl4pPr marL="1599868" indent="-228553" algn="l" rtl="0" eaLnBrk="0" fontAlgn="base" hangingPunct="0">
              <a:spcBef>
                <a:spcPct val="20000"/>
              </a:spcBef>
              <a:spcAft>
                <a:spcPct val="0"/>
              </a:spcAft>
              <a:buChar char="–"/>
              <a:defRPr sz="1400">
                <a:solidFill>
                  <a:schemeClr val="bg1"/>
                </a:solidFill>
                <a:latin typeface="Calibri" pitchFamily="34" charset="0"/>
              </a:defRPr>
            </a:lvl4pPr>
            <a:lvl5pPr marL="2056974" indent="-228553" algn="l" rtl="0" eaLnBrk="0" fontAlgn="base" hangingPunct="0">
              <a:spcBef>
                <a:spcPct val="20000"/>
              </a:spcBef>
              <a:spcAft>
                <a:spcPct val="0"/>
              </a:spcAft>
              <a:buChar char="»"/>
              <a:defRPr sz="1400">
                <a:solidFill>
                  <a:schemeClr val="bg1"/>
                </a:solidFill>
                <a:latin typeface="Calibri" pitchFamily="34" charset="0"/>
              </a:defRPr>
            </a:lvl5pPr>
            <a:lvl6pPr marL="2514079" indent="-228553" algn="l" rtl="0" fontAlgn="base">
              <a:spcBef>
                <a:spcPct val="20000"/>
              </a:spcBef>
              <a:spcAft>
                <a:spcPct val="0"/>
              </a:spcAft>
              <a:buChar char="»"/>
              <a:defRPr sz="1400">
                <a:solidFill>
                  <a:schemeClr val="bg1"/>
                </a:solidFill>
                <a:latin typeface="+mn-lt"/>
              </a:defRPr>
            </a:lvl6pPr>
            <a:lvl7pPr marL="2971184" indent="-228553" algn="l" rtl="0" fontAlgn="base">
              <a:spcBef>
                <a:spcPct val="20000"/>
              </a:spcBef>
              <a:spcAft>
                <a:spcPct val="0"/>
              </a:spcAft>
              <a:buChar char="»"/>
              <a:defRPr sz="1400">
                <a:solidFill>
                  <a:schemeClr val="bg1"/>
                </a:solidFill>
                <a:latin typeface="+mn-lt"/>
              </a:defRPr>
            </a:lvl7pPr>
            <a:lvl8pPr marL="3428289" indent="-228553" algn="l" rtl="0" fontAlgn="base">
              <a:spcBef>
                <a:spcPct val="20000"/>
              </a:spcBef>
              <a:spcAft>
                <a:spcPct val="0"/>
              </a:spcAft>
              <a:buChar char="»"/>
              <a:defRPr sz="1400">
                <a:solidFill>
                  <a:schemeClr val="bg1"/>
                </a:solidFill>
                <a:latin typeface="+mn-lt"/>
              </a:defRPr>
            </a:lvl8pPr>
            <a:lvl9pPr marL="3885394" indent="-228553" algn="l" rtl="0" fontAlgn="base">
              <a:spcBef>
                <a:spcPct val="20000"/>
              </a:spcBef>
              <a:spcAft>
                <a:spcPct val="0"/>
              </a:spcAft>
              <a:buChar char="»"/>
              <a:defRPr sz="1400">
                <a:solidFill>
                  <a:schemeClr val="bg1"/>
                </a:solidFill>
                <a:latin typeface="+mn-lt"/>
              </a:defRPr>
            </a:lvl9pPr>
          </a:lstStyle>
          <a:p>
            <a:pPr eaLnBrk="1" hangingPunct="1">
              <a:buClr>
                <a:srgbClr val="FFCC66"/>
              </a:buClr>
              <a:buSzPct val="115000"/>
            </a:pPr>
            <a:r>
              <a:rPr lang="pl-PL" sz="2400" dirty="0" smtClean="0">
                <a:cs typeface="Calibri" pitchFamily="34" charset="0"/>
              </a:rPr>
              <a:t>Nie! Ja walczę ze swoim mózgiem, nie poddaję się popędom, neurotycznym impulsom, złym nawykom, ignoruję głupie myśli.</a:t>
            </a:r>
          </a:p>
          <a:p>
            <a:pPr>
              <a:spcAft>
                <a:spcPts val="1200"/>
              </a:spcAft>
              <a:buClr>
                <a:srgbClr val="FFC000"/>
              </a:buClr>
              <a:defRPr/>
            </a:pPr>
            <a:r>
              <a:rPr lang="pl-PL" sz="2400" dirty="0">
                <a:cs typeface="Calibri" pitchFamily="34" charset="0"/>
              </a:rPr>
              <a:t>Jak zareaguję w nowej sytuacji? Jak strażnik czy jako więzień (</a:t>
            </a:r>
            <a:r>
              <a:rPr lang="pl-PL" sz="2400" dirty="0" err="1">
                <a:cs typeface="Calibri" pitchFamily="34" charset="0"/>
              </a:rPr>
              <a:t>Zimbardo</a:t>
            </a:r>
            <a:r>
              <a:rPr lang="pl-PL" sz="2400" dirty="0">
                <a:cs typeface="Calibri" pitchFamily="34" charset="0"/>
              </a:rPr>
              <a:t>)? </a:t>
            </a:r>
            <a:r>
              <a:rPr lang="pl-PL" sz="2400" dirty="0" smtClean="0">
                <a:cs typeface="Calibri" pitchFamily="34" charset="0"/>
              </a:rPr>
              <a:t>Skąd mogę wiedzieć? </a:t>
            </a:r>
            <a:endParaRPr lang="pl-PL" sz="2400" dirty="0">
              <a:cs typeface="Calibri" pitchFamily="34" charset="0"/>
            </a:endParaRPr>
          </a:p>
          <a:p>
            <a:pPr>
              <a:spcAft>
                <a:spcPts val="1200"/>
              </a:spcAft>
              <a:buClr>
                <a:srgbClr val="FFC000"/>
              </a:buClr>
              <a:defRPr/>
            </a:pPr>
            <a:r>
              <a:rPr lang="pl-PL" sz="2400" dirty="0" smtClean="0">
                <a:solidFill>
                  <a:srgbClr val="FFC000"/>
                </a:solidFill>
                <a:cs typeface="Calibri" pitchFamily="34" charset="0"/>
              </a:rPr>
              <a:t>Tyle </a:t>
            </a:r>
            <a:r>
              <a:rPr lang="pl-PL" sz="2400" dirty="0">
                <a:solidFill>
                  <a:srgbClr val="FFC000"/>
                </a:solidFill>
                <a:cs typeface="Calibri" pitchFamily="34" charset="0"/>
              </a:rPr>
              <a:t>wiemy o sobie, ile nas sprawdzono</a:t>
            </a:r>
            <a:r>
              <a:rPr lang="pl-PL" sz="2400" dirty="0">
                <a:cs typeface="Calibri" pitchFamily="34" charset="0"/>
              </a:rPr>
              <a:t> </a:t>
            </a:r>
            <a:r>
              <a:rPr lang="pl-PL" sz="2400" dirty="0" smtClean="0">
                <a:cs typeface="Calibri" pitchFamily="34" charset="0"/>
              </a:rPr>
              <a:t>(W. Szymborska</a:t>
            </a:r>
            <a:r>
              <a:rPr lang="pl-PL" sz="2400" dirty="0">
                <a:cs typeface="Calibri" pitchFamily="34" charset="0"/>
              </a:rPr>
              <a:t>). </a:t>
            </a:r>
            <a:br>
              <a:rPr lang="pl-PL" sz="2400" dirty="0">
                <a:cs typeface="Calibri" pitchFamily="34" charset="0"/>
              </a:rPr>
            </a:br>
            <a:r>
              <a:rPr lang="pl-PL" sz="2400" dirty="0">
                <a:cs typeface="Calibri" pitchFamily="34" charset="0"/>
              </a:rPr>
              <a:t>Trzeba się ciągle sprawdzać! </a:t>
            </a:r>
          </a:p>
          <a:p>
            <a:pPr eaLnBrk="1" hangingPunct="1">
              <a:buClr>
                <a:srgbClr val="FFCC66"/>
              </a:buClr>
              <a:buSzPct val="115000"/>
            </a:pPr>
            <a:r>
              <a:rPr lang="pl-PL" sz="2400" dirty="0" smtClean="0">
                <a:cs typeface="Calibri" pitchFamily="34" charset="0"/>
              </a:rPr>
              <a:t>Mózg nie jest samodzielny, to </a:t>
            </a:r>
            <a:r>
              <a:rPr lang="pl-PL" sz="2400" dirty="0">
                <a:cs typeface="Calibri" pitchFamily="34" charset="0"/>
              </a:rPr>
              <a:t>tylko substrat </a:t>
            </a:r>
            <a:r>
              <a:rPr lang="pl-PL" sz="2400" dirty="0" smtClean="0">
                <a:cs typeface="Calibri" pitchFamily="34" charset="0"/>
              </a:rPr>
              <a:t/>
            </a:r>
            <a:br>
              <a:rPr lang="pl-PL" sz="2400" dirty="0" smtClean="0">
                <a:cs typeface="Calibri" pitchFamily="34" charset="0"/>
              </a:rPr>
            </a:br>
            <a:r>
              <a:rPr lang="pl-PL" sz="2400" dirty="0" smtClean="0">
                <a:cs typeface="Calibri" pitchFamily="34" charset="0"/>
              </a:rPr>
              <a:t>dla umysłu! Co rzeźbi w tym substracie?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92131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20271" y="4008414"/>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9600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idx="4294967295"/>
          </p:nvPr>
        </p:nvSpPr>
        <p:spPr>
          <a:xfrm>
            <a:off x="899592" y="332656"/>
            <a:ext cx="7772400" cy="727075"/>
          </a:xfrm>
          <a:effectLst/>
        </p:spPr>
        <p:txBody>
          <a:bodyPr lIns="92075" tIns="46038" rIns="92075" bIns="46038"/>
          <a:lstStyle/>
          <a:p>
            <a:pPr eaLnBrk="1" hangingPunct="1">
              <a:defRPr/>
            </a:pPr>
            <a:r>
              <a:rPr lang="en-US" dirty="0" smtClean="0">
                <a:effectLst>
                  <a:outerShdw blurRad="38100" dist="38100" dir="2700000" algn="tl">
                    <a:srgbClr val="000000"/>
                  </a:outerShdw>
                </a:effectLst>
              </a:rPr>
              <a:t>Voluntary action in the brain</a:t>
            </a:r>
            <a:endParaRPr lang="en-US" dirty="0" smtClean="0">
              <a:effectLst>
                <a:outerShdw blurRad="38100" dist="38100" dir="2700000" algn="tl">
                  <a:srgbClr val="000000"/>
                </a:outerShdw>
              </a:effectLst>
            </a:endParaRPr>
          </a:p>
        </p:txBody>
      </p:sp>
      <p:sp>
        <p:nvSpPr>
          <p:cNvPr id="27651" name="Rectangle 3"/>
          <p:cNvSpPr>
            <a:spLocks noGrp="1" noChangeArrowheads="1"/>
          </p:cNvSpPr>
          <p:nvPr>
            <p:ph type="body" idx="4294967295"/>
          </p:nvPr>
        </p:nvSpPr>
        <p:spPr>
          <a:xfrm>
            <a:off x="467544" y="1196752"/>
            <a:ext cx="3348038" cy="5489575"/>
          </a:xfrm>
          <a:noFill/>
        </p:spPr>
        <p:txBody>
          <a:bodyPr lIns="92075" tIns="46038" rIns="92075" bIns="46038"/>
          <a:lstStyle/>
          <a:p>
            <a:pPr marL="0" indent="0" eaLnBrk="1" hangingPunct="1">
              <a:spcBef>
                <a:spcPts val="600"/>
              </a:spcBef>
              <a:buFontTx/>
              <a:buNone/>
            </a:pPr>
            <a:r>
              <a:rPr lang="en-US" sz="2000" dirty="0" smtClean="0">
                <a:solidFill>
                  <a:srgbClr val="F8F8F8"/>
                </a:solidFill>
              </a:rPr>
              <a:t>Action=  primary motor cortex (M1) activation. </a:t>
            </a:r>
          </a:p>
          <a:p>
            <a:pPr marL="0" indent="0" eaLnBrk="1" hangingPunct="1">
              <a:spcBef>
                <a:spcPts val="600"/>
              </a:spcBef>
              <a:buFontTx/>
              <a:buNone/>
            </a:pPr>
            <a:r>
              <a:rPr lang="en-US" sz="2000" dirty="0" smtClean="0">
                <a:solidFill>
                  <a:srgbClr val="F8F8F8"/>
                </a:solidFill>
              </a:rPr>
              <a:t>The </a:t>
            </a:r>
            <a:r>
              <a:rPr lang="en-US" sz="2000" dirty="0" err="1" smtClean="0">
                <a:solidFill>
                  <a:srgbClr val="F8F8F8"/>
                </a:solidFill>
              </a:rPr>
              <a:t>frontopolar</a:t>
            </a:r>
            <a:r>
              <a:rPr lang="en-US" sz="2000" dirty="0" smtClean="0">
                <a:solidFill>
                  <a:srgbClr val="F8F8F8"/>
                </a:solidFill>
              </a:rPr>
              <a:t> cortex forms long-range plans and intentions using inputs from basal ganglia and parietal- premotor circuit s. </a:t>
            </a:r>
          </a:p>
          <a:p>
            <a:pPr marL="0" indent="0" eaLnBrk="1" hangingPunct="1">
              <a:spcBef>
                <a:spcPts val="600"/>
              </a:spcBef>
              <a:buFontTx/>
              <a:buNone/>
            </a:pPr>
            <a:r>
              <a:rPr lang="en-US" sz="2000" dirty="0" smtClean="0">
                <a:solidFill>
                  <a:srgbClr val="F8F8F8"/>
                </a:solidFill>
              </a:rPr>
              <a:t>The pre-SMA area prepares for action (red readiness  potentials), inhibiting M1 activity in conflict situations, rather than causing it. Lesions in pre-SMA area may lead to automatic actions like grasping objects without the will to do so (</a:t>
            </a:r>
            <a:r>
              <a:rPr lang="en-US" sz="2000" dirty="0" err="1" smtClean="0">
                <a:solidFill>
                  <a:srgbClr val="F8F8F8"/>
                </a:solidFill>
              </a:rPr>
              <a:t>Nachev</a:t>
            </a:r>
            <a:r>
              <a:rPr lang="en-US" sz="2000" dirty="0" smtClean="0">
                <a:solidFill>
                  <a:srgbClr val="F8F8F8"/>
                </a:solidFill>
              </a:rPr>
              <a:t> et al. 2007). </a:t>
            </a:r>
            <a:endParaRPr lang="pl-PL" sz="2000" dirty="0" smtClean="0">
              <a:solidFill>
                <a:srgbClr val="F8F8F8"/>
              </a:solidFill>
            </a:endParaRPr>
          </a:p>
        </p:txBody>
      </p:sp>
      <p:pic>
        <p:nvPicPr>
          <p:cNvPr id="98306" name="Picture 2"/>
          <p:cNvPicPr>
            <a:picLocks noChangeAspect="1" noChangeArrowheads="1"/>
          </p:cNvPicPr>
          <p:nvPr/>
        </p:nvPicPr>
        <p:blipFill>
          <a:blip r:embed="rId3"/>
          <a:srcRect/>
          <a:stretch>
            <a:fillRect/>
          </a:stretch>
        </p:blipFill>
        <p:spPr bwMode="auto">
          <a:xfrm>
            <a:off x="3952875" y="1296988"/>
            <a:ext cx="5191125" cy="4810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842382136"/>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idx="4294967295"/>
          </p:nvPr>
        </p:nvSpPr>
        <p:spPr>
          <a:xfrm>
            <a:off x="1176738" y="350838"/>
            <a:ext cx="6923654" cy="727075"/>
          </a:xfrm>
          <a:effectLst/>
        </p:spPr>
        <p:txBody>
          <a:bodyPr lIns="92075" tIns="46038" rIns="92075" bIns="46038"/>
          <a:lstStyle/>
          <a:p>
            <a:pPr eaLnBrk="1" hangingPunct="1">
              <a:defRPr/>
            </a:pPr>
            <a:r>
              <a:rPr lang="pl-PL" dirty="0" smtClean="0">
                <a:effectLst>
                  <a:outerShdw blurRad="38100" dist="38100" dir="2700000" algn="tl">
                    <a:srgbClr val="000000"/>
                  </a:outerShdw>
                </a:effectLst>
              </a:rPr>
              <a:t>Czy świadomość inicjuje działanie?</a:t>
            </a:r>
            <a:endParaRPr lang="en-US" dirty="0" smtClean="0">
              <a:effectLst>
                <a:outerShdw blurRad="38100" dist="38100" dir="2700000" algn="tl">
                  <a:srgbClr val="000000"/>
                </a:outerShdw>
              </a:effectLst>
            </a:endParaRPr>
          </a:p>
        </p:txBody>
      </p:sp>
      <p:sp>
        <p:nvSpPr>
          <p:cNvPr id="28675" name="Rectangle 3"/>
          <p:cNvSpPr>
            <a:spLocks noGrp="1" noChangeArrowheads="1"/>
          </p:cNvSpPr>
          <p:nvPr>
            <p:ph type="body" idx="4294967295"/>
          </p:nvPr>
        </p:nvSpPr>
        <p:spPr>
          <a:xfrm>
            <a:off x="773113" y="1130300"/>
            <a:ext cx="8370887" cy="835025"/>
          </a:xfrm>
          <a:noFill/>
        </p:spPr>
        <p:txBody>
          <a:bodyPr lIns="92075" tIns="46038" rIns="92075" bIns="46038"/>
          <a:lstStyle/>
          <a:p>
            <a:pPr marL="0" indent="0" eaLnBrk="1" hangingPunct="1">
              <a:spcBef>
                <a:spcPts val="600"/>
              </a:spcBef>
              <a:buFontTx/>
              <a:buNone/>
            </a:pPr>
            <a:r>
              <a:rPr lang="en-US" sz="2000" dirty="0" err="1" smtClean="0">
                <a:solidFill>
                  <a:srgbClr val="F8F8F8"/>
                </a:solidFill>
              </a:rPr>
              <a:t>Bargh</a:t>
            </a:r>
            <a:r>
              <a:rPr lang="en-US" sz="2000" dirty="0" smtClean="0">
                <a:solidFill>
                  <a:srgbClr val="F8F8F8"/>
                </a:solidFill>
              </a:rPr>
              <a:t> (1997b) </a:t>
            </a:r>
            <a:r>
              <a:rPr lang="pl-PL" sz="2000" dirty="0" smtClean="0">
                <a:solidFill>
                  <a:srgbClr val="F8F8F8"/>
                </a:solidFill>
              </a:rPr>
              <a:t>ocenia, </a:t>
            </a:r>
            <a:r>
              <a:rPr lang="pl-PL" dirty="0">
                <a:solidFill>
                  <a:srgbClr val="F8F8F8"/>
                </a:solidFill>
              </a:rPr>
              <a:t>że </a:t>
            </a:r>
            <a:r>
              <a:rPr lang="pl-PL" dirty="0" smtClean="0">
                <a:solidFill>
                  <a:srgbClr val="F8F8F8"/>
                </a:solidFill>
              </a:rPr>
              <a:t>nasze reakcje </a:t>
            </a:r>
            <a:r>
              <a:rPr lang="pl-PL" dirty="0">
                <a:solidFill>
                  <a:srgbClr val="F8F8F8"/>
                </a:solidFill>
              </a:rPr>
              <a:t>psychologiczne </a:t>
            </a:r>
            <a:r>
              <a:rPr lang="pl-PL" dirty="0" smtClean="0">
                <a:solidFill>
                  <a:srgbClr val="F8F8F8"/>
                </a:solidFill>
              </a:rPr>
              <a:t>są w </a:t>
            </a:r>
            <a:r>
              <a:rPr lang="en-US" sz="2000" dirty="0" smtClean="0">
                <a:solidFill>
                  <a:srgbClr val="F8F8F8"/>
                </a:solidFill>
              </a:rPr>
              <a:t>99.44</a:t>
            </a:r>
            <a:r>
              <a:rPr lang="en-US" sz="2000" dirty="0" smtClean="0">
                <a:solidFill>
                  <a:srgbClr val="F8F8F8"/>
                </a:solidFill>
              </a:rPr>
              <a:t>% </a:t>
            </a:r>
            <a:r>
              <a:rPr lang="pl-PL" sz="2000" dirty="0" smtClean="0">
                <a:solidFill>
                  <a:srgbClr val="F8F8F8"/>
                </a:solidFill>
              </a:rPr>
              <a:t>automatyczne, chwila po chwili</a:t>
            </a:r>
            <a:r>
              <a:rPr lang="en-US" sz="2000" dirty="0" smtClean="0">
                <a:solidFill>
                  <a:srgbClr val="F8F8F8"/>
                </a:solidFill>
              </a:rPr>
              <a:t>. </a:t>
            </a:r>
            <a:endParaRPr lang="pl-PL" sz="2000" dirty="0" smtClean="0">
              <a:solidFill>
                <a:srgbClr val="F8F8F8"/>
              </a:solidFill>
            </a:endParaRPr>
          </a:p>
        </p:txBody>
      </p:sp>
      <p:sp>
        <p:nvSpPr>
          <p:cNvPr id="28676" name="Rectangle 4"/>
          <p:cNvSpPr>
            <a:spLocks noChangeArrowheads="1"/>
          </p:cNvSpPr>
          <p:nvPr/>
        </p:nvSpPr>
        <p:spPr bwMode="auto">
          <a:xfrm>
            <a:off x="565150" y="1834693"/>
            <a:ext cx="56308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1200"/>
              </a:spcAft>
              <a:buClr>
                <a:srgbClr val="FFCC66"/>
              </a:buClr>
              <a:buSzPct val="115000"/>
            </a:pPr>
            <a:r>
              <a:rPr lang="en-US" sz="2000" dirty="0" err="1">
                <a:solidFill>
                  <a:srgbClr val="F8F8F8"/>
                </a:solidFill>
                <a:latin typeface="Arial" pitchFamily="34" charset="0"/>
                <a:cs typeface="+mn-cs"/>
              </a:rPr>
              <a:t>Dijksterhuis</a:t>
            </a:r>
            <a:r>
              <a:rPr lang="en-US" sz="2000" dirty="0">
                <a:solidFill>
                  <a:srgbClr val="F8F8F8"/>
                </a:solidFill>
                <a:latin typeface="Arial" pitchFamily="34" charset="0"/>
                <a:cs typeface="+mn-cs"/>
              </a:rPr>
              <a:t> et al. (2005):  </a:t>
            </a:r>
            <a:r>
              <a:rPr lang="pl-PL" sz="2000" dirty="0" smtClean="0">
                <a:solidFill>
                  <a:srgbClr val="F8F8F8"/>
                </a:solidFill>
                <a:latin typeface="Arial" pitchFamily="34" charset="0"/>
                <a:cs typeface="+mn-cs"/>
              </a:rPr>
              <a:t>myślenie sekwencyjne w porównaniu do nieświadomego przetwarzania informacji niewiele może</a:t>
            </a:r>
            <a:r>
              <a:rPr lang="en-US" sz="2000" dirty="0" smtClean="0">
                <a:solidFill>
                  <a:srgbClr val="F8F8F8"/>
                </a:solidFill>
                <a:latin typeface="Arial" pitchFamily="34" charset="0"/>
                <a:cs typeface="+mn-cs"/>
              </a:rPr>
              <a:t>; </a:t>
            </a:r>
            <a:r>
              <a:rPr lang="en-US" sz="2000" dirty="0">
                <a:solidFill>
                  <a:srgbClr val="F8F8F8"/>
                </a:solidFill>
                <a:latin typeface="Arial" pitchFamily="34" charset="0"/>
                <a:cs typeface="+mn-cs"/>
              </a:rPr>
              <a:t>“strictly speaking, conscious thought  does not exist”, conscious thought is merely some unconsciously processed information or brain state that wins the competition to enter awareness (highest control level). </a:t>
            </a:r>
          </a:p>
          <a:p>
            <a:pPr>
              <a:spcAft>
                <a:spcPts val="1200"/>
              </a:spcAft>
              <a:buClr>
                <a:srgbClr val="FFCC66"/>
              </a:buClr>
              <a:buSzPct val="115000"/>
            </a:pPr>
            <a:r>
              <a:rPr lang="en-US" sz="2000" dirty="0" err="1">
                <a:solidFill>
                  <a:srgbClr val="F8F8F8"/>
                </a:solidFill>
                <a:latin typeface="Arial" pitchFamily="34" charset="0"/>
                <a:cs typeface="+mn-cs"/>
              </a:rPr>
              <a:t>Baumeister</a:t>
            </a:r>
            <a:r>
              <a:rPr lang="en-US" sz="2000" dirty="0">
                <a:solidFill>
                  <a:srgbClr val="F8F8F8"/>
                </a:solidFill>
                <a:latin typeface="Arial" pitchFamily="34" charset="0"/>
                <a:cs typeface="+mn-cs"/>
              </a:rPr>
              <a:t>, R. F., </a:t>
            </a:r>
            <a:r>
              <a:rPr lang="en-US" sz="2000" dirty="0" err="1">
                <a:solidFill>
                  <a:srgbClr val="F8F8F8"/>
                </a:solidFill>
                <a:latin typeface="Arial" pitchFamily="34" charset="0"/>
                <a:cs typeface="+mn-cs"/>
              </a:rPr>
              <a:t>Masicampo</a:t>
            </a:r>
            <a:r>
              <a:rPr lang="en-US" sz="2000" dirty="0">
                <a:solidFill>
                  <a:srgbClr val="F8F8F8"/>
                </a:solidFill>
                <a:latin typeface="Arial" pitchFamily="34" charset="0"/>
                <a:cs typeface="+mn-cs"/>
              </a:rPr>
              <a:t>, E. J., &amp; </a:t>
            </a:r>
            <a:r>
              <a:rPr lang="en-US" sz="2000" dirty="0" err="1">
                <a:solidFill>
                  <a:srgbClr val="F8F8F8"/>
                </a:solidFill>
                <a:latin typeface="Arial" pitchFamily="34" charset="0"/>
                <a:cs typeface="+mn-cs"/>
              </a:rPr>
              <a:t>Vohs</a:t>
            </a:r>
            <a:r>
              <a:rPr lang="en-US" sz="2000" dirty="0">
                <a:solidFill>
                  <a:srgbClr val="F8F8F8"/>
                </a:solidFill>
                <a:latin typeface="Arial" pitchFamily="34" charset="0"/>
                <a:cs typeface="+mn-cs"/>
              </a:rPr>
              <a:t>, K. D. (in press). Do conscious thoughts cause behavior? Annual Review of Psychology. </a:t>
            </a:r>
          </a:p>
          <a:p>
            <a:pPr>
              <a:spcAft>
                <a:spcPts val="1200"/>
              </a:spcAft>
              <a:buClr>
                <a:srgbClr val="FFCC66"/>
              </a:buClr>
              <a:buSzPct val="115000"/>
            </a:pPr>
            <a:r>
              <a:rPr lang="pl-PL" sz="2000" dirty="0" smtClean="0">
                <a:solidFill>
                  <a:srgbClr val="F8F8F8"/>
                </a:solidFill>
                <a:latin typeface="Arial" pitchFamily="34" charset="0"/>
                <a:cs typeface="+mn-cs"/>
              </a:rPr>
              <a:t>Odpowiedź</a:t>
            </a:r>
            <a:r>
              <a:rPr lang="en-US" sz="2000" dirty="0" smtClean="0">
                <a:solidFill>
                  <a:srgbClr val="F8F8F8"/>
                </a:solidFill>
                <a:latin typeface="Arial" pitchFamily="34" charset="0"/>
                <a:cs typeface="+mn-cs"/>
              </a:rPr>
              <a:t>: </a:t>
            </a:r>
            <a:r>
              <a:rPr lang="pl-PL" sz="2000" dirty="0" smtClean="0">
                <a:solidFill>
                  <a:srgbClr val="F8F8F8"/>
                </a:solidFill>
                <a:latin typeface="Arial" pitchFamily="34" charset="0"/>
                <a:cs typeface="+mn-cs"/>
              </a:rPr>
              <a:t>tak, ale nie bezpośrednio, nie kontrolujemy w świadomy sposób tego co nam przychodzi do głowy, ale świadoma refleksja ma wpływ na kolejne stany</a:t>
            </a:r>
            <a:r>
              <a:rPr lang="en-US" sz="2000" dirty="0" smtClean="0">
                <a:solidFill>
                  <a:srgbClr val="F8F8F8"/>
                </a:solidFill>
                <a:latin typeface="Arial" pitchFamily="34" charset="0"/>
                <a:cs typeface="+mn-cs"/>
              </a:rPr>
              <a:t>. </a:t>
            </a:r>
            <a:endParaRPr lang="en-US" sz="2000" dirty="0">
              <a:solidFill>
                <a:srgbClr val="F8F8F8"/>
              </a:solidFill>
              <a:latin typeface="Arial" pitchFamily="34" charset="0"/>
              <a:cs typeface="+mn-cs"/>
            </a:endParaRP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42198"/>
            <a:ext cx="2895600" cy="4200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134956278"/>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idx="4294967295"/>
          </p:nvPr>
        </p:nvSpPr>
        <p:spPr>
          <a:xfrm>
            <a:off x="565150" y="350838"/>
            <a:ext cx="7207250" cy="727075"/>
          </a:xfrm>
          <a:effectLst/>
        </p:spPr>
        <p:txBody>
          <a:bodyPr lIns="92075" tIns="46038" rIns="92075" bIns="46038"/>
          <a:lstStyle/>
          <a:p>
            <a:pPr eaLnBrk="1" hangingPunct="1">
              <a:defRPr/>
            </a:pPr>
            <a:r>
              <a:rPr lang="en-US" dirty="0" smtClean="0">
                <a:effectLst>
                  <a:outerShdw blurRad="38100" dist="38100" dir="2700000" algn="tl">
                    <a:srgbClr val="000000"/>
                  </a:outerShdw>
                </a:effectLst>
              </a:rPr>
              <a:t>Is it good for you?</a:t>
            </a:r>
          </a:p>
        </p:txBody>
      </p:sp>
      <p:sp>
        <p:nvSpPr>
          <p:cNvPr id="29699" name="Rectangle 3"/>
          <p:cNvSpPr>
            <a:spLocks noGrp="1" noChangeArrowheads="1"/>
          </p:cNvSpPr>
          <p:nvPr>
            <p:ph type="body" idx="4294967295"/>
          </p:nvPr>
        </p:nvSpPr>
        <p:spPr>
          <a:xfrm>
            <a:off x="841375" y="1130300"/>
            <a:ext cx="8302625" cy="1066800"/>
          </a:xfrm>
          <a:noFill/>
        </p:spPr>
        <p:txBody>
          <a:bodyPr lIns="92075" tIns="46038" rIns="92075" bIns="46038"/>
          <a:lstStyle/>
          <a:p>
            <a:pPr marL="0" indent="0">
              <a:spcAft>
                <a:spcPts val="1200"/>
              </a:spcAft>
              <a:buFontTx/>
              <a:buNone/>
            </a:pPr>
            <a:r>
              <a:rPr lang="en-US" sz="2000" smtClean="0">
                <a:solidFill>
                  <a:srgbClr val="F8F8F8"/>
                </a:solidFill>
              </a:rPr>
              <a:t>R.F. Baumeister et al. Prosocial benefits of feeling free: </a:t>
            </a:r>
            <a:br>
              <a:rPr lang="en-US" sz="2000" smtClean="0">
                <a:solidFill>
                  <a:srgbClr val="F8F8F8"/>
                </a:solidFill>
              </a:rPr>
            </a:br>
            <a:r>
              <a:rPr lang="en-US" sz="2000" smtClean="0">
                <a:solidFill>
                  <a:srgbClr val="F8F8F8"/>
                </a:solidFill>
              </a:rPr>
              <a:t>Disbelief in free will increases aggression and reduces helpfulness. </a:t>
            </a:r>
            <a:br>
              <a:rPr lang="en-US" sz="2000" smtClean="0">
                <a:solidFill>
                  <a:srgbClr val="F8F8F8"/>
                </a:solidFill>
              </a:rPr>
            </a:br>
            <a:r>
              <a:rPr lang="en-US" sz="2000" smtClean="0">
                <a:solidFill>
                  <a:srgbClr val="F8F8F8"/>
                </a:solidFill>
              </a:rPr>
              <a:t>Personality and Social Psychology Bulletin  35: 260-268, 2009.</a:t>
            </a:r>
            <a:endParaRPr lang="pl-PL" sz="2000" smtClean="0">
              <a:solidFill>
                <a:srgbClr val="F8F8F8"/>
              </a:solidFill>
            </a:endParaRPr>
          </a:p>
        </p:txBody>
      </p:sp>
      <p:sp>
        <p:nvSpPr>
          <p:cNvPr id="24580" name="Rectangle 4"/>
          <p:cNvSpPr>
            <a:spLocks noChangeArrowheads="1"/>
          </p:cNvSpPr>
          <p:nvPr/>
        </p:nvSpPr>
        <p:spPr bwMode="auto">
          <a:xfrm>
            <a:off x="565150" y="2211388"/>
            <a:ext cx="8437563"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1200"/>
              </a:spcAft>
              <a:buClr>
                <a:srgbClr val="FFCC66"/>
              </a:buClr>
              <a:buSzPct val="115000"/>
              <a:defRPr/>
            </a:pPr>
            <a:r>
              <a:rPr lang="en-US" sz="2000" dirty="0">
                <a:solidFill>
                  <a:srgbClr val="F8F8F8"/>
                </a:solidFill>
                <a:latin typeface="Arial" pitchFamily="34" charset="0"/>
                <a:cs typeface="+mn-cs"/>
              </a:rPr>
              <a:t>Belief in free will may foster a sense of thoughtful reflection and willingness to exert energy, promoting helpfulness and reducing aggression. Disbelief in free will may make behavior more reliant on selfish, automatic impulses and therefore less socially desirable. </a:t>
            </a:r>
          </a:p>
          <a:p>
            <a:pPr marL="342900" indent="-342900">
              <a:spcAft>
                <a:spcPts val="1200"/>
              </a:spcAft>
              <a:buClr>
                <a:srgbClr val="FFCC66"/>
              </a:buClr>
              <a:buSzPct val="115000"/>
              <a:buFont typeface="Arial" pitchFamily="34" charset="0"/>
              <a:buChar char="•"/>
              <a:defRPr/>
            </a:pPr>
            <a:r>
              <a:rPr lang="en-US" sz="2000" dirty="0">
                <a:solidFill>
                  <a:srgbClr val="F8F8F8"/>
                </a:solidFill>
                <a:latin typeface="Arial" pitchFamily="34" charset="0"/>
                <a:cs typeface="+mn-cs"/>
              </a:rPr>
              <a:t>Induced disbelief in free will reduced willingness to help others.</a:t>
            </a:r>
          </a:p>
          <a:p>
            <a:pPr marL="342900" indent="-342900">
              <a:spcAft>
                <a:spcPts val="1200"/>
              </a:spcAft>
              <a:buClr>
                <a:srgbClr val="FFCC66"/>
              </a:buClr>
              <a:buSzPct val="115000"/>
              <a:buFont typeface="Arial" pitchFamily="34" charset="0"/>
              <a:buChar char="•"/>
              <a:defRPr/>
            </a:pPr>
            <a:r>
              <a:rPr lang="en-US" sz="2000" dirty="0">
                <a:solidFill>
                  <a:srgbClr val="F8F8F8"/>
                </a:solidFill>
                <a:latin typeface="Arial" pitchFamily="34" charset="0"/>
                <a:cs typeface="+mn-cs"/>
              </a:rPr>
              <a:t>Chronic disbelief in free will was associated with reduced helping behavior. </a:t>
            </a:r>
          </a:p>
          <a:p>
            <a:pPr marL="342900" indent="-342900">
              <a:spcAft>
                <a:spcPts val="1200"/>
              </a:spcAft>
              <a:buClr>
                <a:srgbClr val="FFCC66"/>
              </a:buClr>
              <a:buSzPct val="115000"/>
              <a:buFont typeface="Arial" pitchFamily="34" charset="0"/>
              <a:buChar char="•"/>
              <a:defRPr/>
            </a:pPr>
            <a:r>
              <a:rPr lang="en-US" sz="2000" dirty="0">
                <a:solidFill>
                  <a:srgbClr val="F8F8F8"/>
                </a:solidFill>
                <a:latin typeface="Arial" pitchFamily="34" charset="0"/>
                <a:cs typeface="+mn-cs"/>
              </a:rPr>
              <a:t>Induced disbelief in free will caused participants to act more aggressively than others. </a:t>
            </a:r>
          </a:p>
          <a:p>
            <a:pPr>
              <a:spcAft>
                <a:spcPts val="1200"/>
              </a:spcAft>
              <a:buClr>
                <a:srgbClr val="FFCC66"/>
              </a:buClr>
              <a:buSzPct val="115000"/>
              <a:defRPr/>
            </a:pPr>
            <a:r>
              <a:rPr lang="en-US" sz="2000" dirty="0">
                <a:solidFill>
                  <a:srgbClr val="F8F8F8"/>
                </a:solidFill>
                <a:latin typeface="Arial" pitchFamily="34" charset="0"/>
                <a:cs typeface="+mn-cs"/>
              </a:rPr>
              <a:t>Conclusion: belief in free will seems to promote socially desirable and harmonious behavior, contributes to feeling of empowerment. </a:t>
            </a:r>
          </a:p>
        </p:txBody>
      </p: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0"/>
            <a:ext cx="2057400" cy="16097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76952409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260350"/>
            <a:ext cx="7793037" cy="693738"/>
          </a:xfrm>
          <a:effectLst/>
        </p:spPr>
        <p:txBody>
          <a:bodyPr/>
          <a:lstStyle/>
          <a:p>
            <a:pPr eaLnBrk="1" hangingPunct="1">
              <a:defRPr/>
            </a:pPr>
            <a:r>
              <a:rPr lang="pl-PL" dirty="0" smtClean="0">
                <a:latin typeface="Arial Unicode MS" pitchFamily="34" charset="-128"/>
              </a:rPr>
              <a:t>Introspekcja</a:t>
            </a:r>
          </a:p>
        </p:txBody>
      </p:sp>
      <p:sp>
        <p:nvSpPr>
          <p:cNvPr id="14339" name="Rectangle 3"/>
          <p:cNvSpPr>
            <a:spLocks noGrp="1" noChangeArrowheads="1"/>
          </p:cNvSpPr>
          <p:nvPr>
            <p:ph idx="1"/>
          </p:nvPr>
        </p:nvSpPr>
        <p:spPr>
          <a:xfrm>
            <a:off x="467544" y="1052737"/>
            <a:ext cx="8497069" cy="1245956"/>
          </a:xfrm>
        </p:spPr>
        <p:txBody>
          <a:bodyPr/>
          <a:lstStyle/>
          <a:p>
            <a:pPr marL="0" indent="0" eaLnBrk="1" hangingPunct="1">
              <a:lnSpc>
                <a:spcPct val="90000"/>
              </a:lnSpc>
              <a:buFontTx/>
              <a:buNone/>
            </a:pPr>
            <a:r>
              <a:rPr lang="pl-PL" sz="2400" dirty="0"/>
              <a:t>Mistrz Zen </a:t>
            </a:r>
            <a:r>
              <a:rPr lang="pl-PL" sz="2400" dirty="0" err="1"/>
              <a:t>Bassui</a:t>
            </a:r>
            <a:r>
              <a:rPr lang="pl-PL" sz="2400" dirty="0"/>
              <a:t> (1327-1387) w "Kazaniu o jednym umyśle": </a:t>
            </a:r>
            <a:r>
              <a:rPr lang="pl-PL" sz="2400" dirty="0" smtClean="0"/>
              <a:t/>
            </a:r>
            <a:br>
              <a:rPr lang="pl-PL" sz="2400" dirty="0" smtClean="0"/>
            </a:br>
            <a:r>
              <a:rPr lang="pl-PL" sz="2400" dirty="0" smtClean="0"/>
              <a:t>… musisz </a:t>
            </a:r>
            <a:r>
              <a:rPr lang="pl-PL" sz="2400" dirty="0"/>
              <a:t>przede wszystkim wejrzeć w źródło, z którego wypływają myśli. Śpiąc czy pracując, stojąc czy siedząc, głęboko zapytuj siebie</a:t>
            </a:r>
            <a:r>
              <a:rPr lang="pl-PL" sz="2400" dirty="0" smtClean="0"/>
              <a:t>:</a:t>
            </a:r>
          </a:p>
        </p:txBody>
      </p:sp>
      <p:grpSp>
        <p:nvGrpSpPr>
          <p:cNvPr id="3" name="Grupa 2"/>
          <p:cNvGrpSpPr/>
          <p:nvPr/>
        </p:nvGrpSpPr>
        <p:grpSpPr>
          <a:xfrm>
            <a:off x="0" y="2298693"/>
            <a:ext cx="8820472" cy="4591050"/>
            <a:chOff x="0" y="2298693"/>
            <a:chExt cx="8820472" cy="459105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869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p:cNvSpPr txBox="1"/>
            <p:nvPr/>
          </p:nvSpPr>
          <p:spPr>
            <a:xfrm>
              <a:off x="5076056" y="3068960"/>
              <a:ext cx="3744416" cy="1077218"/>
            </a:xfrm>
            <a:prstGeom prst="rect">
              <a:avLst/>
            </a:prstGeom>
            <a:noFill/>
          </p:spPr>
          <p:txBody>
            <a:bodyPr wrap="square" rtlCol="0">
              <a:spAutoFit/>
            </a:bodyPr>
            <a:lstStyle/>
            <a:p>
              <a:pPr algn="ctr"/>
              <a:r>
                <a:rPr lang="pl-PL" sz="3200" dirty="0" smtClean="0">
                  <a:latin typeface="+mn-lt"/>
                </a:rPr>
                <a:t>Czym </a:t>
              </a:r>
              <a:r>
                <a:rPr lang="pl-PL" sz="3200" dirty="0">
                  <a:latin typeface="+mn-lt"/>
                </a:rPr>
                <a:t>jest </a:t>
              </a:r>
              <a:r>
                <a:rPr lang="pl-PL" sz="3200" dirty="0" smtClean="0">
                  <a:latin typeface="+mn-lt"/>
                </a:rPr>
                <a:t/>
              </a:r>
              <a:br>
                <a:rPr lang="pl-PL" sz="3200" dirty="0" smtClean="0">
                  <a:latin typeface="+mn-lt"/>
                </a:rPr>
              </a:br>
              <a:r>
                <a:rPr lang="pl-PL" sz="3200" dirty="0" smtClean="0">
                  <a:latin typeface="+mn-lt"/>
                </a:rPr>
                <a:t>mój </a:t>
              </a:r>
              <a:r>
                <a:rPr lang="pl-PL" sz="3200" dirty="0">
                  <a:latin typeface="+mn-lt"/>
                </a:rPr>
                <a:t>własny Umysł</a:t>
              </a:r>
              <a:r>
                <a:rPr lang="pl-PL" sz="3200" dirty="0" smtClean="0">
                  <a:latin typeface="+mn-lt"/>
                </a:rPr>
                <a:t>?</a:t>
              </a:r>
              <a:endParaRPr lang="pl-PL" sz="3200" dirty="0">
                <a:latin typeface="+mn-lt"/>
                <a:cs typeface="Calibri" pitchFamily="34" charset="0"/>
              </a:endParaRPr>
            </a:p>
          </p:txBody>
        </p:sp>
      </p:grpSp>
      <p:sp>
        <p:nvSpPr>
          <p:cNvPr id="7" name="pole tekstowe 6"/>
          <p:cNvSpPr txBox="1"/>
          <p:nvPr/>
        </p:nvSpPr>
        <p:spPr>
          <a:xfrm>
            <a:off x="5213504" y="5013176"/>
            <a:ext cx="3744416" cy="1077218"/>
          </a:xfrm>
          <a:prstGeom prst="rect">
            <a:avLst/>
          </a:prstGeom>
          <a:noFill/>
        </p:spPr>
        <p:txBody>
          <a:bodyPr wrap="square" rtlCol="0">
            <a:spAutoFit/>
          </a:bodyPr>
          <a:lstStyle/>
          <a:p>
            <a:pPr algn="ctr"/>
            <a:r>
              <a:rPr lang="pl-PL" sz="3200" dirty="0" smtClean="0">
                <a:latin typeface="+mn-lt"/>
              </a:rPr>
              <a:t>W końcu mózg traci nad nami władzę …</a:t>
            </a:r>
            <a:endParaRPr lang="pl-PL" sz="3200" dirty="0">
              <a:latin typeface="+mn-lt"/>
              <a:cs typeface="Calibri" pitchFamily="34" charset="0"/>
            </a:endParaRPr>
          </a:p>
        </p:txBody>
      </p:sp>
    </p:spTree>
    <p:extLst>
      <p:ext uri="{BB962C8B-B14F-4D97-AF65-F5344CB8AC3E}">
        <p14:creationId xmlns:p14="http://schemas.microsoft.com/office/powerpoint/2010/main" val="30462795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533400" y="152400"/>
            <a:ext cx="7772400" cy="792163"/>
          </a:xfrm>
          <a:effectLst>
            <a:outerShdw dist="35921" dir="2700000" algn="ctr" rotWithShape="0">
              <a:schemeClr val="bg2"/>
            </a:outerShdw>
          </a:effectLst>
        </p:spPr>
        <p:txBody>
          <a:bodyPr lIns="92075" tIns="46038" rIns="92075" bIns="46038"/>
          <a:lstStyle/>
          <a:p>
            <a:pPr eaLnBrk="1" hangingPunct="1">
              <a:defRPr/>
            </a:pPr>
            <a:r>
              <a:rPr lang="pl-PL" dirty="0" smtClean="0">
                <a:effectLst>
                  <a:outerShdw blurRad="38100" dist="38100" dir="2700000" algn="tl">
                    <a:srgbClr val="000000"/>
                  </a:outerShdw>
                </a:effectLst>
              </a:rPr>
              <a:t>Mózg i wola</a:t>
            </a:r>
            <a:endParaRPr lang="pl-PL" dirty="0">
              <a:effectLst>
                <a:outerShdw blurRad="38100" dist="38100" dir="2700000" algn="tl">
                  <a:srgbClr val="000000"/>
                </a:outerShdw>
              </a:effectLst>
            </a:endParaRPr>
          </a:p>
        </p:txBody>
      </p:sp>
      <p:sp>
        <p:nvSpPr>
          <p:cNvPr id="579587" name="Rectangle 3"/>
          <p:cNvSpPr>
            <a:spLocks noGrp="1" noChangeArrowheads="1"/>
          </p:cNvSpPr>
          <p:nvPr>
            <p:ph type="body" idx="1"/>
          </p:nvPr>
        </p:nvSpPr>
        <p:spPr>
          <a:xfrm>
            <a:off x="388143" y="2924944"/>
            <a:ext cx="8545513" cy="566738"/>
          </a:xfrm>
        </p:spPr>
        <p:txBody>
          <a:bodyPr lIns="92075" tIns="46038" rIns="92075" bIns="46038"/>
          <a:lstStyle/>
          <a:p>
            <a:pPr marL="0" indent="0" eaLnBrk="1" hangingPunct="1">
              <a:spcBef>
                <a:spcPct val="0"/>
              </a:spcBef>
              <a:buFontTx/>
              <a:buNone/>
              <a:defRPr/>
            </a:pPr>
            <a:r>
              <a:rPr lang="pl-PL" dirty="0" smtClean="0">
                <a:effectLst>
                  <a:outerShdw blurRad="38100" dist="38100" dir="2700000" algn="tl">
                    <a:srgbClr val="000000"/>
                  </a:outerShdw>
                </a:effectLst>
              </a:rPr>
              <a:t>Jakie są opcje? Naiwna, refleksyjna i całkiem bezwolna.   </a:t>
            </a:r>
            <a:endParaRPr lang="pl-PL" dirty="0" smtClean="0"/>
          </a:p>
        </p:txBody>
      </p:sp>
      <p:sp>
        <p:nvSpPr>
          <p:cNvPr id="32772" name="Rectangle 4"/>
          <p:cNvSpPr>
            <a:spLocks noChangeArrowheads="1"/>
          </p:cNvSpPr>
          <p:nvPr/>
        </p:nvSpPr>
        <p:spPr bwMode="auto">
          <a:xfrm>
            <a:off x="441325" y="1030288"/>
            <a:ext cx="835501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ts val="0"/>
              </a:spcBef>
              <a:buClr>
                <a:srgbClr val="FFCC66"/>
              </a:buClr>
              <a:buSzPct val="115000"/>
            </a:pPr>
            <a:r>
              <a:rPr lang="pl-PL" sz="2400" dirty="0" smtClean="0">
                <a:solidFill>
                  <a:srgbClr val="EAEAEA"/>
                </a:solidFill>
                <a:latin typeface="Calibri" pitchFamily="34" charset="0"/>
                <a:cs typeface="Calibri" pitchFamily="34" charset="0"/>
              </a:rPr>
              <a:t>Mózg jest organem służącym do przetrwania, a nie do poznawania samego siebie. Stąd jedynie wychodząc na zewnątrz można go badać i wyciągać sprawdzalne wnioski co do jego natury i mechanizmu działania.		    </a:t>
            </a:r>
            <a:br>
              <a:rPr lang="pl-PL" sz="2400" dirty="0" smtClean="0">
                <a:solidFill>
                  <a:srgbClr val="EAEAEA"/>
                </a:solidFill>
                <a:latin typeface="Calibri" pitchFamily="34" charset="0"/>
                <a:cs typeface="Calibri" pitchFamily="34" charset="0"/>
              </a:rPr>
            </a:br>
            <a:r>
              <a:rPr lang="pl-PL" sz="2400" dirty="0" smtClean="0">
                <a:solidFill>
                  <a:srgbClr val="EAEAEA"/>
                </a:solidFill>
                <a:latin typeface="Calibri" pitchFamily="34" charset="0"/>
                <a:cs typeface="Calibri" pitchFamily="34" charset="0"/>
              </a:rPr>
              <a:t>					</a:t>
            </a:r>
            <a:r>
              <a:rPr lang="en-US" sz="2400" dirty="0" smtClean="0">
                <a:solidFill>
                  <a:srgbClr val="EAEAEA"/>
                </a:solidFill>
                <a:latin typeface="Calibri" pitchFamily="34" charset="0"/>
                <a:cs typeface="Calibri" pitchFamily="34" charset="0"/>
              </a:rPr>
              <a:t>Edward Osborne W</a:t>
            </a:r>
            <a:r>
              <a:rPr lang="pl-PL" sz="2400" dirty="0" err="1" smtClean="0">
                <a:solidFill>
                  <a:srgbClr val="EAEAEA"/>
                </a:solidFill>
                <a:latin typeface="Calibri" pitchFamily="34" charset="0"/>
                <a:cs typeface="Calibri" pitchFamily="34" charset="0"/>
              </a:rPr>
              <a:t>ilson</a:t>
            </a:r>
            <a:endParaRPr lang="en-US" sz="2400" dirty="0" smtClean="0">
              <a:solidFill>
                <a:srgbClr val="EAEAEA"/>
              </a:solidFill>
              <a:latin typeface="Calibri" pitchFamily="34" charset="0"/>
              <a:cs typeface="Calibri" pitchFamily="34" charset="0"/>
            </a:endParaRPr>
          </a:p>
        </p:txBody>
      </p:sp>
      <p:grpSp>
        <p:nvGrpSpPr>
          <p:cNvPr id="32773" name="Group 8"/>
          <p:cNvGrpSpPr>
            <a:grpSpLocks/>
          </p:cNvGrpSpPr>
          <p:nvPr/>
        </p:nvGrpSpPr>
        <p:grpSpPr bwMode="auto">
          <a:xfrm>
            <a:off x="80963" y="3611563"/>
            <a:ext cx="3173412" cy="3270802"/>
            <a:chOff x="189129" y="3611143"/>
            <a:chExt cx="3173196" cy="3270943"/>
          </a:xfrm>
        </p:grpSpPr>
        <p:sp>
          <p:nvSpPr>
            <p:cNvPr id="3" name="Oval 2"/>
            <p:cNvSpPr/>
            <p:nvPr/>
          </p:nvSpPr>
          <p:spPr bwMode="auto">
            <a:xfrm>
              <a:off x="678046" y="4465255"/>
              <a:ext cx="1977890"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rgbClr val="FFCC66"/>
                </a:buClr>
                <a:buSzPct val="115000"/>
                <a:defRPr/>
              </a:pPr>
              <a:r>
                <a:rPr lang="pl-PL" sz="1600" dirty="0">
                  <a:solidFill>
                    <a:srgbClr val="000000"/>
                  </a:solidFill>
                  <a:latin typeface="Calibri" pitchFamily="34" charset="0"/>
                </a:rPr>
                <a:t>Świadomość</a:t>
              </a:r>
            </a:p>
          </p:txBody>
        </p:sp>
        <p:sp>
          <p:nvSpPr>
            <p:cNvPr id="11" name="Oval 10"/>
            <p:cNvSpPr/>
            <p:nvPr/>
          </p:nvSpPr>
          <p:spPr bwMode="auto">
            <a:xfrm>
              <a:off x="1297129" y="5206649"/>
              <a:ext cx="1333409"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pl-PL" sz="1600" dirty="0">
                  <a:solidFill>
                    <a:srgbClr val="000000"/>
                  </a:solidFill>
                  <a:latin typeface="Calibri" pitchFamily="34" charset="0"/>
                </a:rPr>
                <a:t>Mózg</a:t>
              </a:r>
            </a:p>
          </p:txBody>
        </p:sp>
        <p:sp>
          <p:nvSpPr>
            <p:cNvPr id="12" name="Oval 11"/>
            <p:cNvSpPr/>
            <p:nvPr/>
          </p:nvSpPr>
          <p:spPr bwMode="auto">
            <a:xfrm>
              <a:off x="678046" y="3611143"/>
              <a:ext cx="1046091"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pl-PL" sz="1600" dirty="0">
                  <a:solidFill>
                    <a:srgbClr val="000000"/>
                  </a:solidFill>
                  <a:latin typeface="Calibri" pitchFamily="34" charset="0"/>
                </a:rPr>
                <a:t>Wola</a:t>
              </a:r>
            </a:p>
          </p:txBody>
        </p:sp>
        <p:sp>
          <p:nvSpPr>
            <p:cNvPr id="32798" name="TextBox 3"/>
            <p:cNvSpPr txBox="1">
              <a:spLocks noChangeArrowheads="1"/>
            </p:cNvSpPr>
            <p:nvPr/>
          </p:nvSpPr>
          <p:spPr bwMode="auto">
            <a:xfrm>
              <a:off x="1678751" y="6081823"/>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buClr>
                  <a:srgbClr val="FFCC66"/>
                </a:buClr>
                <a:buSzPct val="115000"/>
              </a:pPr>
              <a:r>
                <a:rPr lang="pl-PL" smtClean="0">
                  <a:solidFill>
                    <a:srgbClr val="EAEAEA"/>
                  </a:solidFill>
                  <a:latin typeface="Calibri" pitchFamily="34" charset="0"/>
                  <a:cs typeface="Calibri" pitchFamily="34" charset="0"/>
                </a:rPr>
                <a:t>Zachowanie</a:t>
              </a:r>
            </a:p>
          </p:txBody>
        </p:sp>
        <p:sp>
          <p:nvSpPr>
            <p:cNvPr id="6" name="Down Arrow 5"/>
            <p:cNvSpPr/>
            <p:nvPr/>
          </p:nvSpPr>
          <p:spPr bwMode="auto">
            <a:xfrm rot="19955608">
              <a:off x="1282842" y="4082650"/>
              <a:ext cx="209536" cy="4064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16" name="Down Arrow 15"/>
            <p:cNvSpPr/>
            <p:nvPr/>
          </p:nvSpPr>
          <p:spPr bwMode="auto">
            <a:xfrm rot="19955608">
              <a:off x="1595558" y="4943112"/>
              <a:ext cx="166676" cy="271475"/>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17" name="Down Arrow 16"/>
            <p:cNvSpPr/>
            <p:nvPr/>
          </p:nvSpPr>
          <p:spPr bwMode="auto">
            <a:xfrm rot="19955608">
              <a:off x="2078125" y="5647993"/>
              <a:ext cx="166676" cy="51754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32802" name="TextBox 17"/>
            <p:cNvSpPr txBox="1">
              <a:spLocks noChangeArrowheads="1"/>
            </p:cNvSpPr>
            <p:nvPr/>
          </p:nvSpPr>
          <p:spPr bwMode="auto">
            <a:xfrm>
              <a:off x="189129" y="5866379"/>
              <a:ext cx="1683574" cy="101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buClr>
                  <a:srgbClr val="FFCC66"/>
                </a:buClr>
                <a:buSzPct val="115000"/>
              </a:pPr>
              <a:r>
                <a:rPr lang="pl-PL" dirty="0" smtClean="0">
                  <a:solidFill>
                    <a:srgbClr val="EAEAEA"/>
                  </a:solidFill>
                  <a:latin typeface="Calibri" pitchFamily="34" charset="0"/>
                  <a:cs typeface="Calibri" pitchFamily="34" charset="0"/>
                </a:rPr>
                <a:t>Geny</a:t>
              </a:r>
            </a:p>
            <a:p>
              <a:pPr algn="just" eaLnBrk="1" hangingPunct="1">
                <a:buClr>
                  <a:srgbClr val="FFCC66"/>
                </a:buClr>
                <a:buSzPct val="115000"/>
              </a:pPr>
              <a:r>
                <a:rPr lang="pl-PL" dirty="0" smtClean="0">
                  <a:solidFill>
                    <a:srgbClr val="EAEAEA"/>
                  </a:solidFill>
                  <a:latin typeface="Calibri" pitchFamily="34" charset="0"/>
                  <a:cs typeface="Calibri" pitchFamily="34" charset="0"/>
                </a:rPr>
                <a:t>Środowisko</a:t>
              </a:r>
            </a:p>
            <a:p>
              <a:pPr algn="just" eaLnBrk="1" hangingPunct="1">
                <a:buClr>
                  <a:srgbClr val="FFCC66"/>
                </a:buClr>
                <a:buSzPct val="115000"/>
              </a:pPr>
              <a:r>
                <a:rPr lang="pl-PL" dirty="0" smtClean="0">
                  <a:solidFill>
                    <a:srgbClr val="EAEAEA"/>
                  </a:solidFill>
                  <a:latin typeface="Calibri" pitchFamily="34" charset="0"/>
                  <a:cs typeface="Calibri" pitchFamily="34" charset="0"/>
                </a:rPr>
                <a:t>Fluktuacje</a:t>
              </a:r>
              <a:endParaRPr lang="pl-PL" sz="2800" dirty="0" smtClean="0">
                <a:solidFill>
                  <a:srgbClr val="EAEAEA"/>
                </a:solidFill>
                <a:latin typeface="Calibri" pitchFamily="34" charset="0"/>
                <a:cs typeface="Calibri" pitchFamily="34" charset="0"/>
              </a:endParaRPr>
            </a:p>
          </p:txBody>
        </p:sp>
        <p:sp>
          <p:nvSpPr>
            <p:cNvPr id="19" name="Down Arrow 18"/>
            <p:cNvSpPr/>
            <p:nvPr/>
          </p:nvSpPr>
          <p:spPr bwMode="auto">
            <a:xfrm rot="14216652">
              <a:off x="1071710" y="5428945"/>
              <a:ext cx="166694" cy="6651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20" name="Down Arrow 19"/>
            <p:cNvSpPr/>
            <p:nvPr/>
          </p:nvSpPr>
          <p:spPr bwMode="auto">
            <a:xfrm rot="8646072">
              <a:off x="1320939" y="4900249"/>
              <a:ext cx="84132" cy="40324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grpSp>
      <p:grpSp>
        <p:nvGrpSpPr>
          <p:cNvPr id="32774" name="Group 21"/>
          <p:cNvGrpSpPr>
            <a:grpSpLocks/>
          </p:cNvGrpSpPr>
          <p:nvPr/>
        </p:nvGrpSpPr>
        <p:grpSpPr bwMode="auto">
          <a:xfrm>
            <a:off x="3371850" y="3657600"/>
            <a:ext cx="2927350" cy="3178469"/>
            <a:chOff x="434387" y="3611143"/>
            <a:chExt cx="2927938" cy="3178606"/>
          </a:xfrm>
        </p:grpSpPr>
        <p:sp>
          <p:nvSpPr>
            <p:cNvPr id="23" name="Oval 22"/>
            <p:cNvSpPr/>
            <p:nvPr/>
          </p:nvSpPr>
          <p:spPr bwMode="auto">
            <a:xfrm>
              <a:off x="678911" y="4465255"/>
              <a:ext cx="1976835"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rgbClr val="FFCC66"/>
                </a:buClr>
                <a:buSzPct val="115000"/>
                <a:defRPr/>
              </a:pPr>
              <a:r>
                <a:rPr lang="pl-PL" sz="1600" dirty="0">
                  <a:solidFill>
                    <a:srgbClr val="000000"/>
                  </a:solidFill>
                  <a:latin typeface="Calibri" pitchFamily="34" charset="0"/>
                </a:rPr>
                <a:t>Świadomość</a:t>
              </a:r>
            </a:p>
          </p:txBody>
        </p:sp>
        <p:sp>
          <p:nvSpPr>
            <p:cNvPr id="24" name="Oval 23"/>
            <p:cNvSpPr/>
            <p:nvPr/>
          </p:nvSpPr>
          <p:spPr bwMode="auto">
            <a:xfrm>
              <a:off x="1296573" y="5206650"/>
              <a:ext cx="1333768" cy="46833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pl-PL" sz="1600" dirty="0">
                  <a:solidFill>
                    <a:srgbClr val="000000"/>
                  </a:solidFill>
                  <a:latin typeface="Calibri" pitchFamily="34" charset="0"/>
                </a:rPr>
                <a:t>Mózg</a:t>
              </a:r>
            </a:p>
          </p:txBody>
        </p:sp>
        <p:sp>
          <p:nvSpPr>
            <p:cNvPr id="25" name="Oval 24"/>
            <p:cNvSpPr/>
            <p:nvPr/>
          </p:nvSpPr>
          <p:spPr bwMode="auto">
            <a:xfrm>
              <a:off x="678911" y="3611143"/>
              <a:ext cx="1044785" cy="468333"/>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pl-PL" sz="1600" dirty="0">
                  <a:solidFill>
                    <a:srgbClr val="000000"/>
                  </a:solidFill>
                  <a:latin typeface="Calibri" pitchFamily="34" charset="0"/>
                </a:rPr>
                <a:t>Wola</a:t>
              </a:r>
            </a:p>
          </p:txBody>
        </p:sp>
        <p:sp>
          <p:nvSpPr>
            <p:cNvPr id="32788" name="TextBox 25"/>
            <p:cNvSpPr txBox="1">
              <a:spLocks noChangeArrowheads="1"/>
            </p:cNvSpPr>
            <p:nvPr/>
          </p:nvSpPr>
          <p:spPr bwMode="auto">
            <a:xfrm>
              <a:off x="1678751" y="6081823"/>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buClr>
                  <a:srgbClr val="FFCC66"/>
                </a:buClr>
                <a:buSzPct val="115000"/>
              </a:pPr>
              <a:r>
                <a:rPr lang="pl-PL" smtClean="0">
                  <a:solidFill>
                    <a:srgbClr val="EAEAEA"/>
                  </a:solidFill>
                  <a:latin typeface="Calibri" pitchFamily="34" charset="0"/>
                  <a:cs typeface="Calibri" pitchFamily="34" charset="0"/>
                </a:rPr>
                <a:t>Zachowanie</a:t>
              </a:r>
            </a:p>
          </p:txBody>
        </p:sp>
        <p:sp>
          <p:nvSpPr>
            <p:cNvPr id="27" name="Down Arrow 26"/>
            <p:cNvSpPr/>
            <p:nvPr/>
          </p:nvSpPr>
          <p:spPr bwMode="auto">
            <a:xfrm rot="19955608">
              <a:off x="1283871" y="4082651"/>
              <a:ext cx="208004" cy="406418"/>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28" name="Down Arrow 27"/>
            <p:cNvSpPr/>
            <p:nvPr/>
          </p:nvSpPr>
          <p:spPr bwMode="auto">
            <a:xfrm rot="19955608">
              <a:off x="1595083" y="4943113"/>
              <a:ext cx="166720" cy="27147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29" name="Down Arrow 28"/>
            <p:cNvSpPr/>
            <p:nvPr/>
          </p:nvSpPr>
          <p:spPr bwMode="auto">
            <a:xfrm rot="19955608">
              <a:off x="2077780" y="5647994"/>
              <a:ext cx="166720" cy="51754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32792" name="TextBox 29"/>
            <p:cNvSpPr txBox="1">
              <a:spLocks noChangeArrowheads="1"/>
            </p:cNvSpPr>
            <p:nvPr/>
          </p:nvSpPr>
          <p:spPr bwMode="auto">
            <a:xfrm>
              <a:off x="434387" y="5866379"/>
              <a:ext cx="347663" cy="92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buClr>
                  <a:srgbClr val="FFCC66"/>
                </a:buClr>
                <a:buSzPct val="115000"/>
              </a:pPr>
              <a:r>
                <a:rPr lang="pl-PL" sz="1800" dirty="0" smtClean="0">
                  <a:solidFill>
                    <a:srgbClr val="EAEAEA"/>
                  </a:solidFill>
                  <a:latin typeface="Calibri" pitchFamily="34" charset="0"/>
                  <a:cs typeface="Calibri" pitchFamily="34" charset="0"/>
                </a:rPr>
                <a:t>G </a:t>
              </a:r>
            </a:p>
            <a:p>
              <a:pPr algn="just" eaLnBrk="1" hangingPunct="1">
                <a:buClr>
                  <a:srgbClr val="FFCC66"/>
                </a:buClr>
                <a:buSzPct val="115000"/>
              </a:pPr>
              <a:r>
                <a:rPr lang="pl-PL" sz="1800" dirty="0" smtClean="0">
                  <a:solidFill>
                    <a:srgbClr val="EAEAEA"/>
                  </a:solidFill>
                  <a:latin typeface="Calibri" pitchFamily="34" charset="0"/>
                  <a:cs typeface="Calibri" pitchFamily="34" charset="0"/>
                </a:rPr>
                <a:t>Ś</a:t>
              </a:r>
            </a:p>
            <a:p>
              <a:pPr algn="just" eaLnBrk="1" hangingPunct="1">
                <a:buClr>
                  <a:srgbClr val="FFCC66"/>
                </a:buClr>
                <a:buSzPct val="115000"/>
              </a:pPr>
              <a:r>
                <a:rPr lang="pl-PL" sz="1800" dirty="0" smtClean="0">
                  <a:solidFill>
                    <a:srgbClr val="EAEAEA"/>
                  </a:solidFill>
                  <a:latin typeface="Calibri" pitchFamily="34" charset="0"/>
                  <a:cs typeface="Calibri" pitchFamily="34" charset="0"/>
                </a:rPr>
                <a:t>F</a:t>
              </a:r>
              <a:endParaRPr lang="pl-PL" sz="2400" dirty="0" smtClean="0">
                <a:solidFill>
                  <a:srgbClr val="EAEAEA"/>
                </a:solidFill>
                <a:latin typeface="Calibri" pitchFamily="34" charset="0"/>
                <a:cs typeface="Calibri" pitchFamily="34" charset="0"/>
              </a:endParaRPr>
            </a:p>
          </p:txBody>
        </p:sp>
        <p:sp>
          <p:nvSpPr>
            <p:cNvPr id="31" name="Down Arrow 30"/>
            <p:cNvSpPr/>
            <p:nvPr/>
          </p:nvSpPr>
          <p:spPr bwMode="auto">
            <a:xfrm rot="14216652">
              <a:off x="1071909" y="5428063"/>
              <a:ext cx="166695" cy="666884"/>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32" name="Down Arrow 31"/>
            <p:cNvSpPr/>
            <p:nvPr/>
          </p:nvSpPr>
          <p:spPr bwMode="auto">
            <a:xfrm rot="8646072">
              <a:off x="1321978" y="4900249"/>
              <a:ext cx="82567" cy="40324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grpSp>
      <p:grpSp>
        <p:nvGrpSpPr>
          <p:cNvPr id="32775" name="Group 32"/>
          <p:cNvGrpSpPr>
            <a:grpSpLocks/>
          </p:cNvGrpSpPr>
          <p:nvPr/>
        </p:nvGrpSpPr>
        <p:grpSpPr bwMode="auto">
          <a:xfrm>
            <a:off x="6388100" y="4494212"/>
            <a:ext cx="2593975" cy="2298935"/>
            <a:chOff x="276756" y="4465675"/>
            <a:chExt cx="2733015" cy="2298874"/>
          </a:xfrm>
        </p:grpSpPr>
        <p:sp>
          <p:nvSpPr>
            <p:cNvPr id="34" name="Oval 33"/>
            <p:cNvSpPr/>
            <p:nvPr/>
          </p:nvSpPr>
          <p:spPr bwMode="auto">
            <a:xfrm>
              <a:off x="678178" y="4465675"/>
              <a:ext cx="2135900" cy="468299"/>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just">
                <a:buClr>
                  <a:srgbClr val="FFCC66"/>
                </a:buClr>
                <a:buSzPct val="115000"/>
                <a:defRPr/>
              </a:pPr>
              <a:r>
                <a:rPr lang="pl-PL" sz="1600" dirty="0">
                  <a:solidFill>
                    <a:srgbClr val="000000"/>
                  </a:solidFill>
                  <a:latin typeface="Calibri" pitchFamily="34" charset="0"/>
                </a:rPr>
                <a:t>Świadomość</a:t>
              </a:r>
            </a:p>
          </p:txBody>
        </p:sp>
        <p:sp>
          <p:nvSpPr>
            <p:cNvPr id="35" name="Oval 34"/>
            <p:cNvSpPr/>
            <p:nvPr/>
          </p:nvSpPr>
          <p:spPr bwMode="auto">
            <a:xfrm>
              <a:off x="1079600" y="5237179"/>
              <a:ext cx="1333056" cy="468299"/>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buClr>
                  <a:srgbClr val="FFCC66"/>
                </a:buClr>
                <a:buSzPct val="115000"/>
                <a:defRPr/>
              </a:pPr>
              <a:r>
                <a:rPr lang="pl-PL" sz="1600" dirty="0">
                  <a:solidFill>
                    <a:srgbClr val="000000"/>
                  </a:solidFill>
                  <a:latin typeface="Calibri" pitchFamily="34" charset="0"/>
                </a:rPr>
                <a:t>Mózg</a:t>
              </a:r>
            </a:p>
          </p:txBody>
        </p:sp>
        <p:sp>
          <p:nvSpPr>
            <p:cNvPr id="32779" name="TextBox 36"/>
            <p:cNvSpPr txBox="1">
              <a:spLocks noChangeArrowheads="1"/>
            </p:cNvSpPr>
            <p:nvPr/>
          </p:nvSpPr>
          <p:spPr bwMode="auto">
            <a:xfrm>
              <a:off x="1326197" y="6228258"/>
              <a:ext cx="1683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buClr>
                  <a:srgbClr val="FFCC66"/>
                </a:buClr>
                <a:buSzPct val="115000"/>
              </a:pPr>
              <a:r>
                <a:rPr lang="pl-PL" smtClean="0">
                  <a:solidFill>
                    <a:srgbClr val="EAEAEA"/>
                  </a:solidFill>
                  <a:latin typeface="Calibri" pitchFamily="34" charset="0"/>
                  <a:cs typeface="Calibri" pitchFamily="34" charset="0"/>
                </a:rPr>
                <a:t>Zachowanie</a:t>
              </a:r>
            </a:p>
          </p:txBody>
        </p:sp>
        <p:sp>
          <p:nvSpPr>
            <p:cNvPr id="39" name="Down Arrow 38"/>
            <p:cNvSpPr/>
            <p:nvPr/>
          </p:nvSpPr>
          <p:spPr bwMode="auto">
            <a:xfrm>
              <a:off x="1746965" y="4962549"/>
              <a:ext cx="98682" cy="271456"/>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40" name="Down Arrow 39"/>
            <p:cNvSpPr/>
            <p:nvPr/>
          </p:nvSpPr>
          <p:spPr bwMode="auto">
            <a:xfrm rot="21186462">
              <a:off x="1738601" y="5726116"/>
              <a:ext cx="167259" cy="577835"/>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32782" name="TextBox 40"/>
            <p:cNvSpPr txBox="1">
              <a:spLocks noChangeArrowheads="1"/>
            </p:cNvSpPr>
            <p:nvPr/>
          </p:nvSpPr>
          <p:spPr bwMode="auto">
            <a:xfrm>
              <a:off x="276756" y="5841244"/>
              <a:ext cx="401955" cy="9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just" eaLnBrk="1" hangingPunct="1">
                <a:buClr>
                  <a:srgbClr val="FFCC66"/>
                </a:buClr>
                <a:buSzPct val="115000"/>
              </a:pPr>
              <a:r>
                <a:rPr lang="pl-PL" sz="1800" dirty="0" smtClean="0">
                  <a:solidFill>
                    <a:srgbClr val="EAEAEA"/>
                  </a:solidFill>
                  <a:latin typeface="Calibri" pitchFamily="34" charset="0"/>
                  <a:cs typeface="Calibri" pitchFamily="34" charset="0"/>
                </a:rPr>
                <a:t>G</a:t>
              </a:r>
            </a:p>
            <a:p>
              <a:pPr algn="just" eaLnBrk="1" hangingPunct="1">
                <a:buClr>
                  <a:srgbClr val="FFCC66"/>
                </a:buClr>
                <a:buSzPct val="115000"/>
              </a:pPr>
              <a:r>
                <a:rPr lang="pl-PL" sz="1800" dirty="0" smtClean="0">
                  <a:solidFill>
                    <a:srgbClr val="EAEAEA"/>
                  </a:solidFill>
                  <a:latin typeface="Calibri" pitchFamily="34" charset="0"/>
                  <a:cs typeface="Calibri" pitchFamily="34" charset="0"/>
                </a:rPr>
                <a:t>Ś</a:t>
              </a:r>
            </a:p>
            <a:p>
              <a:pPr algn="just" eaLnBrk="1" hangingPunct="1">
                <a:buClr>
                  <a:srgbClr val="FFCC66"/>
                </a:buClr>
                <a:buSzPct val="115000"/>
              </a:pPr>
              <a:r>
                <a:rPr lang="pl-PL" sz="1800" dirty="0" smtClean="0">
                  <a:solidFill>
                    <a:srgbClr val="EAEAEA"/>
                  </a:solidFill>
                  <a:latin typeface="Calibri" pitchFamily="34" charset="0"/>
                  <a:cs typeface="Calibri" pitchFamily="34" charset="0"/>
                </a:rPr>
                <a:t>F</a:t>
              </a:r>
              <a:endParaRPr lang="pl-PL" sz="2400" dirty="0" smtClean="0">
                <a:solidFill>
                  <a:srgbClr val="EAEAEA"/>
                </a:solidFill>
                <a:latin typeface="Calibri" pitchFamily="34" charset="0"/>
                <a:cs typeface="Calibri" pitchFamily="34" charset="0"/>
              </a:endParaRPr>
            </a:p>
          </p:txBody>
        </p:sp>
        <p:sp>
          <p:nvSpPr>
            <p:cNvPr id="42" name="Down Arrow 41"/>
            <p:cNvSpPr/>
            <p:nvPr/>
          </p:nvSpPr>
          <p:spPr bwMode="auto">
            <a:xfrm rot="14216652">
              <a:off x="873366" y="5580590"/>
              <a:ext cx="168271" cy="66569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
          <p:nvSpPr>
            <p:cNvPr id="44" name="Down Arrow 43"/>
            <p:cNvSpPr/>
            <p:nvPr/>
          </p:nvSpPr>
          <p:spPr bwMode="auto">
            <a:xfrm rot="10800000">
              <a:off x="1407428" y="4938737"/>
              <a:ext cx="167259" cy="295267"/>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grpSp>
      <p:sp>
        <p:nvSpPr>
          <p:cNvPr id="14" name="Curved Down Arrow 13"/>
          <p:cNvSpPr/>
          <p:nvPr/>
        </p:nvSpPr>
        <p:spPr bwMode="auto">
          <a:xfrm rot="14966985">
            <a:off x="2791619" y="4528344"/>
            <a:ext cx="1751013" cy="555625"/>
          </a:xfrm>
          <a:prstGeom prst="curvedDownArrow">
            <a:avLst>
              <a:gd name="adj1" fmla="val 9179"/>
              <a:gd name="adj2" fmla="val 36829"/>
              <a:gd name="adj3" fmla="val 25000"/>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just">
              <a:buClr>
                <a:srgbClr val="FFCC66"/>
              </a:buClr>
              <a:buSzPct val="115000"/>
              <a:defRPr/>
            </a:pPr>
            <a:endParaRPr lang="pl-PL" sz="2000" dirty="0">
              <a:solidFill>
                <a:srgbClr val="EAEAEA"/>
              </a:solidFill>
              <a:latin typeface="Calibri" pitchFamily="34" charset="0"/>
            </a:endParaRPr>
          </a:p>
        </p:txBody>
      </p:sp>
    </p:spTree>
    <p:extLst>
      <p:ext uri="{BB962C8B-B14F-4D97-AF65-F5344CB8AC3E}">
        <p14:creationId xmlns:p14="http://schemas.microsoft.com/office/powerpoint/2010/main" val="27472402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Arial Unicode MS" pitchFamily="34" charset="-128"/>
              </a:rPr>
              <a:t>Zawiłości świadomości </a:t>
            </a:r>
          </a:p>
        </p:txBody>
      </p:sp>
      <p:sp>
        <p:nvSpPr>
          <p:cNvPr id="34819" name="Rectangle 3"/>
          <p:cNvSpPr>
            <a:spLocks noChangeArrowheads="1"/>
          </p:cNvSpPr>
          <p:nvPr/>
        </p:nvSpPr>
        <p:spPr bwMode="auto">
          <a:xfrm>
            <a:off x="493713" y="1355725"/>
            <a:ext cx="7097712"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pPr>
              <a:spcAft>
                <a:spcPts val="300"/>
              </a:spcAft>
              <a:buClr>
                <a:srgbClr val="FFC000"/>
              </a:buClr>
              <a:defRPr/>
            </a:pPr>
            <a:r>
              <a:rPr lang="pl-PL" sz="2400" dirty="0">
                <a:latin typeface="Calibri" pitchFamily="34" charset="0"/>
                <a:cs typeface="Calibri" pitchFamily="34" charset="0"/>
              </a:rPr>
              <a:t>Eric </a:t>
            </a:r>
            <a:r>
              <a:rPr lang="pl-PL" sz="2400" dirty="0" err="1">
                <a:latin typeface="Calibri" pitchFamily="34" charset="0"/>
                <a:cs typeface="Calibri" pitchFamily="34" charset="0"/>
              </a:rPr>
              <a:t>Schwitzgabel</a:t>
            </a:r>
            <a:r>
              <a:rPr lang="pl-PL" sz="2400" dirty="0">
                <a:latin typeface="Calibri" pitchFamily="34" charset="0"/>
                <a:cs typeface="Calibri" pitchFamily="34" charset="0"/>
              </a:rPr>
              <a:t>: </a:t>
            </a:r>
            <a:r>
              <a:rPr lang="pl-PL" sz="2400" dirty="0" smtClean="0">
                <a:latin typeface="Calibri" pitchFamily="34" charset="0"/>
                <a:cs typeface="Calibri" pitchFamily="34" charset="0"/>
              </a:rPr>
              <a:t>nie </a:t>
            </a:r>
            <a:r>
              <a:rPr lang="pl-PL" sz="2400" dirty="0" err="1" smtClean="0">
                <a:latin typeface="Calibri" pitchFamily="34" charset="0"/>
                <a:cs typeface="Calibri" pitchFamily="34" charset="0"/>
              </a:rPr>
              <a:t>zaawsze</a:t>
            </a:r>
            <a:r>
              <a:rPr lang="pl-PL" sz="2400" dirty="0" smtClean="0">
                <a:latin typeface="Calibri" pitchFamily="34" charset="0"/>
                <a:cs typeface="Calibri" pitchFamily="34" charset="0"/>
              </a:rPr>
              <a:t> wiemy co czujemy!</a:t>
            </a:r>
            <a:r>
              <a:rPr lang="pl-PL" sz="2400" dirty="0">
                <a:latin typeface="Calibri" pitchFamily="34" charset="0"/>
                <a:cs typeface="Calibri" pitchFamily="34" charset="0"/>
              </a:rPr>
              <a:t/>
            </a:r>
            <a:br>
              <a:rPr lang="pl-PL" sz="2400" dirty="0">
                <a:latin typeface="Calibri" pitchFamily="34" charset="0"/>
                <a:cs typeface="Calibri" pitchFamily="34" charset="0"/>
              </a:rPr>
            </a:br>
            <a:endParaRPr lang="pl-PL" sz="1050" dirty="0">
              <a:latin typeface="Calibri" pitchFamily="34" charset="0"/>
              <a:cs typeface="Calibri" pitchFamily="34" charset="0"/>
            </a:endParaRPr>
          </a:p>
          <a:p>
            <a:pPr>
              <a:spcAft>
                <a:spcPts val="300"/>
              </a:spcAft>
              <a:buClr>
                <a:srgbClr val="FFC000"/>
              </a:buClr>
              <a:defRPr/>
            </a:pPr>
            <a:r>
              <a:rPr lang="en-US" sz="2400" dirty="0" smtClean="0">
                <a:latin typeface="Calibri" pitchFamily="34" charset="0"/>
                <a:cs typeface="Calibri" pitchFamily="34" charset="0"/>
              </a:rPr>
              <a:t>Describing Inner Experience? Proponent Meets Skeptic,</a:t>
            </a:r>
            <a:endParaRPr lang="pl-PL" sz="2400" dirty="0" smtClean="0">
              <a:latin typeface="Calibri" pitchFamily="34" charset="0"/>
              <a:cs typeface="Calibri" pitchFamily="34" charset="0"/>
            </a:endParaRPr>
          </a:p>
          <a:p>
            <a:pPr>
              <a:spcAft>
                <a:spcPts val="300"/>
              </a:spcAft>
              <a:buClr>
                <a:srgbClr val="FFC000"/>
              </a:buClr>
              <a:defRPr/>
            </a:pPr>
            <a:r>
              <a:rPr lang="pl-PL" sz="2400" dirty="0" smtClean="0">
                <a:latin typeface="Calibri" pitchFamily="34" charset="0"/>
                <a:cs typeface="Calibri" pitchFamily="34" charset="0"/>
              </a:rPr>
              <a:t>ES + </a:t>
            </a:r>
            <a:r>
              <a:rPr lang="en-US" sz="2400" dirty="0" smtClean="0">
                <a:latin typeface="Calibri" pitchFamily="34" charset="0"/>
                <a:cs typeface="Calibri" pitchFamily="34" charset="0"/>
              </a:rPr>
              <a:t>Russell T. </a:t>
            </a:r>
            <a:r>
              <a:rPr lang="en-US" sz="2400" dirty="0" err="1" smtClean="0">
                <a:latin typeface="Calibri" pitchFamily="34" charset="0"/>
                <a:cs typeface="Calibri" pitchFamily="34" charset="0"/>
              </a:rPr>
              <a:t>Hurlburt</a:t>
            </a:r>
            <a:r>
              <a:rPr lang="en-US" sz="2400" dirty="0" smtClean="0">
                <a:latin typeface="Calibri" pitchFamily="34" charset="0"/>
                <a:cs typeface="Calibri" pitchFamily="34" charset="0"/>
              </a:rPr>
              <a:t>, MIT Press </a:t>
            </a:r>
            <a:r>
              <a:rPr lang="pl-PL" sz="2400" dirty="0" smtClean="0">
                <a:latin typeface="Calibri" pitchFamily="34" charset="0"/>
                <a:cs typeface="Calibri" pitchFamily="34" charset="0"/>
              </a:rPr>
              <a:t> (</a:t>
            </a:r>
            <a:r>
              <a:rPr lang="en-US" sz="2400" dirty="0" smtClean="0">
                <a:latin typeface="Calibri" pitchFamily="34" charset="0"/>
                <a:cs typeface="Calibri" pitchFamily="34" charset="0"/>
              </a:rPr>
              <a:t>2007).</a:t>
            </a:r>
            <a:endParaRPr lang="pl-PL" sz="2400" dirty="0" smtClean="0">
              <a:latin typeface="Calibri" pitchFamily="34" charset="0"/>
              <a:cs typeface="Calibri" pitchFamily="34" charset="0"/>
            </a:endParaRPr>
          </a:p>
          <a:p>
            <a:pPr>
              <a:spcAft>
                <a:spcPts val="300"/>
              </a:spcAft>
              <a:buClr>
                <a:srgbClr val="FFC000"/>
              </a:buClr>
              <a:defRPr/>
            </a:pPr>
            <a:r>
              <a:rPr lang="en-US" sz="2400" dirty="0" smtClean="0">
                <a:latin typeface="Calibri" pitchFamily="34" charset="0"/>
                <a:cs typeface="Calibri" pitchFamily="34" charset="0"/>
              </a:rPr>
              <a:t>Perplexities </a:t>
            </a:r>
            <a:r>
              <a:rPr lang="en-US" sz="2400" dirty="0">
                <a:latin typeface="Calibri" pitchFamily="34" charset="0"/>
                <a:cs typeface="Calibri" pitchFamily="34" charset="0"/>
              </a:rPr>
              <a:t>of Consciousness, MIT Press (2011).</a:t>
            </a:r>
            <a:endParaRPr lang="pl-PL" sz="2400" dirty="0">
              <a:latin typeface="Calibri" pitchFamily="34" charset="0"/>
              <a:cs typeface="Calibri" pitchFamily="34" charset="0"/>
            </a:endParaRPr>
          </a:p>
          <a:p>
            <a:pPr>
              <a:spcAft>
                <a:spcPts val="300"/>
              </a:spcAft>
              <a:buClr>
                <a:srgbClr val="FFC000"/>
              </a:buClr>
              <a:defRPr/>
            </a:pPr>
            <a:endParaRPr lang="pl-PL" sz="1050" dirty="0">
              <a:latin typeface="Calibri" pitchFamily="34" charset="0"/>
              <a:cs typeface="Calibri" pitchFamily="34" charset="0"/>
            </a:endParaRPr>
          </a:p>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Czemu </a:t>
            </a:r>
            <a:r>
              <a:rPr lang="pl-PL" sz="2400" dirty="0" smtClean="0">
                <a:latin typeface="Calibri" pitchFamily="34" charset="0"/>
                <a:cs typeface="Calibri" pitchFamily="34" charset="0"/>
              </a:rPr>
              <a:t>introspekcja jest tak mało przydatna, trudno </a:t>
            </a:r>
            <a:r>
              <a:rPr lang="pl-PL" sz="2400" dirty="0">
                <a:latin typeface="Calibri" pitchFamily="34" charset="0"/>
                <a:cs typeface="Calibri" pitchFamily="34" charset="0"/>
              </a:rPr>
              <a:t>jest ustalić, jakie są nasze doznania? </a:t>
            </a:r>
          </a:p>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Czy są myśli bez mentalnych obrazów? </a:t>
            </a:r>
          </a:p>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Czy sny mają kolory i są w nich dźwięki? </a:t>
            </a:r>
          </a:p>
          <a:p>
            <a:pPr marL="342829" indent="-342829">
              <a:spcAft>
                <a:spcPts val="300"/>
              </a:spcAft>
              <a:buClr>
                <a:srgbClr val="FFC000"/>
              </a:buClr>
              <a:buFont typeface="Arial" pitchFamily="34" charset="0"/>
              <a:buChar char="•"/>
              <a:defRPr/>
            </a:pPr>
            <a:r>
              <a:rPr lang="pl-PL" sz="2400" dirty="0" smtClean="0">
                <a:latin typeface="Calibri" pitchFamily="34" charset="0"/>
                <a:cs typeface="Calibri" pitchFamily="34" charset="0"/>
              </a:rPr>
              <a:t>Skąd wiemy, które </a:t>
            </a:r>
            <a:r>
              <a:rPr lang="pl-PL" sz="2400" dirty="0">
                <a:latin typeface="Calibri" pitchFamily="34" charset="0"/>
                <a:cs typeface="Calibri" pitchFamily="34" charset="0"/>
              </a:rPr>
              <a:t>zmysły są źródłem informacji? </a:t>
            </a:r>
          </a:p>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Czy mogę </a:t>
            </a:r>
            <a:r>
              <a:rPr lang="pl-PL" sz="2400" dirty="0" smtClean="0">
                <a:latin typeface="Calibri" pitchFamily="34" charset="0"/>
                <a:cs typeface="Calibri" pitchFamily="34" charset="0"/>
              </a:rPr>
              <a:t>się mylić na </a:t>
            </a:r>
            <a:r>
              <a:rPr lang="pl-PL" sz="2400" dirty="0">
                <a:latin typeface="Calibri" pitchFamily="34" charset="0"/>
                <a:cs typeface="Calibri" pitchFamily="34" charset="0"/>
              </a:rPr>
              <a:t>temat </a:t>
            </a:r>
            <a:r>
              <a:rPr lang="pl-PL" sz="2400" dirty="0" smtClean="0">
                <a:latin typeface="Calibri" pitchFamily="34" charset="0"/>
                <a:cs typeface="Calibri" pitchFamily="34" charset="0"/>
              </a:rPr>
              <a:t>własnych wrażeń</a:t>
            </a:r>
            <a:r>
              <a:rPr lang="pl-PL" sz="2400" dirty="0">
                <a:latin typeface="Calibri" pitchFamily="34" charset="0"/>
                <a:cs typeface="Calibri" pitchFamily="34" charset="0"/>
              </a:rPr>
              <a:t>? </a:t>
            </a:r>
          </a:p>
          <a:p>
            <a:pPr marL="342829" indent="-342829">
              <a:spcAft>
                <a:spcPts val="300"/>
              </a:spcAft>
              <a:buClr>
                <a:srgbClr val="FFC000"/>
              </a:buClr>
              <a:buFont typeface="Arial" pitchFamily="34" charset="0"/>
              <a:buChar char="•"/>
              <a:defRPr/>
            </a:pPr>
            <a:r>
              <a:rPr lang="pl-PL" sz="2400" dirty="0">
                <a:latin typeface="Calibri" pitchFamily="34" charset="0"/>
                <a:cs typeface="Calibri" pitchFamily="34" charset="0"/>
              </a:rPr>
              <a:t>Co właściwie wiem gdy nie mogę sobie przypomnieć ani nazwy ani obrazu, ale wiem o co chodzi? </a:t>
            </a:r>
          </a:p>
        </p:txBody>
      </p:sp>
      <p:pic>
        <p:nvPicPr>
          <p:cNvPr id="166915" name="Picture 3"/>
          <p:cNvPicPr>
            <a:picLocks noChangeAspect="1" noChangeArrowheads="1"/>
          </p:cNvPicPr>
          <p:nvPr/>
        </p:nvPicPr>
        <p:blipFill>
          <a:blip r:embed="rId3"/>
          <a:srcRect/>
          <a:stretch>
            <a:fillRect/>
          </a:stretch>
        </p:blipFill>
        <p:spPr bwMode="auto">
          <a:xfrm>
            <a:off x="7591425" y="715965"/>
            <a:ext cx="1552575" cy="230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66916" name="Picture 4"/>
          <p:cNvPicPr>
            <a:picLocks noChangeAspect="1" noChangeArrowheads="1"/>
          </p:cNvPicPr>
          <p:nvPr/>
        </p:nvPicPr>
        <p:blipFill>
          <a:blip r:embed="rId4"/>
          <a:srcRect/>
          <a:stretch>
            <a:fillRect/>
          </a:stretch>
        </p:blipFill>
        <p:spPr bwMode="auto">
          <a:xfrm>
            <a:off x="7591425" y="3084514"/>
            <a:ext cx="1524000" cy="2276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8679889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755652" y="170480"/>
            <a:ext cx="7772400" cy="792162"/>
          </a:xfrm>
          <a:effectLst/>
        </p:spPr>
        <p:txBody>
          <a:bodyPr lIns="92055" tIns="46029" rIns="92055" bIns="46029"/>
          <a:lstStyle/>
          <a:p>
            <a:pPr eaLnBrk="1" hangingPunct="1">
              <a:defRPr/>
            </a:pPr>
            <a:r>
              <a:rPr lang="pl-PL" dirty="0" smtClean="0">
                <a:effectLst>
                  <a:outerShdw blurRad="38100" dist="38100" dir="2700000" algn="tl">
                    <a:srgbClr val="000000">
                      <a:alpha val="43137"/>
                    </a:srgbClr>
                  </a:outerShdw>
                </a:effectLst>
              </a:rPr>
              <a:t>Wyobraźnia</a:t>
            </a:r>
            <a:endParaRPr lang="en-US" dirty="0" smtClean="0">
              <a:effectLst>
                <a:outerShdw blurRad="38100" dist="38100" dir="2700000" algn="tl">
                  <a:srgbClr val="000000">
                    <a:alpha val="43137"/>
                  </a:srgbClr>
                </a:outerShdw>
              </a:effectLst>
            </a:endParaRPr>
          </a:p>
        </p:txBody>
      </p:sp>
      <p:sp>
        <p:nvSpPr>
          <p:cNvPr id="147459" name="Rectangle 3"/>
          <p:cNvSpPr>
            <a:spLocks noGrp="1" noChangeArrowheads="1"/>
          </p:cNvSpPr>
          <p:nvPr>
            <p:ph idx="1"/>
          </p:nvPr>
        </p:nvSpPr>
        <p:spPr>
          <a:xfrm>
            <a:off x="549322" y="1125541"/>
            <a:ext cx="8350250" cy="575268"/>
          </a:xfrm>
        </p:spPr>
        <p:txBody>
          <a:bodyPr lIns="92055" tIns="46029" rIns="92055" bIns="46029"/>
          <a:lstStyle/>
          <a:p>
            <a:pPr marL="0" indent="0" eaLnBrk="1" hangingPunct="1">
              <a:spcBef>
                <a:spcPct val="0"/>
              </a:spcBef>
              <a:buNone/>
              <a:defRPr/>
            </a:pPr>
            <a:r>
              <a:rPr lang="pl-PL" sz="2400" dirty="0">
                <a:effectLst>
                  <a:outerShdw blurRad="38100" dist="38100" dir="2700000" algn="tl">
                    <a:srgbClr val="000000">
                      <a:alpha val="43137"/>
                    </a:srgbClr>
                  </a:outerShdw>
                </a:effectLst>
              </a:rPr>
              <a:t>Jak i gdzie </a:t>
            </a:r>
            <a:r>
              <a:rPr lang="pl-PL" sz="2400" dirty="0" smtClean="0">
                <a:effectLst>
                  <a:outerShdw blurRad="38100" dist="38100" dir="2700000" algn="tl">
                    <a:srgbClr val="000000">
                      <a:alpha val="43137"/>
                    </a:srgbClr>
                  </a:outerShdw>
                </a:effectLst>
              </a:rPr>
              <a:t>tworzą </a:t>
            </a:r>
            <a:r>
              <a:rPr lang="pl-PL" sz="2400" dirty="0">
                <a:effectLst>
                  <a:outerShdw blurRad="38100" dist="38100" dir="2700000" algn="tl">
                    <a:srgbClr val="000000">
                      <a:alpha val="43137"/>
                    </a:srgbClr>
                  </a:outerShdw>
                </a:effectLst>
              </a:rPr>
              <a:t>się obrazy mentalne?</a:t>
            </a:r>
            <a:endParaRPr lang="en-US" sz="2400" dirty="0">
              <a:effectLst>
                <a:outerShdw blurRad="38100" dist="38100" dir="2700000" algn="tl">
                  <a:srgbClr val="000000">
                    <a:alpha val="43137"/>
                  </a:srgbClr>
                </a:outerShdw>
              </a:effectLst>
            </a:endParaRPr>
          </a:p>
        </p:txBody>
      </p:sp>
      <p:sp>
        <p:nvSpPr>
          <p:cNvPr id="34821" name="Rectangle 5"/>
          <p:cNvSpPr>
            <a:spLocks noChangeArrowheads="1"/>
          </p:cNvSpPr>
          <p:nvPr/>
        </p:nvSpPr>
        <p:spPr bwMode="auto">
          <a:xfrm>
            <a:off x="500063" y="1700807"/>
            <a:ext cx="8429625" cy="5014317"/>
          </a:xfrm>
          <a:prstGeom prst="rect">
            <a:avLst/>
          </a:prstGeom>
          <a:noFill/>
          <a:ln w="9525">
            <a:noFill/>
            <a:miter lim="800000"/>
            <a:headEnd/>
            <a:tailEnd/>
          </a:ln>
        </p:spPr>
        <p:txBody>
          <a:bodyPr lIns="92055" tIns="46029" rIns="92055" bIns="46029"/>
          <a:lstStyle/>
          <a:p>
            <a:pPr>
              <a:spcAft>
                <a:spcPts val="1200"/>
              </a:spcAft>
              <a:buClr>
                <a:srgbClr val="FFCC66"/>
              </a:buClr>
              <a:buSzPct val="115000"/>
              <a:tabLst>
                <a:tab pos="0" algn="l"/>
              </a:tabLst>
              <a:defRPr/>
            </a:pPr>
            <a:r>
              <a:rPr lang="pl-PL" sz="2400" dirty="0" smtClean="0">
                <a:solidFill>
                  <a:srgbClr val="FFFFFF"/>
                </a:solidFill>
                <a:effectLst>
                  <a:outerShdw blurRad="38100" dist="38100" dir="2700000" algn="tl">
                    <a:srgbClr val="000000">
                      <a:alpha val="43137"/>
                    </a:srgbClr>
                  </a:outerShdw>
                </a:effectLst>
                <a:latin typeface="Calibri"/>
                <a:cs typeface="+mn-cs"/>
              </a:rPr>
              <a:t>Liczne </a:t>
            </a:r>
            <a:r>
              <a:rPr lang="pl-PL" sz="2400" dirty="0">
                <a:solidFill>
                  <a:srgbClr val="FFFFFF"/>
                </a:solidFill>
                <a:effectLst>
                  <a:outerShdw blurRad="38100" dist="38100" dir="2700000" algn="tl">
                    <a:srgbClr val="000000">
                      <a:alpha val="43137"/>
                    </a:srgbClr>
                  </a:outerShdw>
                </a:effectLst>
                <a:latin typeface="Calibri"/>
                <a:cs typeface="+mn-cs"/>
              </a:rPr>
              <a:t>eksperymenty pokazują, że reprezentacja obrazów wyobrażonych </a:t>
            </a:r>
            <a:r>
              <a:rPr lang="pl-PL" sz="2400" dirty="0" smtClean="0">
                <a:solidFill>
                  <a:srgbClr val="FFFFFF"/>
                </a:solidFill>
                <a:effectLst>
                  <a:outerShdw blurRad="38100" dist="38100" dir="2700000" algn="tl">
                    <a:srgbClr val="000000">
                      <a:alpha val="43137"/>
                    </a:srgbClr>
                  </a:outerShdw>
                </a:effectLst>
                <a:latin typeface="Calibri"/>
                <a:cs typeface="+mn-cs"/>
              </a:rPr>
              <a:t>angażuje te same struktury </a:t>
            </a:r>
            <a:r>
              <a:rPr lang="pl-PL" sz="2400" dirty="0">
                <a:solidFill>
                  <a:srgbClr val="FFFFFF"/>
                </a:solidFill>
                <a:effectLst>
                  <a:outerShdw blurRad="38100" dist="38100" dir="2700000" algn="tl">
                    <a:srgbClr val="000000">
                      <a:alpha val="43137"/>
                    </a:srgbClr>
                  </a:outerShdw>
                </a:effectLst>
                <a:latin typeface="Calibri"/>
                <a:cs typeface="+mn-cs"/>
              </a:rPr>
              <a:t>co widzenie; aktywacja </a:t>
            </a:r>
            <a:r>
              <a:rPr lang="pl-PL" sz="2400" dirty="0" smtClean="0">
                <a:solidFill>
                  <a:srgbClr val="FFFFFF"/>
                </a:solidFill>
                <a:effectLst>
                  <a:outerShdw blurRad="38100" dist="38100" dir="2700000" algn="tl">
                    <a:srgbClr val="000000">
                      <a:alpha val="43137"/>
                    </a:srgbClr>
                  </a:outerShdw>
                </a:effectLst>
                <a:latin typeface="Calibri"/>
                <a:cs typeface="+mn-cs"/>
              </a:rPr>
              <a:t>już na poziomie LGN </a:t>
            </a:r>
            <a:r>
              <a:rPr lang="pl-PL" sz="2400" dirty="0">
                <a:solidFill>
                  <a:srgbClr val="FFFFFF"/>
                </a:solidFill>
                <a:effectLst>
                  <a:outerShdw blurRad="38100" dist="38100" dir="2700000" algn="tl">
                    <a:srgbClr val="000000">
                      <a:alpha val="43137"/>
                    </a:srgbClr>
                  </a:outerShdw>
                </a:effectLst>
                <a:latin typeface="Calibri"/>
                <a:cs typeface="+mn-cs"/>
              </a:rPr>
              <a:t>ma </a:t>
            </a:r>
            <a:r>
              <a:rPr lang="pl-PL" sz="2400" dirty="0" smtClean="0">
                <a:solidFill>
                  <a:srgbClr val="FFFFFF"/>
                </a:solidFill>
                <a:effectLst>
                  <a:outerShdw blurRad="38100" dist="38100" dir="2700000" algn="tl">
                    <a:srgbClr val="000000">
                      <a:alpha val="43137"/>
                    </a:srgbClr>
                  </a:outerShdw>
                </a:effectLst>
                <a:latin typeface="Calibri"/>
                <a:cs typeface="+mn-cs"/>
              </a:rPr>
              <a:t>tylko 10-15</a:t>
            </a:r>
            <a:r>
              <a:rPr lang="pl-PL" sz="2400" dirty="0">
                <a:solidFill>
                  <a:srgbClr val="FFFFFF"/>
                </a:solidFill>
                <a:effectLst>
                  <a:outerShdw blurRad="38100" dist="38100" dir="2700000" algn="tl">
                    <a:srgbClr val="000000">
                      <a:alpha val="43137"/>
                    </a:srgbClr>
                  </a:outerShdw>
                </a:effectLst>
                <a:latin typeface="Calibri"/>
                <a:cs typeface="+mn-cs"/>
              </a:rPr>
              <a:t>% pobudzeń z siatkówki, </a:t>
            </a:r>
            <a:r>
              <a:rPr lang="pl-PL" sz="2400" dirty="0" smtClean="0">
                <a:solidFill>
                  <a:srgbClr val="FFFFFF"/>
                </a:solidFill>
                <a:effectLst>
                  <a:outerShdw blurRad="38100" dist="38100" dir="2700000" algn="tl">
                    <a:srgbClr val="000000">
                      <a:alpha val="43137"/>
                    </a:srgbClr>
                  </a:outerShdw>
                </a:effectLst>
                <a:latin typeface="Calibri"/>
                <a:cs typeface="+mn-cs"/>
              </a:rPr>
              <a:t>pozostałe </a:t>
            </a:r>
            <a:r>
              <a:rPr lang="pl-PL" sz="2400" dirty="0">
                <a:solidFill>
                  <a:srgbClr val="FFFFFF"/>
                </a:solidFill>
                <a:effectLst>
                  <a:outerShdw blurRad="38100" dist="38100" dir="2700000" algn="tl">
                    <a:srgbClr val="000000">
                      <a:alpha val="43137"/>
                    </a:srgbClr>
                  </a:outerShdw>
                </a:effectLst>
                <a:latin typeface="Calibri"/>
                <a:cs typeface="+mn-cs"/>
              </a:rPr>
              <a:t>95-90% z kory </a:t>
            </a:r>
            <a:r>
              <a:rPr lang="pl-PL" sz="2400" dirty="0" smtClean="0">
                <a:solidFill>
                  <a:srgbClr val="FFFFFF"/>
                </a:solidFill>
                <a:effectLst>
                  <a:outerShdw blurRad="38100" dist="38100" dir="2700000" algn="tl">
                    <a:srgbClr val="000000">
                      <a:alpha val="43137"/>
                    </a:srgbClr>
                  </a:outerShdw>
                </a:effectLst>
                <a:latin typeface="Calibri"/>
                <a:cs typeface="+mn-cs"/>
              </a:rPr>
              <a:t>wzrokowej i innych obszarów!</a:t>
            </a:r>
            <a:r>
              <a:rPr lang="en-US" sz="2400" dirty="0" smtClean="0">
                <a:solidFill>
                  <a:srgbClr val="FFFFFF"/>
                </a:solidFill>
                <a:effectLst>
                  <a:outerShdw blurRad="38100" dist="38100" dir="2700000" algn="tl">
                    <a:srgbClr val="000000">
                      <a:alpha val="43137"/>
                    </a:srgbClr>
                  </a:outerShdw>
                </a:effectLst>
                <a:latin typeface="Calibri"/>
                <a:cs typeface="+mn-cs"/>
              </a:rPr>
              <a:t>  </a:t>
            </a:r>
            <a:endParaRPr lang="en-US" sz="2400" dirty="0">
              <a:solidFill>
                <a:srgbClr val="FFFFFF"/>
              </a:solidFill>
              <a:effectLst>
                <a:outerShdw blurRad="38100" dist="38100" dir="2700000" algn="tl">
                  <a:srgbClr val="000000">
                    <a:alpha val="43137"/>
                  </a:srgbClr>
                </a:outerShdw>
              </a:effectLst>
              <a:latin typeface="Calibri"/>
              <a:cs typeface="+mn-cs"/>
            </a:endParaRPr>
          </a:p>
          <a:p>
            <a:pPr>
              <a:spcAft>
                <a:spcPts val="1200"/>
              </a:spcAft>
              <a:buClr>
                <a:srgbClr val="FFCC66"/>
              </a:buClr>
              <a:buSzPct val="115000"/>
              <a:tabLst>
                <a:tab pos="0" algn="l"/>
              </a:tabLst>
              <a:defRPr/>
            </a:pPr>
            <a:endParaRPr lang="pl-PL" sz="900" dirty="0">
              <a:solidFill>
                <a:srgbClr val="FFFFFF"/>
              </a:solidFill>
              <a:effectLst>
                <a:outerShdw blurRad="38100" dist="38100" dir="2700000" algn="tl">
                  <a:srgbClr val="000000">
                    <a:alpha val="43137"/>
                  </a:srgbClr>
                </a:outerShdw>
              </a:effectLst>
              <a:latin typeface="Calibri"/>
              <a:cs typeface="+mn-cs"/>
            </a:endParaRPr>
          </a:p>
          <a:p>
            <a:pPr>
              <a:spcAft>
                <a:spcPts val="1200"/>
              </a:spcAft>
              <a:buClr>
                <a:srgbClr val="FFCC66"/>
              </a:buClr>
              <a:buSzPct val="115000"/>
              <a:tabLst>
                <a:tab pos="0" algn="l"/>
              </a:tabLst>
              <a:defRPr/>
            </a:pPr>
            <a:r>
              <a:rPr lang="pl-PL" sz="2400" dirty="0">
                <a:solidFill>
                  <a:srgbClr val="FFFFFF"/>
                </a:solidFill>
                <a:effectLst>
                  <a:outerShdw blurRad="38100" dist="38100" dir="2700000" algn="tl">
                    <a:srgbClr val="000000">
                      <a:alpha val="43137"/>
                    </a:srgbClr>
                  </a:outerShdw>
                </a:effectLst>
                <a:latin typeface="Calibri"/>
                <a:cs typeface="+mn-cs"/>
              </a:rPr>
              <a:t>Wyniki testów </a:t>
            </a:r>
            <a:r>
              <a:rPr lang="en-US" sz="2400" dirty="0">
                <a:solidFill>
                  <a:srgbClr val="FFFFFF"/>
                </a:solidFill>
                <a:effectLst>
                  <a:outerShdw blurRad="38100" dist="38100" dir="2700000" algn="tl">
                    <a:srgbClr val="000000">
                      <a:alpha val="43137"/>
                    </a:srgbClr>
                  </a:outerShdw>
                </a:effectLst>
                <a:latin typeface="Calibri"/>
                <a:cs typeface="+mn-cs"/>
              </a:rPr>
              <a:t>Vividness of Visual Imagination (VVIQ) </a:t>
            </a:r>
            <a:r>
              <a:rPr lang="pl-PL" sz="2400" dirty="0">
                <a:solidFill>
                  <a:srgbClr val="FFFFFF"/>
                </a:solidFill>
                <a:effectLst>
                  <a:outerShdw blurRad="38100" dist="38100" dir="2700000" algn="tl">
                    <a:srgbClr val="000000">
                      <a:alpha val="43137"/>
                    </a:srgbClr>
                  </a:outerShdw>
                </a:effectLst>
                <a:latin typeface="Calibri"/>
                <a:cs typeface="+mn-cs"/>
              </a:rPr>
              <a:t>są skorelowane z aktywnością kory wzrokowej w obrazowaniu </a:t>
            </a:r>
            <a:r>
              <a:rPr lang="en-US" sz="2400" dirty="0">
                <a:solidFill>
                  <a:srgbClr val="FFFFFF"/>
                </a:solidFill>
                <a:effectLst>
                  <a:outerShdw blurRad="38100" dist="38100" dir="2700000" algn="tl">
                    <a:srgbClr val="000000">
                      <a:alpha val="43137"/>
                    </a:srgbClr>
                  </a:outerShdw>
                </a:effectLst>
                <a:latin typeface="Calibri"/>
                <a:cs typeface="+mn-cs"/>
              </a:rPr>
              <a:t>fMRI </a:t>
            </a:r>
            <a:r>
              <a:rPr lang="pl-PL" sz="2400" dirty="0">
                <a:solidFill>
                  <a:srgbClr val="FFFFFF"/>
                </a:solidFill>
                <a:effectLst>
                  <a:outerShdw blurRad="38100" dist="38100" dir="2700000" algn="tl">
                    <a:srgbClr val="000000">
                      <a:alpha val="43137"/>
                    </a:srgbClr>
                  </a:outerShdw>
                </a:effectLst>
                <a:latin typeface="Calibri"/>
                <a:cs typeface="+mn-cs"/>
              </a:rPr>
              <a:t>jak i z wynikami testów pamięci – co od razu zauważyłem a co mogę zauważyć jeśli mam żywy obraz?</a:t>
            </a:r>
            <a:r>
              <a:rPr lang="en-US" sz="2400" dirty="0">
                <a:solidFill>
                  <a:srgbClr val="FFFFFF"/>
                </a:solidFill>
                <a:effectLst>
                  <a:outerShdw blurRad="38100" dist="38100" dir="2700000" algn="tl">
                    <a:srgbClr val="000000">
                      <a:alpha val="43137"/>
                    </a:srgbClr>
                  </a:outerShdw>
                </a:effectLst>
                <a:latin typeface="Calibri"/>
                <a:cs typeface="+mn-cs"/>
              </a:rPr>
              <a:t> </a:t>
            </a:r>
            <a:r>
              <a:rPr lang="pl-PL" sz="2400" dirty="0" smtClean="0">
                <a:solidFill>
                  <a:srgbClr val="FFFFFF"/>
                </a:solidFill>
                <a:effectLst>
                  <a:outerShdw blurRad="38100" dist="38100" dir="2700000" algn="tl">
                    <a:srgbClr val="000000">
                      <a:alpha val="43137"/>
                    </a:srgbClr>
                  </a:outerShdw>
                </a:effectLst>
                <a:latin typeface="Calibri"/>
                <a:cs typeface="+mn-cs"/>
              </a:rPr>
              <a:t/>
            </a:r>
            <a:br>
              <a:rPr lang="pl-PL" sz="2400" dirty="0" smtClean="0">
                <a:solidFill>
                  <a:srgbClr val="FFFFFF"/>
                </a:solidFill>
                <a:effectLst>
                  <a:outerShdw blurRad="38100" dist="38100" dir="2700000" algn="tl">
                    <a:srgbClr val="000000">
                      <a:alpha val="43137"/>
                    </a:srgbClr>
                  </a:outerShdw>
                </a:effectLst>
                <a:latin typeface="Calibri"/>
                <a:cs typeface="+mn-cs"/>
              </a:rPr>
            </a:br>
            <a:r>
              <a:rPr lang="pl-PL" sz="2400" dirty="0" smtClean="0">
                <a:solidFill>
                  <a:srgbClr val="FFFFFF"/>
                </a:solidFill>
                <a:effectLst>
                  <a:outerShdw blurRad="38100" dist="38100" dir="2700000" algn="tl">
                    <a:srgbClr val="000000">
                      <a:alpha val="43137"/>
                    </a:srgbClr>
                  </a:outerShdw>
                </a:effectLst>
                <a:latin typeface="Calibri"/>
                <a:cs typeface="+mn-cs"/>
              </a:rPr>
              <a:t>Są </a:t>
            </a:r>
            <a:r>
              <a:rPr lang="pl-PL" sz="2400" dirty="0">
                <a:solidFill>
                  <a:srgbClr val="FFFFFF"/>
                </a:solidFill>
                <a:effectLst>
                  <a:outerShdw blurRad="38100" dist="38100" dir="2700000" algn="tl">
                    <a:srgbClr val="000000">
                      <a:alpha val="43137"/>
                    </a:srgbClr>
                  </a:outerShdw>
                </a:effectLst>
                <a:latin typeface="Calibri"/>
                <a:cs typeface="+mn-cs"/>
              </a:rPr>
              <a:t>tu znaczne różnice w sposobie działania mózgów, nie każdy ma żywą wyobraźnię, narysuje coś z pamięci, zauważy zmiany</a:t>
            </a:r>
            <a:r>
              <a:rPr lang="en-US" sz="2400" dirty="0">
                <a:solidFill>
                  <a:srgbClr val="FFFFFF"/>
                </a:solidFill>
                <a:effectLst>
                  <a:outerShdw blurRad="38100" dist="38100" dir="2700000" algn="tl">
                    <a:srgbClr val="000000">
                      <a:alpha val="43137"/>
                    </a:srgbClr>
                  </a:outerShdw>
                </a:effectLst>
                <a:latin typeface="Calibri"/>
                <a:cs typeface="+mn-cs"/>
              </a:rPr>
              <a:t>.</a:t>
            </a:r>
            <a:r>
              <a:rPr lang="pl-PL" sz="2400" dirty="0">
                <a:solidFill>
                  <a:srgbClr val="FFFFFF"/>
                </a:solidFill>
                <a:effectLst>
                  <a:outerShdw blurRad="38100" dist="38100" dir="2700000" algn="tl">
                    <a:srgbClr val="000000">
                      <a:alpha val="43137"/>
                    </a:srgbClr>
                  </a:outerShdw>
                </a:effectLst>
                <a:latin typeface="Calibri"/>
                <a:cs typeface="+mn-cs"/>
              </a:rPr>
              <a:t> </a:t>
            </a:r>
            <a:br>
              <a:rPr lang="pl-PL" sz="2400" dirty="0">
                <a:solidFill>
                  <a:srgbClr val="FFFFFF"/>
                </a:solidFill>
                <a:effectLst>
                  <a:outerShdw blurRad="38100" dist="38100" dir="2700000" algn="tl">
                    <a:srgbClr val="000000">
                      <a:alpha val="43137"/>
                    </a:srgbClr>
                  </a:outerShdw>
                </a:effectLst>
                <a:latin typeface="Calibri"/>
                <a:cs typeface="+mn-cs"/>
              </a:rPr>
            </a:br>
            <a:r>
              <a:rPr lang="pl-PL" sz="2400" dirty="0">
                <a:solidFill>
                  <a:srgbClr val="FFFFFF"/>
                </a:solidFill>
                <a:effectLst>
                  <a:outerShdw blurRad="38100" dist="38100" dir="2700000" algn="tl">
                    <a:srgbClr val="000000">
                      <a:alpha val="43137"/>
                    </a:srgbClr>
                  </a:outerShdw>
                </a:effectLst>
                <a:latin typeface="Calibri"/>
                <a:cs typeface="+mn-cs"/>
              </a:rPr>
              <a:t>Dlaczego? Pobudzenia od </a:t>
            </a:r>
            <a:r>
              <a:rPr lang="pl-PL" sz="2400" dirty="0">
                <a:solidFill>
                  <a:srgbClr val="FFFFFF"/>
                </a:solidFill>
                <a:effectLst>
                  <a:outerShdw blurRad="38100" dist="38100" dir="2700000" algn="tl">
                    <a:srgbClr val="000000">
                      <a:alpha val="43137"/>
                    </a:srgbClr>
                  </a:outerShdw>
                </a:effectLst>
                <a:latin typeface="Calibri"/>
                <a:cs typeface="+mn-cs"/>
                <a:sym typeface="Wingdings" pitchFamily="2" charset="2"/>
              </a:rPr>
              <a:t></a:t>
            </a:r>
            <a:r>
              <a:rPr lang="pl-PL" sz="2400" dirty="0">
                <a:solidFill>
                  <a:srgbClr val="FFFFFF"/>
                </a:solidFill>
                <a:effectLst>
                  <a:outerShdw blurRad="38100" dist="38100" dir="2700000" algn="tl">
                    <a:srgbClr val="000000">
                      <a:alpha val="43137"/>
                    </a:srgbClr>
                  </a:outerShdw>
                </a:effectLst>
                <a:latin typeface="Calibri"/>
                <a:cs typeface="+mn-cs"/>
              </a:rPr>
              <a:t> do zmysłów mają różną siłę.  </a:t>
            </a:r>
            <a:endParaRPr lang="en-US" sz="1050" dirty="0">
              <a:solidFill>
                <a:srgbClr val="FFFFFF"/>
              </a:solidFill>
              <a:effectLst>
                <a:outerShdw blurRad="38100" dist="38100" dir="2700000" algn="tl">
                  <a:srgbClr val="000000">
                    <a:alpha val="43137"/>
                  </a:srgbClr>
                </a:outerShdw>
              </a:effectLst>
              <a:latin typeface="Calibri"/>
              <a:cs typeface="+mn-cs"/>
            </a:endParaRPr>
          </a:p>
        </p:txBody>
      </p:sp>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3" y="260649"/>
            <a:ext cx="7170737"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1787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effectLst/>
        </p:spPr>
        <p:txBody>
          <a:bodyPr lIns="92055" tIns="46029" rIns="92055" bIns="46029"/>
          <a:lstStyle/>
          <a:p>
            <a:pPr eaLnBrk="1" hangingPunct="1">
              <a:defRPr/>
            </a:pPr>
            <a:r>
              <a:rPr lang="pl-PL" dirty="0" smtClean="0">
                <a:effectLst>
                  <a:outerShdw blurRad="38100" dist="38100" dir="2700000" algn="tl">
                    <a:srgbClr val="000000">
                      <a:alpha val="43137"/>
                    </a:srgbClr>
                  </a:outerShdw>
                </a:effectLst>
              </a:rPr>
              <a:t>Agnozja wyobrażeniowa</a:t>
            </a:r>
            <a:endParaRPr lang="en-US" dirty="0" smtClean="0">
              <a:effectLst>
                <a:outerShdw blurRad="38100" dist="38100" dir="2700000" algn="tl">
                  <a:srgbClr val="000000">
                    <a:alpha val="43137"/>
                  </a:srgbClr>
                </a:outerShdw>
              </a:effectLst>
            </a:endParaRPr>
          </a:p>
        </p:txBody>
      </p:sp>
      <p:sp>
        <p:nvSpPr>
          <p:cNvPr id="23555" name="Rectangle 3"/>
          <p:cNvSpPr>
            <a:spLocks noGrp="1" noChangeArrowheads="1"/>
          </p:cNvSpPr>
          <p:nvPr>
            <p:ph idx="1"/>
          </p:nvPr>
        </p:nvSpPr>
        <p:spPr>
          <a:xfrm>
            <a:off x="617562" y="1016357"/>
            <a:ext cx="4966318" cy="2087436"/>
          </a:xfrm>
        </p:spPr>
        <p:txBody>
          <a:bodyPr lIns="92055" tIns="46029" rIns="92055" bIns="46029"/>
          <a:lstStyle/>
          <a:p>
            <a:pPr marL="0" indent="0">
              <a:spcBef>
                <a:spcPts val="0"/>
              </a:spcBef>
              <a:buNone/>
              <a:defRPr/>
            </a:pPr>
            <a:r>
              <a:rPr lang="pl-PL" sz="2400" dirty="0" smtClean="0"/>
              <a:t>Percepcja wymaga przygotowania kory zmysłowej przez pobudzenia odgórne – inaczej sygnał nie da się zinterpretować</a:t>
            </a:r>
            <a:r>
              <a:rPr lang="en-US" sz="2400" dirty="0" smtClean="0">
                <a:solidFill>
                  <a:srgbClr val="EAEAEA"/>
                </a:solidFill>
              </a:rPr>
              <a:t>.</a:t>
            </a:r>
            <a:r>
              <a:rPr lang="pl-PL" sz="2400" dirty="0" smtClean="0">
                <a:solidFill>
                  <a:srgbClr val="EAEAEA"/>
                </a:solidFill>
              </a:rPr>
              <a:t> </a:t>
            </a:r>
            <a:endParaRPr lang="en-US" sz="2400" dirty="0" smtClean="0">
              <a:solidFill>
                <a:srgbClr val="EAEAEA"/>
              </a:solidFill>
            </a:endParaRPr>
          </a:p>
          <a:p>
            <a:pPr>
              <a:spcBef>
                <a:spcPts val="0"/>
              </a:spcBef>
              <a:defRPr/>
            </a:pPr>
            <a:endParaRPr lang="en-US" sz="1050" dirty="0">
              <a:solidFill>
                <a:srgbClr val="EAEAEA"/>
              </a:solidFill>
            </a:endParaRPr>
          </a:p>
          <a:p>
            <a:pPr marL="0" indent="0">
              <a:spcBef>
                <a:spcPts val="0"/>
              </a:spcBef>
              <a:buNone/>
              <a:defRPr/>
            </a:pPr>
            <a:r>
              <a:rPr lang="pl-PL" sz="2400" dirty="0" smtClean="0"/>
              <a:t>Słabe połączenia zwrotne =&gt; słabą wyobraźnię, </a:t>
            </a:r>
            <a:r>
              <a:rPr lang="pl-PL" sz="2400" dirty="0" smtClean="0">
                <a:solidFill>
                  <a:srgbClr val="FFC000"/>
                </a:solidFill>
              </a:rPr>
              <a:t>agnozję wyobrażeniową</a:t>
            </a:r>
            <a:r>
              <a:rPr lang="pl-PL" sz="2400" dirty="0" smtClean="0"/>
              <a:t>.</a:t>
            </a:r>
            <a:r>
              <a:rPr lang="en-US" sz="2400" dirty="0" smtClean="0"/>
              <a:t> </a:t>
            </a:r>
            <a:endParaRPr lang="en-US" sz="2400" dirty="0" smtClean="0">
              <a:solidFill>
                <a:srgbClr val="EAEAEA"/>
              </a:solidFill>
            </a:endParaRPr>
          </a:p>
          <a:p>
            <a:pPr>
              <a:spcBef>
                <a:spcPts val="0"/>
              </a:spcBef>
              <a:defRPr/>
            </a:pPr>
            <a:endParaRPr lang="en-US" sz="2400" dirty="0" smtClean="0">
              <a:solidFill>
                <a:srgbClr val="EAEAEA"/>
              </a:solidFill>
            </a:endParaRPr>
          </a:p>
          <a:p>
            <a:pPr marL="0" indent="0" eaLnBrk="1" hangingPunct="1">
              <a:spcBef>
                <a:spcPts val="0"/>
              </a:spcBef>
              <a:buNone/>
              <a:defRPr/>
            </a:pPr>
            <a:endParaRPr lang="en-US" sz="2400" dirty="0" smtClean="0"/>
          </a:p>
          <a:p>
            <a:pPr marL="0" indent="0" eaLnBrk="1" hangingPunct="1">
              <a:spcBef>
                <a:spcPts val="0"/>
              </a:spcBef>
              <a:buNone/>
              <a:defRPr/>
            </a:pPr>
            <a:endParaRPr lang="en-US" sz="2400" dirty="0" smtClean="0"/>
          </a:p>
          <a:p>
            <a:pPr marL="0" indent="0" eaLnBrk="1" hangingPunct="1">
              <a:spcBef>
                <a:spcPts val="0"/>
              </a:spcBef>
              <a:buNone/>
              <a:defRPr/>
            </a:pPr>
            <a:endParaRPr lang="en-US" sz="2400" dirty="0" smtClean="0"/>
          </a:p>
        </p:txBody>
      </p:sp>
      <p:sp>
        <p:nvSpPr>
          <p:cNvPr id="34820" name="Rectangle 4"/>
          <p:cNvSpPr>
            <a:spLocks noChangeArrowheads="1"/>
          </p:cNvSpPr>
          <p:nvPr/>
        </p:nvSpPr>
        <p:spPr bwMode="auto">
          <a:xfrm>
            <a:off x="584112" y="3581472"/>
            <a:ext cx="8572500" cy="3143250"/>
          </a:xfrm>
          <a:prstGeom prst="rect">
            <a:avLst/>
          </a:prstGeom>
          <a:noFill/>
          <a:ln w="9525">
            <a:noFill/>
            <a:miter lim="800000"/>
            <a:headEnd/>
            <a:tailEnd/>
          </a:ln>
        </p:spPr>
        <p:txBody>
          <a:bodyPr lIns="92055" tIns="46029" rIns="92055" bIns="46029"/>
          <a:lstStyle/>
          <a:p>
            <a:pPr>
              <a:spcAft>
                <a:spcPts val="600"/>
              </a:spcAft>
              <a:buClr>
                <a:srgbClr val="FFCC66"/>
              </a:buClr>
              <a:buSzPct val="115000"/>
              <a:defRPr/>
            </a:pPr>
            <a:r>
              <a:rPr lang="pl-PL" sz="2400" dirty="0">
                <a:solidFill>
                  <a:srgbClr val="EAEAEA"/>
                </a:solidFill>
                <a:latin typeface="Calibri"/>
                <a:cs typeface="+mn-cs"/>
              </a:rPr>
              <a:t>Jak to się przejawia?</a:t>
            </a:r>
            <a:r>
              <a:rPr lang="en-US" sz="1050" dirty="0">
                <a:solidFill>
                  <a:srgbClr val="EAEAEA"/>
                </a:solidFill>
                <a:latin typeface="Calibri"/>
                <a:cs typeface="+mn-cs"/>
              </a:rPr>
              <a:t/>
            </a:r>
            <a:br>
              <a:rPr lang="en-US" sz="1050" dirty="0">
                <a:solidFill>
                  <a:srgbClr val="EAEAEA"/>
                </a:solidFill>
                <a:latin typeface="Calibri"/>
                <a:cs typeface="+mn-cs"/>
              </a:rPr>
            </a:br>
            <a:r>
              <a:rPr lang="pl-PL" sz="2400" dirty="0">
                <a:solidFill>
                  <a:srgbClr val="EAEAEA"/>
                </a:solidFill>
                <a:latin typeface="Calibri"/>
                <a:cs typeface="+mn-cs"/>
              </a:rPr>
              <a:t>Nie wiem, co się dzieje w mojej głowie bo nie wywołuje to typowych wrażeń, ale nieświadome procesy mają nadal wpływ na zachowanie.</a:t>
            </a:r>
          </a:p>
          <a:p>
            <a:pPr>
              <a:spcAft>
                <a:spcPts val="600"/>
              </a:spcAft>
              <a:buClr>
                <a:srgbClr val="FFCC66"/>
              </a:buClr>
              <a:buSzPct val="115000"/>
              <a:defRPr/>
            </a:pPr>
            <a:r>
              <a:rPr lang="pl-PL" sz="2400" dirty="0">
                <a:solidFill>
                  <a:srgbClr val="EAEAEA"/>
                </a:solidFill>
                <a:latin typeface="Calibri"/>
                <a:cs typeface="+mn-cs"/>
              </a:rPr>
              <a:t>Dlaczego zaczynam nucić piosenkę? Chodzi mi „po głowie” ale nie wiem tego dopóki nie zanucę lub </a:t>
            </a:r>
            <a:r>
              <a:rPr lang="pl-PL" sz="2400" dirty="0" smtClean="0">
                <a:solidFill>
                  <a:srgbClr val="EAEAEA"/>
                </a:solidFill>
                <a:latin typeface="Calibri"/>
                <a:cs typeface="+mn-cs"/>
              </a:rPr>
              <a:t>zagwiżdżę. </a:t>
            </a:r>
            <a:endParaRPr lang="pl-PL" sz="2400" dirty="0">
              <a:solidFill>
                <a:srgbClr val="EAEAEA"/>
              </a:solidFill>
              <a:latin typeface="Calibri"/>
              <a:cs typeface="+mn-cs"/>
            </a:endParaRPr>
          </a:p>
          <a:p>
            <a:pPr>
              <a:spcAft>
                <a:spcPts val="600"/>
              </a:spcAft>
              <a:buClr>
                <a:srgbClr val="FFCC66"/>
              </a:buClr>
              <a:buSzPct val="115000"/>
              <a:defRPr/>
            </a:pPr>
            <a:r>
              <a:rPr lang="pl-PL" sz="2400" dirty="0">
                <a:solidFill>
                  <a:srgbClr val="EAEAEA"/>
                </a:solidFill>
                <a:latin typeface="Calibri"/>
                <a:cs typeface="+mn-cs"/>
              </a:rPr>
              <a:t>Z wielu procesów możemy nie zdawać sobie sprawy dopóki nie zauważymy, co robimy, interpretacja jest często konfabulacją.  </a:t>
            </a:r>
          </a:p>
        </p:txBody>
      </p:sp>
      <p:pic>
        <p:nvPicPr>
          <p:cNvPr id="1095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908720"/>
            <a:ext cx="37528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5186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899592" y="260648"/>
            <a:ext cx="7772400" cy="792163"/>
          </a:xfrm>
          <a:effectLst/>
        </p:spPr>
        <p:txBody>
          <a:bodyPr lIns="92055" tIns="46029" rIns="92055" bIns="46029"/>
          <a:lstStyle/>
          <a:p>
            <a:pPr eaLnBrk="1" hangingPunct="1"/>
            <a:r>
              <a:rPr lang="pl-PL" dirty="0" smtClean="0"/>
              <a:t>Słuchacz</a:t>
            </a:r>
            <a:endParaRPr lang="en-US" dirty="0" smtClean="0"/>
          </a:p>
        </p:txBody>
      </p:sp>
      <p:sp>
        <p:nvSpPr>
          <p:cNvPr id="118787" name="Rectangle 3"/>
          <p:cNvSpPr>
            <a:spLocks noGrp="1" noChangeArrowheads="1"/>
          </p:cNvSpPr>
          <p:nvPr>
            <p:ph idx="4294967295"/>
          </p:nvPr>
        </p:nvSpPr>
        <p:spPr>
          <a:xfrm>
            <a:off x="6477000" y="5500688"/>
            <a:ext cx="2667000" cy="458787"/>
          </a:xfrm>
        </p:spPr>
        <p:txBody>
          <a:bodyPr lIns="92055" tIns="46029" rIns="92055" bIns="46029"/>
          <a:lstStyle/>
          <a:p>
            <a:pPr marL="0" indent="0" eaLnBrk="1" hangingPunct="1">
              <a:spcBef>
                <a:spcPct val="0"/>
              </a:spcBef>
              <a:buNone/>
            </a:pPr>
            <a:r>
              <a:rPr lang="en-US" smtClean="0"/>
              <a:t>James C. Christensen</a:t>
            </a:r>
          </a:p>
        </p:txBody>
      </p:sp>
      <p:pic>
        <p:nvPicPr>
          <p:cNvPr id="1187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500190"/>
            <a:ext cx="383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4884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609600" y="304800"/>
            <a:ext cx="7772400" cy="715963"/>
          </a:xfrm>
          <a:effectLst/>
        </p:spPr>
        <p:txBody>
          <a:bodyPr lIns="92075" tIns="46038" rIns="92075" bIns="46038"/>
          <a:lstStyle/>
          <a:p>
            <a:pPr eaLnBrk="1" hangingPunct="1">
              <a:defRPr/>
            </a:pPr>
            <a:r>
              <a:rPr lang="pl-PL" dirty="0" smtClean="0">
                <a:cs typeface="Arial" pitchFamily="34" charset="0"/>
              </a:rPr>
              <a:t>Co o sobie wiemy</a:t>
            </a:r>
            <a:endParaRPr lang="en-US" dirty="0" smtClean="0">
              <a:cs typeface="Arial" pitchFamily="34" charset="0"/>
            </a:endParaRPr>
          </a:p>
        </p:txBody>
      </p:sp>
      <p:sp>
        <p:nvSpPr>
          <p:cNvPr id="87043" name="Rectangle 3"/>
          <p:cNvSpPr>
            <a:spLocks noGrp="1" noChangeArrowheads="1"/>
          </p:cNvSpPr>
          <p:nvPr>
            <p:ph idx="1"/>
          </p:nvPr>
        </p:nvSpPr>
        <p:spPr>
          <a:xfrm>
            <a:off x="592138" y="1080778"/>
            <a:ext cx="8266112" cy="5777221"/>
          </a:xfrm>
        </p:spPr>
        <p:txBody>
          <a:bodyPr/>
          <a:lstStyle/>
          <a:p>
            <a:pPr marL="360000" indent="-360000" eaLnBrk="1" hangingPunct="1">
              <a:spcBef>
                <a:spcPct val="0"/>
              </a:spcBef>
              <a:spcAft>
                <a:spcPts val="1200"/>
              </a:spcAft>
              <a:defRPr/>
            </a:pPr>
            <a:r>
              <a:rPr lang="pl-PL" sz="2400" dirty="0" smtClean="0"/>
              <a:t>Przepływ informacji wewnątrz mózgu jest </a:t>
            </a:r>
            <a:br>
              <a:rPr lang="pl-PL" sz="2400" dirty="0" smtClean="0"/>
            </a:br>
            <a:r>
              <a:rPr lang="pl-PL" sz="2400" dirty="0" smtClean="0"/>
              <a:t>ograniczony, częściowo „ja” i teorie umysłu</a:t>
            </a:r>
            <a:br>
              <a:rPr lang="pl-PL" sz="2400" dirty="0" smtClean="0"/>
            </a:br>
            <a:r>
              <a:rPr lang="pl-PL" sz="2400" dirty="0" smtClean="0"/>
              <a:t>powstają przez obserwację działań w świecie.</a:t>
            </a:r>
          </a:p>
          <a:p>
            <a:pPr marL="360000" indent="-360000" eaLnBrk="1" hangingPunct="1">
              <a:spcBef>
                <a:spcPct val="0"/>
              </a:spcBef>
              <a:spcAft>
                <a:spcPts val="600"/>
              </a:spcAft>
              <a:defRPr/>
            </a:pPr>
            <a:r>
              <a:rPr lang="pl-PL" sz="2400" dirty="0" smtClean="0"/>
              <a:t>Jakie czynniki kształtują naturę ludzką? </a:t>
            </a:r>
          </a:p>
          <a:p>
            <a:pPr marL="360000" indent="-360000" eaLnBrk="1" hangingPunct="1">
              <a:spcBef>
                <a:spcPct val="0"/>
              </a:spcBef>
              <a:spcAft>
                <a:spcPts val="1200"/>
              </a:spcAft>
              <a:defRPr/>
            </a:pPr>
            <a:r>
              <a:rPr lang="pl-PL" sz="2400" dirty="0" smtClean="0"/>
              <a:t>Jak w przeszłości społeczeństwo regulowało zachowanie jednostek przez obyczaje, kulturę, </a:t>
            </a:r>
            <a:r>
              <a:rPr lang="pl-PL" sz="2400" dirty="0"/>
              <a:t>literaturę, sztukę, </a:t>
            </a:r>
            <a:r>
              <a:rPr lang="pl-PL" sz="2400" dirty="0" smtClean="0"/>
              <a:t>muzykę, moralność, wierzenia ... jaki był ich sens (np. sens tabu), jak to wpływało na rozwój mózgu (czytanie, liczenie)?</a:t>
            </a:r>
          </a:p>
          <a:p>
            <a:pPr marL="360000" indent="-360000" eaLnBrk="1" hangingPunct="1">
              <a:spcBef>
                <a:spcPct val="0"/>
              </a:spcBef>
              <a:spcAft>
                <a:spcPts val="600"/>
              </a:spcAft>
              <a:defRPr/>
            </a:pPr>
            <a:r>
              <a:rPr lang="pl-PL" sz="2400" dirty="0" smtClean="0"/>
              <a:t>Jak aktywacja wyobraźni i odwoływanie się do wzorców wpływa na cele i zdolność do refleksji, ułatwia wybory z odroczoną nagrodą. </a:t>
            </a:r>
          </a:p>
          <a:p>
            <a:pPr marL="360000" indent="-360000" eaLnBrk="1" hangingPunct="1">
              <a:spcBef>
                <a:spcPct val="0"/>
              </a:spcBef>
              <a:spcAft>
                <a:spcPts val="600"/>
              </a:spcAft>
              <a:defRPr/>
            </a:pPr>
            <a:r>
              <a:rPr lang="pl-PL" sz="2400" dirty="0" smtClean="0"/>
              <a:t>Jak możemy lepiej zrozumieć i kontrolować swoje zachowanie,  swoje głębsze potrzeby, emocje, empatię, sensowne cele, mądrość i szczęście? </a:t>
            </a:r>
            <a:endParaRPr lang="en-US" sz="24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5038"/>
            <a:ext cx="18859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7609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95312"/>
            <a:ext cx="6124575" cy="1114425"/>
          </a:xfrm>
          <a:prstGeom prst="rect">
            <a:avLst/>
          </a:prstGeom>
          <a:ln/>
        </p:spPr>
        <p:style>
          <a:lnRef idx="0">
            <a:schemeClr val="accent3"/>
          </a:lnRef>
          <a:fillRef idx="3">
            <a:schemeClr val="accent3"/>
          </a:fillRef>
          <a:effectRef idx="3">
            <a:schemeClr val="accent3"/>
          </a:effectRef>
          <a:fontRef idx="minor">
            <a:schemeClr val="lt1"/>
          </a:fontRef>
        </p:style>
      </p:pic>
      <p:pic>
        <p:nvPicPr>
          <p:cNvPr id="125958" name="Picture 6"/>
          <p:cNvPicPr>
            <a:picLocks noChangeAspect="1" noChangeArrowheads="1"/>
          </p:cNvPicPr>
          <p:nvPr/>
        </p:nvPicPr>
        <p:blipFill>
          <a:blip r:embed="rId4"/>
          <a:srcRect/>
          <a:stretch>
            <a:fillRect/>
          </a:stretch>
        </p:blipFill>
        <p:spPr bwMode="auto">
          <a:xfrm>
            <a:off x="722313" y="4259263"/>
            <a:ext cx="6124575" cy="1114425"/>
          </a:xfrm>
          <a:prstGeom prst="rect">
            <a:avLst/>
          </a:prstGeom>
          <a:ln/>
        </p:spPr>
        <p:style>
          <a:lnRef idx="1">
            <a:schemeClr val="accent1"/>
          </a:lnRef>
          <a:fillRef idx="3">
            <a:schemeClr val="accent1"/>
          </a:fillRef>
          <a:effectRef idx="2">
            <a:schemeClr val="accent1"/>
          </a:effectRef>
          <a:fontRef idx="minor">
            <a:schemeClr val="lt1"/>
          </a:fontRef>
        </p:style>
      </p:pic>
      <p:pic>
        <p:nvPicPr>
          <p:cNvPr id="125959" name="Picture 7"/>
          <p:cNvPicPr>
            <a:picLocks noChangeAspect="1" noChangeArrowheads="1"/>
          </p:cNvPicPr>
          <p:nvPr/>
        </p:nvPicPr>
        <p:blipFill>
          <a:blip r:embed="rId5"/>
          <a:srcRect/>
          <a:stretch>
            <a:fillRect/>
          </a:stretch>
        </p:blipFill>
        <p:spPr bwMode="auto">
          <a:xfrm>
            <a:off x="7807891" y="0"/>
            <a:ext cx="1333500" cy="18002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125960" name="Picture 8"/>
          <p:cNvPicPr>
            <a:picLocks noChangeAspect="1" noChangeArrowheads="1"/>
          </p:cNvPicPr>
          <p:nvPr/>
        </p:nvPicPr>
        <p:blipFill>
          <a:blip r:embed="rId6"/>
          <a:srcRect/>
          <a:stretch>
            <a:fillRect/>
          </a:stretch>
        </p:blipFill>
        <p:spPr bwMode="auto">
          <a:xfrm>
            <a:off x="4067944" y="1984374"/>
            <a:ext cx="4667250" cy="2038350"/>
          </a:xfrm>
          <a:prstGeom prst="rect">
            <a:avLst/>
          </a:prstGeom>
          <a:ln/>
        </p:spPr>
        <p:style>
          <a:lnRef idx="2">
            <a:schemeClr val="accent1"/>
          </a:lnRef>
          <a:fillRef idx="1">
            <a:schemeClr val="lt1"/>
          </a:fillRef>
          <a:effectRef idx="0">
            <a:schemeClr val="accent1"/>
          </a:effectRef>
          <a:fontRef idx="minor">
            <a:schemeClr val="dk1"/>
          </a:fontRef>
        </p:style>
      </p:pic>
      <p:sp>
        <p:nvSpPr>
          <p:cNvPr id="65542" name="pole tekstowe 1"/>
          <p:cNvSpPr txBox="1">
            <a:spLocks noChangeArrowheads="1"/>
          </p:cNvSpPr>
          <p:nvPr/>
        </p:nvSpPr>
        <p:spPr bwMode="auto">
          <a:xfrm>
            <a:off x="684213" y="5732463"/>
            <a:ext cx="8297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eaLnBrk="1" hangingPunct="1">
              <a:buClr>
                <a:srgbClr val="000000"/>
              </a:buClr>
              <a:buSzPct val="115000"/>
            </a:pPr>
            <a:r>
              <a:rPr lang="en-US" sz="2400" dirty="0" smtClean="0">
                <a:solidFill>
                  <a:srgbClr val="FFC000"/>
                </a:solidFill>
                <a:latin typeface="Calibri" pitchFamily="34" charset="0"/>
                <a:cs typeface="Calibri" pitchFamily="34" charset="0"/>
              </a:rPr>
              <a:t>http://www.kognitywistyka.umk.pl</a:t>
            </a:r>
          </a:p>
        </p:txBody>
      </p:sp>
      <p:pic>
        <p:nvPicPr>
          <p:cNvPr id="65543" name="Picture 2" descr="Torun Neuroculture Mee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5427" y="5163195"/>
            <a:ext cx="1714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306" y="2135897"/>
            <a:ext cx="22860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426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468315" y="188913"/>
            <a:ext cx="2971800" cy="3240087"/>
          </a:xfrm>
        </p:spPr>
        <p:txBody>
          <a:bodyPr rtlCol="0">
            <a:noAutofit/>
          </a:bodyPr>
          <a:lstStyle/>
          <a:p>
            <a:pPr marL="0" indent="0" eaLnBrk="1" fontAlgn="auto" hangingPunct="1">
              <a:spcAft>
                <a:spcPts val="0"/>
              </a:spcAft>
              <a:buNone/>
              <a:defRPr/>
            </a:pPr>
            <a:endParaRPr lang="pl-PL" sz="3600" dirty="0">
              <a:solidFill>
                <a:srgbClr val="FFC000"/>
              </a:solidFill>
              <a:effectLst>
                <a:outerShdw blurRad="38100" dist="38100" dir="2700000" algn="tl">
                  <a:srgbClr val="000000">
                    <a:alpha val="43137"/>
                  </a:srgbClr>
                </a:outerShdw>
              </a:effectLst>
            </a:endParaRPr>
          </a:p>
          <a:p>
            <a:pPr marL="0" indent="0" eaLnBrk="1" fontAlgn="auto" hangingPunct="1">
              <a:spcAft>
                <a:spcPts val="0"/>
              </a:spcAft>
              <a:buNone/>
              <a:defRPr/>
            </a:pPr>
            <a:r>
              <a:rPr lang="pl-PL" sz="3600" dirty="0">
                <a:solidFill>
                  <a:srgbClr val="FFC000"/>
                </a:solidFill>
                <a:effectLst>
                  <a:outerShdw blurRad="38100" dist="38100" dir="2700000" algn="tl">
                    <a:srgbClr val="000000">
                      <a:alpha val="43137"/>
                    </a:srgbClr>
                  </a:outerShdw>
                </a:effectLst>
              </a:rPr>
              <a:t>Dziękuję za synchronizację neuronów.</a:t>
            </a:r>
            <a:endParaRPr lang="pl-PL" sz="3600" dirty="0">
              <a:effectLst>
                <a:outerShdw blurRad="38100" dist="38100" dir="2700000" algn="tl">
                  <a:srgbClr val="000000">
                    <a:alpha val="43137"/>
                  </a:srgbClr>
                </a:outerShdw>
              </a:effectLst>
            </a:endParaRPr>
          </a:p>
        </p:txBody>
      </p:sp>
      <p:sp>
        <p:nvSpPr>
          <p:cNvPr id="55300" name="Text Box 4"/>
          <p:cNvSpPr txBox="1">
            <a:spLocks noChangeArrowheads="1"/>
          </p:cNvSpPr>
          <p:nvPr/>
        </p:nvSpPr>
        <p:spPr bwMode="auto">
          <a:xfrm>
            <a:off x="611189" y="5672138"/>
            <a:ext cx="8137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eaLnBrk="1" hangingPunct="1">
              <a:spcBef>
                <a:spcPct val="50000"/>
              </a:spcBef>
              <a:buClr>
                <a:srgbClr val="775F55"/>
              </a:buClr>
              <a:buSzPct val="115000"/>
              <a:defRPr/>
            </a:pPr>
            <a:r>
              <a:rPr lang="en-US" sz="3200" dirty="0">
                <a:solidFill>
                  <a:srgbClr val="FFC000"/>
                </a:solidFill>
                <a:effectLst>
                  <a:outerShdw blurRad="38100" dist="38100" dir="2700000" algn="tl">
                    <a:srgbClr val="000000">
                      <a:alpha val="43137"/>
                    </a:srgbClr>
                  </a:outerShdw>
                </a:effectLst>
                <a:cs typeface="Calibri" pitchFamily="34" charset="0"/>
              </a:rPr>
              <a:t>Google: W Duch =&gt; </a:t>
            </a:r>
            <a:r>
              <a:rPr lang="pl-PL" sz="3200" dirty="0">
                <a:solidFill>
                  <a:srgbClr val="FFC000"/>
                </a:solidFill>
                <a:effectLst>
                  <a:outerShdw blurRad="38100" dist="38100" dir="2700000" algn="tl">
                    <a:srgbClr val="000000">
                      <a:alpha val="43137"/>
                    </a:srgbClr>
                  </a:outerShdw>
                </a:effectLst>
                <a:cs typeface="Calibri" pitchFamily="34" charset="0"/>
              </a:rPr>
              <a:t>Prace, referaty … </a:t>
            </a:r>
            <a:endParaRPr lang="en-US" sz="3200" dirty="0">
              <a:solidFill>
                <a:srgbClr val="FFC000"/>
              </a:solidFill>
              <a:effectLst>
                <a:outerShdw blurRad="38100" dist="38100" dir="2700000" algn="tl">
                  <a:srgbClr val="000000">
                    <a:alpha val="43137"/>
                  </a:srgbClr>
                </a:outerShdw>
              </a:effectLst>
              <a:cs typeface="Calibri" pitchFamily="34" charset="0"/>
            </a:endParaRPr>
          </a:p>
        </p:txBody>
      </p:sp>
      <p:pic>
        <p:nvPicPr>
          <p:cNvPr id="860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90" y="2913063"/>
            <a:ext cx="25923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660" y="29695"/>
            <a:ext cx="528637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650" y="225072"/>
            <a:ext cx="7772400" cy="792162"/>
          </a:xfrm>
        </p:spPr>
        <p:txBody>
          <a:bodyPr/>
          <a:lstStyle/>
          <a:p>
            <a:r>
              <a:rPr lang="pl-PL" dirty="0" smtClean="0"/>
              <a:t>Geometryczny model umysłu</a:t>
            </a:r>
            <a:endParaRPr lang="en-US" dirty="0"/>
          </a:p>
        </p:txBody>
      </p:sp>
      <p:sp>
        <p:nvSpPr>
          <p:cNvPr id="3" name="Symbol zastępczy zawartości 2"/>
          <p:cNvSpPr>
            <a:spLocks noGrp="1"/>
          </p:cNvSpPr>
          <p:nvPr>
            <p:ph idx="1"/>
          </p:nvPr>
        </p:nvSpPr>
        <p:spPr>
          <a:xfrm>
            <a:off x="467544" y="1125539"/>
            <a:ext cx="4824536" cy="2591493"/>
          </a:xfrm>
        </p:spPr>
        <p:txBody>
          <a:bodyPr/>
          <a:lstStyle/>
          <a:p>
            <a:pPr marL="0" indent="0" algn="ctr" eaLnBrk="1" hangingPunct="1">
              <a:buNone/>
            </a:pPr>
            <a:r>
              <a:rPr lang="pl-PL" sz="2400" dirty="0" smtClean="0">
                <a:solidFill>
                  <a:srgbClr val="FFFFFF"/>
                </a:solidFill>
                <a:latin typeface="Calibri" pitchFamily="34" charset="0"/>
                <a:cs typeface="Arial" pitchFamily="34" charset="0"/>
              </a:rPr>
              <a:t>Obiektywne </a:t>
            </a:r>
            <a:r>
              <a:rPr lang="pl-PL" sz="2400" dirty="0" smtClean="0">
                <a:solidFill>
                  <a:srgbClr val="FFFFFF"/>
                </a:solidFill>
                <a:latin typeface="Calibri" pitchFamily="34" charset="0"/>
                <a:cs typeface="Arial" pitchFamily="34" charset="0"/>
                <a:sym typeface="Wingdings" pitchFamily="2" charset="2"/>
              </a:rPr>
              <a:t> Subiektywne.</a:t>
            </a:r>
            <a:endParaRPr lang="pl-PL" sz="2400" dirty="0" smtClean="0">
              <a:solidFill>
                <a:srgbClr val="FFFFFF"/>
              </a:solidFill>
              <a:latin typeface="Calibri" pitchFamily="34" charset="0"/>
              <a:cs typeface="Arial" pitchFamily="34" charset="0"/>
            </a:endParaRPr>
          </a:p>
          <a:p>
            <a:pPr marL="0" indent="0" algn="ctr" eaLnBrk="1" hangingPunct="1">
              <a:buNone/>
            </a:pPr>
            <a:r>
              <a:rPr lang="pl-PL" sz="2400" dirty="0" smtClean="0">
                <a:solidFill>
                  <a:srgbClr val="FFFFFF"/>
                </a:solidFill>
                <a:latin typeface="Calibri" pitchFamily="34" charset="0"/>
                <a:cs typeface="Arial" pitchFamily="34" charset="0"/>
              </a:rPr>
              <a:t>Mózg </a:t>
            </a:r>
            <a:r>
              <a:rPr lang="pl-PL" sz="2400" dirty="0" smtClean="0">
                <a:solidFill>
                  <a:srgbClr val="FFFFFF"/>
                </a:solidFill>
                <a:latin typeface="Calibri" pitchFamily="34" charset="0"/>
                <a:cs typeface="Arial" pitchFamily="34" charset="0"/>
                <a:sym typeface="Wingdings" pitchFamily="2" charset="2"/>
              </a:rPr>
              <a:t> </a:t>
            </a:r>
            <a:r>
              <a:rPr lang="pl-PL" sz="2400" dirty="0" smtClean="0">
                <a:solidFill>
                  <a:srgbClr val="FFFFFF"/>
                </a:solidFill>
                <a:latin typeface="Calibri" pitchFamily="34" charset="0"/>
                <a:cs typeface="Arial" pitchFamily="34" charset="0"/>
              </a:rPr>
              <a:t>psychika.</a:t>
            </a:r>
          </a:p>
          <a:p>
            <a:pPr marL="0" indent="0" eaLnBrk="1" hangingPunct="1">
              <a:buNone/>
            </a:pPr>
            <a:r>
              <a:rPr lang="pl-PL" sz="2400" dirty="0" smtClean="0">
                <a:solidFill>
                  <a:srgbClr val="FFFFFF"/>
                </a:solidFill>
                <a:latin typeface="Calibri" pitchFamily="34" charset="0"/>
                <a:cs typeface="Arial" pitchFamily="34" charset="0"/>
              </a:rPr>
              <a:t>Neurodynamika opisuje zmieniający się stan mózgu, aktywność neuronów, mierzoną za pomocą EEG, MEG, NIRS-OT, PET, </a:t>
            </a:r>
            <a:r>
              <a:rPr lang="pl-PL" sz="2400" dirty="0" err="1" smtClean="0">
                <a:solidFill>
                  <a:srgbClr val="FFFFFF"/>
                </a:solidFill>
                <a:latin typeface="Calibri" pitchFamily="34" charset="0"/>
                <a:cs typeface="Arial" pitchFamily="34" charset="0"/>
              </a:rPr>
              <a:t>fMRI</a:t>
            </a:r>
            <a:r>
              <a:rPr lang="pl-PL" sz="2400" dirty="0" smtClean="0">
                <a:solidFill>
                  <a:srgbClr val="FFFFFF"/>
                </a:solidFill>
                <a:latin typeface="Calibri" pitchFamily="34" charset="0"/>
                <a:cs typeface="Arial" pitchFamily="34" charset="0"/>
              </a:rPr>
              <a:t> …  </a:t>
            </a: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183145"/>
            <a:ext cx="2162175" cy="1990725"/>
          </a:xfrm>
          <a:prstGeom prst="rect">
            <a:avLst/>
          </a:prstGeom>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573016"/>
            <a:ext cx="3810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ymbol zastępczy zawartości 2"/>
          <p:cNvSpPr txBox="1">
            <a:spLocks/>
          </p:cNvSpPr>
          <p:nvPr/>
        </p:nvSpPr>
        <p:spPr bwMode="auto">
          <a:xfrm>
            <a:off x="467544" y="3717032"/>
            <a:ext cx="4606280" cy="275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eaLnBrk="1" hangingPunct="1">
              <a:buNone/>
            </a:pPr>
            <a:r>
              <a:rPr lang="pl-PL" sz="2400" dirty="0" smtClean="0">
                <a:solidFill>
                  <a:srgbClr val="FFFFFF"/>
                </a:solidFill>
                <a:latin typeface="Calibri" pitchFamily="34" charset="0"/>
                <a:cs typeface="Arial" pitchFamily="34" charset="0"/>
              </a:rPr>
              <a:t>Jak opisać stan umysłu?</a:t>
            </a:r>
            <a:endParaRPr lang="pl-PL" sz="2400" dirty="0">
              <a:solidFill>
                <a:srgbClr val="FFFFFF"/>
              </a:solidFill>
              <a:latin typeface="Calibri" pitchFamily="34" charset="0"/>
              <a:cs typeface="Arial" pitchFamily="34" charset="0"/>
            </a:endParaRPr>
          </a:p>
          <a:p>
            <a:pPr marL="0" indent="0" eaLnBrk="1" hangingPunct="1">
              <a:buNone/>
            </a:pPr>
            <a:r>
              <a:rPr lang="pl-PL" sz="2400" dirty="0" smtClean="0">
                <a:solidFill>
                  <a:srgbClr val="FFFFFF"/>
                </a:solidFill>
                <a:latin typeface="Calibri" pitchFamily="34" charset="0"/>
                <a:cs typeface="Arial" pitchFamily="34" charset="0"/>
              </a:rPr>
              <a:t>Trzeba zdefiniować przestrzeń której wymiary mają subiektywną interpretację: emocje, wrażenia. </a:t>
            </a:r>
            <a:endParaRPr lang="pl-PL" sz="2400" dirty="0">
              <a:solidFill>
                <a:srgbClr val="FFFFFF"/>
              </a:solidFill>
              <a:latin typeface="Calibri" pitchFamily="34" charset="0"/>
              <a:cs typeface="Arial" pitchFamily="34" charset="0"/>
            </a:endParaRPr>
          </a:p>
          <a:p>
            <a:pPr marL="0" indent="0" eaLnBrk="1" hangingPunct="1">
              <a:buNone/>
            </a:pPr>
            <a:r>
              <a:rPr lang="pl-PL" sz="2400" dirty="0" smtClean="0">
                <a:solidFill>
                  <a:srgbClr val="FFFFFF"/>
                </a:solidFill>
                <a:latin typeface="Calibri" pitchFamily="34" charset="0"/>
                <a:cs typeface="Arial" pitchFamily="34" charset="0"/>
              </a:rPr>
              <a:t>Stan </a:t>
            </a:r>
            <a:r>
              <a:rPr lang="pl-PL" sz="2400" dirty="0">
                <a:solidFill>
                  <a:srgbClr val="FFFFFF"/>
                </a:solidFill>
                <a:latin typeface="Calibri" pitchFamily="34" charset="0"/>
                <a:cs typeface="Arial" pitchFamily="34" charset="0"/>
              </a:rPr>
              <a:t>umysłu </a:t>
            </a:r>
            <a:r>
              <a:rPr lang="pl-PL" sz="2400" dirty="0" smtClean="0">
                <a:solidFill>
                  <a:srgbClr val="FFFFFF"/>
                </a:solidFill>
                <a:latin typeface="Calibri" pitchFamily="34" charset="0"/>
                <a:cs typeface="Arial" pitchFamily="34" charset="0"/>
              </a:rPr>
              <a:t>można wówczas opisać jako punkt w przestrzeni  psychologicznej.</a:t>
            </a:r>
            <a:endParaRPr lang="en-US" sz="2400" dirty="0">
              <a:solidFill>
                <a:srgbClr val="FFFFFF"/>
              </a:solidFill>
              <a:latin typeface="Calibri" pitchFamily="34" charset="0"/>
              <a:cs typeface="Arial" pitchFamily="34" charset="0"/>
            </a:endParaRPr>
          </a:p>
        </p:txBody>
      </p:sp>
    </p:spTree>
    <p:extLst>
      <p:ext uri="{BB962C8B-B14F-4D97-AF65-F5344CB8AC3E}">
        <p14:creationId xmlns:p14="http://schemas.microsoft.com/office/powerpoint/2010/main" val="23425796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381" y="1196752"/>
            <a:ext cx="46101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title"/>
          </p:nvPr>
        </p:nvSpPr>
        <p:spPr>
          <a:xfrm>
            <a:off x="755650" y="170480"/>
            <a:ext cx="7772400" cy="792162"/>
          </a:xfrm>
        </p:spPr>
        <p:txBody>
          <a:bodyPr/>
          <a:lstStyle/>
          <a:p>
            <a:r>
              <a:rPr lang="pl-PL" dirty="0">
                <a:latin typeface="Arial Unicode MS" pitchFamily="34" charset="-128"/>
              </a:rPr>
              <a:t>Przestrzenie umysłu</a:t>
            </a:r>
            <a:endParaRPr lang="en-US" dirty="0"/>
          </a:p>
        </p:txBody>
      </p:sp>
      <p:sp>
        <p:nvSpPr>
          <p:cNvPr id="3" name="Symbol zastępczy zawartości 2"/>
          <p:cNvSpPr>
            <a:spLocks noGrp="1"/>
          </p:cNvSpPr>
          <p:nvPr>
            <p:ph idx="1"/>
          </p:nvPr>
        </p:nvSpPr>
        <p:spPr>
          <a:xfrm>
            <a:off x="685800" y="1125539"/>
            <a:ext cx="3670300" cy="5399806"/>
          </a:xfrm>
        </p:spPr>
        <p:txBody>
          <a:bodyPr/>
          <a:lstStyle/>
          <a:p>
            <a:pPr marL="0" indent="0" eaLnBrk="1" hangingPunct="1">
              <a:spcBef>
                <a:spcPts val="0"/>
              </a:spcBef>
              <a:spcAft>
                <a:spcPts val="1200"/>
              </a:spcAft>
              <a:buNone/>
            </a:pPr>
            <a:r>
              <a:rPr lang="pl-PL" sz="2400" dirty="0" smtClean="0">
                <a:solidFill>
                  <a:srgbClr val="FFFFFF"/>
                </a:solidFill>
                <a:latin typeface="Calibri" pitchFamily="34" charset="0"/>
                <a:cs typeface="Arial" pitchFamily="34" charset="0"/>
              </a:rPr>
              <a:t>Aktywność mózgu =&gt;</a:t>
            </a:r>
          </a:p>
          <a:p>
            <a:pPr marL="0" indent="0" eaLnBrk="1" hangingPunct="1">
              <a:spcBef>
                <a:spcPts val="0"/>
              </a:spcBef>
              <a:spcAft>
                <a:spcPts val="1200"/>
              </a:spcAft>
              <a:buNone/>
            </a:pPr>
            <a:r>
              <a:rPr lang="pl-PL" sz="2400" dirty="0" smtClean="0">
                <a:solidFill>
                  <a:srgbClr val="FFFFFF"/>
                </a:solidFill>
                <a:latin typeface="Calibri" pitchFamily="34" charset="0"/>
                <a:cs typeface="Arial" pitchFamily="34" charset="0"/>
              </a:rPr>
              <a:t>siec grup neuronów =&gt; neurodynamika  =&gt; trajektoria A(t) </a:t>
            </a:r>
            <a:r>
              <a:rPr lang="pl-PL" sz="2400" dirty="0">
                <a:solidFill>
                  <a:srgbClr val="FFFFFF"/>
                </a:solidFill>
                <a:latin typeface="Calibri" pitchFamily="34" charset="0"/>
                <a:cs typeface="Arial" pitchFamily="34" charset="0"/>
              </a:rPr>
              <a:t>w </a:t>
            </a:r>
            <a:r>
              <a:rPr lang="pl-PL" sz="2400" dirty="0" smtClean="0">
                <a:solidFill>
                  <a:srgbClr val="FFFFFF"/>
                </a:solidFill>
                <a:latin typeface="Calibri" pitchFamily="34" charset="0"/>
                <a:cs typeface="Arial" pitchFamily="34" charset="0"/>
              </a:rPr>
              <a:t>„przestrzeni aktywacji”.</a:t>
            </a:r>
          </a:p>
          <a:p>
            <a:pPr marL="0" indent="0" eaLnBrk="1" hangingPunct="1">
              <a:spcBef>
                <a:spcPts val="0"/>
              </a:spcBef>
              <a:spcAft>
                <a:spcPts val="1200"/>
              </a:spcAft>
              <a:buNone/>
            </a:pPr>
            <a:r>
              <a:rPr lang="pl-PL" sz="2400" dirty="0" smtClean="0">
                <a:solidFill>
                  <a:srgbClr val="FFFFFF"/>
                </a:solidFill>
                <a:latin typeface="Calibri" pitchFamily="34" charset="0"/>
                <a:cs typeface="Arial" pitchFamily="34" charset="0"/>
              </a:rPr>
              <a:t>Strumień świadomości </a:t>
            </a:r>
            <a:br>
              <a:rPr lang="pl-PL" sz="2400" dirty="0" smtClean="0">
                <a:solidFill>
                  <a:srgbClr val="FFFFFF"/>
                </a:solidFill>
                <a:latin typeface="Calibri" pitchFamily="34" charset="0"/>
                <a:cs typeface="Arial" pitchFamily="34" charset="0"/>
              </a:rPr>
            </a:br>
            <a:r>
              <a:rPr lang="pl-PL" sz="2400" dirty="0" smtClean="0">
                <a:solidFill>
                  <a:srgbClr val="FFFFFF"/>
                </a:solidFill>
                <a:latin typeface="Calibri" pitchFamily="34" charset="0"/>
                <a:cs typeface="Arial" pitchFamily="34" charset="0"/>
              </a:rPr>
              <a:t>=&gt; przestrzeń umysłu, własności dostępne introspekcji </a:t>
            </a:r>
            <a:br>
              <a:rPr lang="pl-PL" sz="2400" dirty="0" smtClean="0">
                <a:solidFill>
                  <a:srgbClr val="FFFFFF"/>
                </a:solidFill>
                <a:latin typeface="Calibri" pitchFamily="34" charset="0"/>
                <a:cs typeface="Arial" pitchFamily="34" charset="0"/>
              </a:rPr>
            </a:br>
            <a:r>
              <a:rPr lang="pl-PL" sz="2400" dirty="0" smtClean="0">
                <a:solidFill>
                  <a:srgbClr val="FFFFFF"/>
                </a:solidFill>
                <a:latin typeface="Calibri" pitchFamily="34" charset="0"/>
                <a:cs typeface="Arial" pitchFamily="34" charset="0"/>
              </a:rPr>
              <a:t>=&gt; trajektoria umysłu M(t).</a:t>
            </a:r>
            <a:endParaRPr lang="pl-PL" sz="2400" dirty="0">
              <a:solidFill>
                <a:srgbClr val="FFFFFF"/>
              </a:solidFill>
              <a:latin typeface="Calibri" pitchFamily="34" charset="0"/>
              <a:cs typeface="Arial" pitchFamily="34" charset="0"/>
            </a:endParaRPr>
          </a:p>
          <a:p>
            <a:pPr marL="0" indent="0" eaLnBrk="1" hangingPunct="1">
              <a:spcBef>
                <a:spcPts val="0"/>
              </a:spcBef>
              <a:spcAft>
                <a:spcPts val="1200"/>
              </a:spcAft>
              <a:buNone/>
            </a:pPr>
            <a:r>
              <a:rPr lang="pl-PL" sz="2400" dirty="0" smtClean="0">
                <a:solidFill>
                  <a:srgbClr val="FFFFFF"/>
                </a:solidFill>
                <a:latin typeface="Calibri" pitchFamily="34" charset="0"/>
                <a:cs typeface="Arial" pitchFamily="34" charset="0"/>
              </a:rPr>
              <a:t>Stan </a:t>
            </a:r>
            <a:r>
              <a:rPr lang="pl-PL" sz="2400" dirty="0">
                <a:solidFill>
                  <a:srgbClr val="FFFFFF"/>
                </a:solidFill>
                <a:latin typeface="Calibri" pitchFamily="34" charset="0"/>
                <a:cs typeface="Arial" pitchFamily="34" charset="0"/>
              </a:rPr>
              <a:t>mózgu </a:t>
            </a:r>
            <a:r>
              <a:rPr lang="pl-PL" sz="2400" dirty="0" smtClean="0">
                <a:solidFill>
                  <a:srgbClr val="FFFFFF"/>
                </a:solidFill>
                <a:latin typeface="Calibri" pitchFamily="34" charset="0"/>
                <a:cs typeface="Arial" pitchFamily="34" charset="0"/>
                <a:sym typeface="Wingdings" pitchFamily="2" charset="2"/>
              </a:rPr>
              <a:t> </a:t>
            </a:r>
            <a:r>
              <a:rPr lang="pl-PL" sz="2400" dirty="0" smtClean="0">
                <a:solidFill>
                  <a:srgbClr val="FFFFFF"/>
                </a:solidFill>
                <a:latin typeface="Calibri" pitchFamily="34" charset="0"/>
                <a:cs typeface="Arial" pitchFamily="34" charset="0"/>
              </a:rPr>
              <a:t>stan umysłu</a:t>
            </a:r>
          </a:p>
          <a:p>
            <a:pPr marL="0" indent="0" eaLnBrk="1" hangingPunct="1">
              <a:spcBef>
                <a:spcPts val="0"/>
              </a:spcBef>
              <a:spcAft>
                <a:spcPts val="1200"/>
              </a:spcAft>
              <a:buNone/>
            </a:pPr>
            <a:r>
              <a:rPr lang="pl-PL" sz="2400" dirty="0" smtClean="0">
                <a:solidFill>
                  <a:srgbClr val="FFFFFF"/>
                </a:solidFill>
                <a:latin typeface="Calibri" pitchFamily="34" charset="0"/>
                <a:cs typeface="Arial" pitchFamily="34" charset="0"/>
              </a:rPr>
              <a:t>               A(t) ~ M(t) </a:t>
            </a:r>
            <a:endParaRPr lang="pl-PL" sz="2400" dirty="0">
              <a:solidFill>
                <a:srgbClr val="FFFFFF"/>
              </a:solidFill>
              <a:latin typeface="Calibri" pitchFamily="34" charset="0"/>
              <a:cs typeface="Arial" pitchFamily="34" charset="0"/>
            </a:endParaRPr>
          </a:p>
        </p:txBody>
      </p:sp>
    </p:spTree>
    <p:extLst>
      <p:ext uri="{BB962C8B-B14F-4D97-AF65-F5344CB8AC3E}">
        <p14:creationId xmlns:p14="http://schemas.microsoft.com/office/powerpoint/2010/main" val="5443774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Arial Unicode MS" pitchFamily="34" charset="-128"/>
              </a:rPr>
              <a:t>To umysł się porusza … </a:t>
            </a:r>
          </a:p>
        </p:txBody>
      </p:sp>
      <p:sp>
        <p:nvSpPr>
          <p:cNvPr id="34819" name="Rectangle 3"/>
          <p:cNvSpPr>
            <a:spLocks noChangeArrowheads="1"/>
          </p:cNvSpPr>
          <p:nvPr/>
        </p:nvSpPr>
        <p:spPr bwMode="auto">
          <a:xfrm>
            <a:off x="493712" y="1124745"/>
            <a:ext cx="8326759"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00"/>
              </a:spcAft>
              <a:buClr>
                <a:srgbClr val="FFC000"/>
              </a:buClr>
              <a:defRPr/>
            </a:pPr>
            <a:r>
              <a:rPr lang="pl-PL" sz="2000" dirty="0" smtClean="0">
                <a:solidFill>
                  <a:srgbClr val="FFFFFF"/>
                </a:solidFill>
                <a:latin typeface="Calibri"/>
                <a:cs typeface="Calibri" pitchFamily="34" charset="0"/>
              </a:rPr>
              <a:t>I Patriarcha </a:t>
            </a:r>
            <a:r>
              <a:rPr lang="pl-PL" sz="2000" dirty="0" err="1" smtClean="0">
                <a:solidFill>
                  <a:srgbClr val="FFFFFF"/>
                </a:solidFill>
                <a:latin typeface="Calibri"/>
                <a:cs typeface="Calibri" pitchFamily="34" charset="0"/>
              </a:rPr>
              <a:t>Bodidharma</a:t>
            </a:r>
            <a:r>
              <a:rPr lang="pl-PL" sz="2000" dirty="0" smtClean="0">
                <a:solidFill>
                  <a:srgbClr val="FFFFFF"/>
                </a:solidFill>
                <a:latin typeface="Calibri"/>
                <a:cs typeface="Calibri" pitchFamily="34" charset="0"/>
              </a:rPr>
              <a:t>: </a:t>
            </a:r>
            <a:br>
              <a:rPr lang="pl-PL" sz="2000" dirty="0" smtClean="0">
                <a:solidFill>
                  <a:srgbClr val="FFFFFF"/>
                </a:solidFill>
                <a:latin typeface="Calibri"/>
                <a:cs typeface="Calibri" pitchFamily="34" charset="0"/>
              </a:rPr>
            </a:br>
            <a:r>
              <a:rPr lang="pl-PL" sz="2000" dirty="0" smtClean="0">
                <a:solidFill>
                  <a:srgbClr val="FFFFFF"/>
                </a:solidFill>
                <a:latin typeface="Calibri"/>
                <a:cs typeface="Calibri" pitchFamily="34" charset="0"/>
              </a:rPr>
              <a:t>Umysł, który jest naszą prawdziwą naturą …  reagując na okoliczności przekształca się w mentalne zdarzenia. </a:t>
            </a:r>
          </a:p>
          <a:p>
            <a:pPr>
              <a:spcAft>
                <a:spcPts val="300"/>
              </a:spcAft>
              <a:buClr>
                <a:srgbClr val="FFC000"/>
              </a:buClr>
              <a:defRPr/>
            </a:pPr>
            <a:endParaRPr lang="pl-PL" sz="2000" dirty="0" smtClean="0">
              <a:solidFill>
                <a:srgbClr val="FFFFFF"/>
              </a:solidFill>
              <a:latin typeface="Calibri"/>
            </a:endParaRPr>
          </a:p>
          <a:p>
            <a:pPr>
              <a:spcAft>
                <a:spcPts val="300"/>
              </a:spcAft>
              <a:buClr>
                <a:srgbClr val="FFC000"/>
              </a:buClr>
              <a:defRPr/>
            </a:pPr>
            <a:r>
              <a:rPr lang="pl-PL" sz="2000" dirty="0" smtClean="0">
                <a:solidFill>
                  <a:srgbClr val="FFFFFF"/>
                </a:solidFill>
                <a:latin typeface="Calibri"/>
              </a:rPr>
              <a:t>Chiński tekst </a:t>
            </a:r>
            <a:r>
              <a:rPr lang="pl-PL" sz="2000" dirty="0">
                <a:solidFill>
                  <a:srgbClr val="FFFFFF"/>
                </a:solidFill>
                <a:latin typeface="Calibri"/>
              </a:rPr>
              <a:t>(początek 13 wieku): </a:t>
            </a:r>
            <a:br>
              <a:rPr lang="pl-PL" sz="2000" dirty="0">
                <a:solidFill>
                  <a:srgbClr val="FFFFFF"/>
                </a:solidFill>
                <a:latin typeface="Calibri"/>
              </a:rPr>
            </a:br>
            <a:endParaRPr lang="pl-PL" sz="2000" dirty="0" smtClean="0">
              <a:solidFill>
                <a:srgbClr val="FFFFFF"/>
              </a:solidFill>
              <a:latin typeface="Calibri"/>
            </a:endParaRPr>
          </a:p>
          <a:p>
            <a:pPr>
              <a:spcAft>
                <a:spcPts val="300"/>
              </a:spcAft>
              <a:buClr>
                <a:srgbClr val="FFC000"/>
              </a:buClr>
              <a:defRPr/>
            </a:pPr>
            <a:r>
              <a:rPr lang="pl-PL" sz="2000" dirty="0" smtClean="0">
                <a:solidFill>
                  <a:srgbClr val="FFFFFF"/>
                </a:solidFill>
                <a:latin typeface="Calibri"/>
              </a:rPr>
              <a:t>Szósty </a:t>
            </a:r>
            <a:r>
              <a:rPr lang="pl-PL" sz="2000" dirty="0">
                <a:solidFill>
                  <a:srgbClr val="FFFFFF"/>
                </a:solidFill>
                <a:latin typeface="Calibri"/>
              </a:rPr>
              <a:t>Patriarcha </a:t>
            </a:r>
            <a:r>
              <a:rPr lang="pl-PL" sz="2000" dirty="0" err="1" smtClean="0">
                <a:solidFill>
                  <a:srgbClr val="FFFFFF"/>
                </a:solidFill>
                <a:latin typeface="Calibri"/>
              </a:rPr>
              <a:t>Hui-Neng</a:t>
            </a:r>
            <a:r>
              <a:rPr lang="pl-PL" sz="2000" dirty="0" smtClean="0">
                <a:solidFill>
                  <a:srgbClr val="FFFFFF"/>
                </a:solidFill>
                <a:latin typeface="Calibri"/>
              </a:rPr>
              <a:t> przybył </a:t>
            </a:r>
            <a:r>
              <a:rPr lang="pl-PL" sz="2000" dirty="0">
                <a:solidFill>
                  <a:srgbClr val="FFFFFF"/>
                </a:solidFill>
                <a:latin typeface="Calibri"/>
              </a:rPr>
              <a:t>do świątyni. </a:t>
            </a:r>
            <a:r>
              <a:rPr lang="pl-PL" sz="2000" dirty="0" smtClean="0">
                <a:solidFill>
                  <a:srgbClr val="FFFFFF"/>
                </a:solidFill>
                <a:latin typeface="Calibri"/>
              </a:rPr>
              <a:t/>
            </a:r>
            <a:br>
              <a:rPr lang="pl-PL" sz="2000" dirty="0" smtClean="0">
                <a:solidFill>
                  <a:srgbClr val="FFFFFF"/>
                </a:solidFill>
                <a:latin typeface="Calibri"/>
              </a:rPr>
            </a:br>
            <a:r>
              <a:rPr lang="pl-PL" sz="2000" dirty="0" smtClean="0">
                <a:solidFill>
                  <a:srgbClr val="FFFFFF"/>
                </a:solidFill>
                <a:latin typeface="Calibri"/>
              </a:rPr>
              <a:t>Wiatr </a:t>
            </a:r>
            <a:r>
              <a:rPr lang="pl-PL" sz="2000" dirty="0">
                <a:solidFill>
                  <a:srgbClr val="FFFFFF"/>
                </a:solidFill>
                <a:latin typeface="Calibri"/>
              </a:rPr>
              <a:t>trzepotał świątynną chorągwią. </a:t>
            </a:r>
            <a:r>
              <a:rPr lang="pl-PL" sz="2000" dirty="0" smtClean="0">
                <a:solidFill>
                  <a:srgbClr val="FFFFFF"/>
                </a:solidFill>
                <a:latin typeface="Calibri"/>
              </a:rPr>
              <a:t/>
            </a:r>
            <a:br>
              <a:rPr lang="pl-PL" sz="2000" dirty="0" smtClean="0">
                <a:solidFill>
                  <a:srgbClr val="FFFFFF"/>
                </a:solidFill>
                <a:latin typeface="Calibri"/>
              </a:rPr>
            </a:br>
            <a:r>
              <a:rPr lang="pl-PL" sz="2000" dirty="0" smtClean="0">
                <a:solidFill>
                  <a:srgbClr val="FFFFFF"/>
                </a:solidFill>
                <a:latin typeface="Calibri"/>
              </a:rPr>
              <a:t>Dwaj </a:t>
            </a:r>
            <a:r>
              <a:rPr lang="pl-PL" sz="2000" dirty="0">
                <a:solidFill>
                  <a:srgbClr val="FFFFFF"/>
                </a:solidFill>
                <a:latin typeface="Calibri"/>
              </a:rPr>
              <a:t>mnisi spierali się o to. </a:t>
            </a:r>
            <a:r>
              <a:rPr lang="pl-PL" sz="2000" dirty="0" smtClean="0">
                <a:solidFill>
                  <a:srgbClr val="FFFFFF"/>
                </a:solidFill>
                <a:latin typeface="Calibri"/>
              </a:rPr>
              <a:t/>
            </a:r>
            <a:br>
              <a:rPr lang="pl-PL" sz="2000" dirty="0" smtClean="0">
                <a:solidFill>
                  <a:srgbClr val="FFFFFF"/>
                </a:solidFill>
                <a:latin typeface="Calibri"/>
              </a:rPr>
            </a:br>
            <a:r>
              <a:rPr lang="pl-PL" sz="2000" dirty="0" smtClean="0">
                <a:solidFill>
                  <a:srgbClr val="FFFFFF"/>
                </a:solidFill>
                <a:latin typeface="Calibri"/>
              </a:rPr>
              <a:t>Jeden </a:t>
            </a:r>
            <a:r>
              <a:rPr lang="pl-PL" sz="2000" dirty="0">
                <a:solidFill>
                  <a:srgbClr val="FFFFFF"/>
                </a:solidFill>
                <a:latin typeface="Calibri"/>
              </a:rPr>
              <a:t>mówił, że wiatr się porusza. </a:t>
            </a:r>
            <a:r>
              <a:rPr lang="pl-PL" sz="2000" dirty="0" smtClean="0">
                <a:solidFill>
                  <a:srgbClr val="FFFFFF"/>
                </a:solidFill>
                <a:latin typeface="Calibri"/>
              </a:rPr>
              <a:t/>
            </a:r>
            <a:br>
              <a:rPr lang="pl-PL" sz="2000" dirty="0" smtClean="0">
                <a:solidFill>
                  <a:srgbClr val="FFFFFF"/>
                </a:solidFill>
                <a:latin typeface="Calibri"/>
              </a:rPr>
            </a:br>
            <a:r>
              <a:rPr lang="pl-PL" sz="2000" dirty="0" smtClean="0">
                <a:solidFill>
                  <a:srgbClr val="FFFFFF"/>
                </a:solidFill>
                <a:latin typeface="Calibri"/>
              </a:rPr>
              <a:t>Drugi </a:t>
            </a:r>
            <a:r>
              <a:rPr lang="pl-PL" sz="2000" dirty="0">
                <a:solidFill>
                  <a:srgbClr val="FFFFFF"/>
                </a:solidFill>
                <a:latin typeface="Calibri"/>
              </a:rPr>
              <a:t>mówił, że chorągiew się porusza. </a:t>
            </a:r>
            <a:r>
              <a:rPr lang="pl-PL" sz="2000" dirty="0" smtClean="0">
                <a:solidFill>
                  <a:srgbClr val="FFFFFF"/>
                </a:solidFill>
                <a:latin typeface="Calibri"/>
              </a:rPr>
              <a:t/>
            </a:r>
            <a:br>
              <a:rPr lang="pl-PL" sz="2000" dirty="0" smtClean="0">
                <a:solidFill>
                  <a:srgbClr val="FFFFFF"/>
                </a:solidFill>
                <a:latin typeface="Calibri"/>
              </a:rPr>
            </a:br>
            <a:r>
              <a:rPr lang="pl-PL" sz="2000" dirty="0" smtClean="0">
                <a:solidFill>
                  <a:srgbClr val="FFFFFF"/>
                </a:solidFill>
                <a:latin typeface="Calibri"/>
              </a:rPr>
              <a:t>Daremnie </a:t>
            </a:r>
            <a:r>
              <a:rPr lang="pl-PL" sz="2000" dirty="0">
                <a:solidFill>
                  <a:srgbClr val="FFFFFF"/>
                </a:solidFill>
                <a:latin typeface="Calibri"/>
              </a:rPr>
              <a:t>przekonywali się nawzajem. </a:t>
            </a:r>
            <a:br>
              <a:rPr lang="pl-PL" sz="2000" dirty="0">
                <a:solidFill>
                  <a:srgbClr val="FFFFFF"/>
                </a:solidFill>
                <a:latin typeface="Calibri"/>
              </a:rPr>
            </a:br>
            <a:endParaRPr lang="pl-PL" sz="2000" dirty="0" smtClean="0">
              <a:solidFill>
                <a:srgbClr val="FFFFFF"/>
              </a:solidFill>
              <a:latin typeface="Calibri"/>
            </a:endParaRPr>
          </a:p>
          <a:p>
            <a:pPr>
              <a:spcAft>
                <a:spcPts val="300"/>
              </a:spcAft>
              <a:buClr>
                <a:srgbClr val="FFC000"/>
              </a:buClr>
              <a:defRPr/>
            </a:pPr>
            <a:r>
              <a:rPr lang="pl-PL" sz="2000" dirty="0" smtClean="0">
                <a:solidFill>
                  <a:srgbClr val="FFFFFF"/>
                </a:solidFill>
                <a:latin typeface="Calibri"/>
              </a:rPr>
              <a:t>Patriarcha </a:t>
            </a:r>
            <a:r>
              <a:rPr lang="pl-PL" sz="2000" dirty="0">
                <a:solidFill>
                  <a:srgbClr val="FFFFFF"/>
                </a:solidFill>
                <a:latin typeface="Calibri"/>
              </a:rPr>
              <a:t>powiedział: </a:t>
            </a:r>
            <a:r>
              <a:rPr lang="pl-PL" sz="2000" dirty="0" smtClean="0">
                <a:solidFill>
                  <a:srgbClr val="FFFFFF"/>
                </a:solidFill>
                <a:latin typeface="Calibri"/>
              </a:rPr>
              <a:t/>
            </a:r>
            <a:br>
              <a:rPr lang="pl-PL" sz="2000" dirty="0" smtClean="0">
                <a:solidFill>
                  <a:srgbClr val="FFFFFF"/>
                </a:solidFill>
                <a:latin typeface="Calibri"/>
              </a:rPr>
            </a:br>
            <a:r>
              <a:rPr lang="pl-PL" sz="2000" dirty="0" smtClean="0">
                <a:solidFill>
                  <a:srgbClr val="FFFFFF"/>
                </a:solidFill>
                <a:latin typeface="Calibri"/>
              </a:rPr>
              <a:t>To </a:t>
            </a:r>
            <a:r>
              <a:rPr lang="pl-PL" sz="2000" dirty="0">
                <a:solidFill>
                  <a:srgbClr val="FFFFFF"/>
                </a:solidFill>
                <a:latin typeface="Calibri"/>
              </a:rPr>
              <a:t>nie wiatr. To nie chorągiew. </a:t>
            </a:r>
            <a:r>
              <a:rPr lang="pl-PL" sz="2000" dirty="0" smtClean="0">
                <a:solidFill>
                  <a:srgbClr val="FFFFFF"/>
                </a:solidFill>
                <a:latin typeface="Calibri"/>
              </a:rPr>
              <a:t/>
            </a:r>
            <a:br>
              <a:rPr lang="pl-PL" sz="2000" dirty="0" smtClean="0">
                <a:solidFill>
                  <a:srgbClr val="FFFFFF"/>
                </a:solidFill>
                <a:latin typeface="Calibri"/>
              </a:rPr>
            </a:br>
            <a:r>
              <a:rPr lang="pl-PL" sz="2000" dirty="0" smtClean="0">
                <a:solidFill>
                  <a:srgbClr val="FFFFFF"/>
                </a:solidFill>
                <a:latin typeface="Calibri"/>
              </a:rPr>
              <a:t>To </a:t>
            </a:r>
            <a:r>
              <a:rPr lang="pl-PL" sz="2000" dirty="0">
                <a:solidFill>
                  <a:srgbClr val="FFFFFF"/>
                </a:solidFill>
                <a:latin typeface="Calibri"/>
              </a:rPr>
              <a:t>wasz umysł jest tym, co się porusza. </a:t>
            </a:r>
            <a:endParaRPr lang="pl-PL" sz="2000" dirty="0" smtClean="0">
              <a:solidFill>
                <a:srgbClr val="FFFFFF"/>
              </a:solidFill>
              <a:latin typeface="Calibri"/>
            </a:endParaRPr>
          </a:p>
          <a:p>
            <a:pPr>
              <a:spcAft>
                <a:spcPts val="300"/>
              </a:spcAft>
              <a:buClr>
                <a:srgbClr val="FFC000"/>
              </a:buClr>
              <a:defRPr/>
            </a:pPr>
            <a:endParaRPr lang="pl-PL" sz="2000" dirty="0" smtClean="0">
              <a:solidFill>
                <a:srgbClr val="FFFFFF"/>
              </a:solidFill>
              <a:latin typeface="Calibri"/>
              <a:cs typeface="Calibri" pitchFamily="34" charset="0"/>
            </a:endParaRPr>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4437112"/>
            <a:ext cx="2247900" cy="1323975"/>
          </a:xfrm>
          <a:prstGeom prst="rect">
            <a:avLst/>
          </a:prstGeom>
        </p:spPr>
      </p:pic>
    </p:spTree>
    <p:extLst>
      <p:ext uri="{BB962C8B-B14F-4D97-AF65-F5344CB8AC3E}">
        <p14:creationId xmlns:p14="http://schemas.microsoft.com/office/powerpoint/2010/main" val="473755362"/>
      </p:ext>
    </p:extLst>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4213" y="333375"/>
            <a:ext cx="7793037" cy="685800"/>
          </a:xfrm>
          <a:effectLst/>
        </p:spPr>
        <p:txBody>
          <a:bodyPr/>
          <a:lstStyle/>
          <a:p>
            <a:pPr eaLnBrk="1" hangingPunct="1">
              <a:defRPr/>
            </a:pPr>
            <a:r>
              <a:rPr lang="pl-PL" dirty="0" smtClean="0">
                <a:latin typeface="Arial Unicode MS" pitchFamily="34" charset="-128"/>
              </a:rPr>
              <a:t>Zrozumienie natury ludzkiej</a:t>
            </a:r>
          </a:p>
        </p:txBody>
      </p:sp>
      <p:sp>
        <p:nvSpPr>
          <p:cNvPr id="15363" name="Rectangle 3"/>
          <p:cNvSpPr>
            <a:spLocks noChangeArrowheads="1"/>
          </p:cNvSpPr>
          <p:nvPr/>
        </p:nvSpPr>
        <p:spPr bwMode="auto">
          <a:xfrm>
            <a:off x="611188" y="6186488"/>
            <a:ext cx="82804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00"/>
              </a:spcAft>
              <a:buClr>
                <a:srgbClr val="FFC000"/>
              </a:buClr>
              <a:buSzPct val="115000"/>
            </a:pPr>
            <a:r>
              <a:rPr lang="pl-PL" sz="2400" dirty="0" smtClean="0">
                <a:solidFill>
                  <a:srgbClr val="FFFFFF"/>
                </a:solidFill>
                <a:latin typeface="Calibri" pitchFamily="34" charset="0"/>
                <a:cs typeface="Calibri" pitchFamily="34" charset="0"/>
              </a:rPr>
              <a:t>+ Filozofia  + Socjologia … =&gt;  Nauki o ludzkim doświadczeniu. </a:t>
            </a:r>
          </a:p>
        </p:txBody>
      </p:sp>
      <p:pic>
        <p:nvPicPr>
          <p:cNvPr id="15364" name="Picture 2" descr="http://t1.gstatic.com/images?q=tbn:ANd9GcTGpJeDIOMMN1zj_zgwBR60zmp1pb0miU0w-rCFUYksePQoZ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1138238"/>
            <a:ext cx="18764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Prostokąt zaokrąglony 1"/>
          <p:cNvSpPr>
            <a:spLocks noChangeArrowheads="1"/>
          </p:cNvSpPr>
          <p:nvPr/>
        </p:nvSpPr>
        <p:spPr bwMode="auto">
          <a:xfrm>
            <a:off x="611188" y="1890713"/>
            <a:ext cx="1990725" cy="457200"/>
          </a:xfrm>
          <a:prstGeom prst="roundRect">
            <a:avLst>
              <a:gd name="adj" fmla="val 16667"/>
            </a:avLst>
          </a:prstGeom>
          <a:noFill/>
          <a:ln>
            <a:noFill/>
          </a:ln>
        </p:spPr>
        <p:txBody>
          <a:bodyPr anchor="b"/>
          <a:lstStyle/>
          <a:p>
            <a:pPr algn="ctr">
              <a:spcAft>
                <a:spcPts val="300"/>
              </a:spcAft>
              <a:buClr>
                <a:srgbClr val="FFC000"/>
              </a:buClr>
              <a:buSzPct val="115000"/>
            </a:pPr>
            <a:r>
              <a:rPr lang="pl-PL" sz="2400" smtClean="0">
                <a:solidFill>
                  <a:srgbClr val="FFFFFF"/>
                </a:solidFill>
                <a:latin typeface="Calibri" pitchFamily="34" charset="0"/>
                <a:cs typeface="Calibri" pitchFamily="34" charset="0"/>
              </a:rPr>
              <a:t>Psychofizyka</a:t>
            </a:r>
          </a:p>
        </p:txBody>
      </p:sp>
      <p:sp>
        <p:nvSpPr>
          <p:cNvPr id="15366" name="Prostokąt zaokrąglony 11"/>
          <p:cNvSpPr>
            <a:spLocks noChangeArrowheads="1"/>
          </p:cNvSpPr>
          <p:nvPr/>
        </p:nvSpPr>
        <p:spPr bwMode="auto">
          <a:xfrm>
            <a:off x="4956175" y="1898650"/>
            <a:ext cx="1981200" cy="457200"/>
          </a:xfrm>
          <a:prstGeom prst="roundRect">
            <a:avLst>
              <a:gd name="adj" fmla="val 16667"/>
            </a:avLst>
          </a:prstGeom>
          <a:noFill/>
          <a:ln>
            <a:noFill/>
          </a:ln>
        </p:spPr>
        <p:txBody>
          <a:bodyPr anchor="b"/>
          <a:lstStyle/>
          <a:p>
            <a:pPr algn="ctr">
              <a:spcAft>
                <a:spcPts val="300"/>
              </a:spcAft>
              <a:buClr>
                <a:srgbClr val="FFC000"/>
              </a:buClr>
              <a:buSzPct val="115000"/>
            </a:pPr>
            <a:r>
              <a:rPr lang="pl-PL" sz="2400" smtClean="0">
                <a:solidFill>
                  <a:srgbClr val="FFFFFF"/>
                </a:solidFill>
                <a:latin typeface="Calibri" pitchFamily="34" charset="0"/>
                <a:cs typeface="Calibri" pitchFamily="34" charset="0"/>
              </a:rPr>
              <a:t>Neuronauki</a:t>
            </a:r>
          </a:p>
        </p:txBody>
      </p:sp>
      <p:pic>
        <p:nvPicPr>
          <p:cNvPr id="15367" name="Picture 4" descr="http://t3.gstatic.com/images?q=tbn:ANd9GcSmjDGy0axgwDPreT3wH7R3NcB7rSU-iMa2nrvZMCtNqRDJSKTY9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50" y="1138238"/>
            <a:ext cx="19240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http://t0.gstatic.com/images?q=tbn:ANd9GcTUWXsOZ5Sjqwb9v0RBGiU_2u6zwnqOlMKxVuM4WEld6rY1mqV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4963" y="3684588"/>
            <a:ext cx="1876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Prostokąt zaokrąglony 14"/>
          <p:cNvSpPr>
            <a:spLocks noChangeArrowheads="1"/>
          </p:cNvSpPr>
          <p:nvPr/>
        </p:nvSpPr>
        <p:spPr bwMode="auto">
          <a:xfrm>
            <a:off x="611188" y="4446588"/>
            <a:ext cx="1990725" cy="457200"/>
          </a:xfrm>
          <a:prstGeom prst="roundRect">
            <a:avLst>
              <a:gd name="adj" fmla="val 16667"/>
            </a:avLst>
          </a:prstGeom>
          <a:noFill/>
          <a:ln>
            <a:noFill/>
          </a:ln>
        </p:spPr>
        <p:txBody>
          <a:bodyPr anchor="b"/>
          <a:lstStyle/>
          <a:p>
            <a:pPr algn="ctr">
              <a:spcAft>
                <a:spcPts val="300"/>
              </a:spcAft>
              <a:buClr>
                <a:srgbClr val="FFC000"/>
              </a:buClr>
              <a:buSzPct val="115000"/>
            </a:pPr>
            <a:r>
              <a:rPr lang="pl-PL" sz="2400" smtClean="0">
                <a:solidFill>
                  <a:srgbClr val="FFFFFF"/>
                </a:solidFill>
                <a:latin typeface="Calibri" pitchFamily="34" charset="0"/>
                <a:cs typeface="Calibri" pitchFamily="34" charset="0"/>
              </a:rPr>
              <a:t>Psychologia</a:t>
            </a:r>
          </a:p>
        </p:txBody>
      </p:sp>
      <p:pic>
        <p:nvPicPr>
          <p:cNvPr id="15370" name="Picture 8" descr="http://t2.gstatic.com/images?q=tbn:ANd9GcRXPxP3swpMkKDsCuQbnCX_TmXtsPR9KBcQdLGIOWbojI5WjUK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9950" y="3684588"/>
            <a:ext cx="18573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Prostokąt zaokrąglony 16"/>
          <p:cNvSpPr>
            <a:spLocks noChangeArrowheads="1"/>
          </p:cNvSpPr>
          <p:nvPr/>
        </p:nvSpPr>
        <p:spPr bwMode="auto">
          <a:xfrm>
            <a:off x="4956175" y="4468813"/>
            <a:ext cx="1990725" cy="749300"/>
          </a:xfrm>
          <a:prstGeom prst="roundRect">
            <a:avLst>
              <a:gd name="adj" fmla="val 16667"/>
            </a:avLst>
          </a:prstGeom>
          <a:noFill/>
          <a:ln>
            <a:noFill/>
          </a:ln>
        </p:spPr>
        <p:txBody>
          <a:bodyPr anchor="b"/>
          <a:lstStyle/>
          <a:p>
            <a:pPr algn="ctr">
              <a:spcAft>
                <a:spcPts val="300"/>
              </a:spcAft>
              <a:buClr>
                <a:srgbClr val="FFC000"/>
              </a:buClr>
              <a:buSzPct val="115000"/>
            </a:pPr>
            <a:r>
              <a:rPr lang="pl-PL" sz="2400" smtClean="0">
                <a:solidFill>
                  <a:srgbClr val="FFFFFF"/>
                </a:solidFill>
                <a:latin typeface="Calibri" pitchFamily="34" charset="0"/>
                <a:cs typeface="Calibri" pitchFamily="34" charset="0"/>
              </a:rPr>
              <a:t>Antropologia Kultury</a:t>
            </a:r>
          </a:p>
        </p:txBody>
      </p:sp>
    </p:spTree>
    <p:extLst>
      <p:ext uri="{BB962C8B-B14F-4D97-AF65-F5344CB8AC3E}">
        <p14:creationId xmlns:p14="http://schemas.microsoft.com/office/powerpoint/2010/main" val="32240424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39900" y="301625"/>
            <a:ext cx="6111875" cy="685800"/>
          </a:xfrm>
          <a:effectLst/>
        </p:spPr>
        <p:txBody>
          <a:bodyPr/>
          <a:lstStyle/>
          <a:p>
            <a:pPr eaLnBrk="1" hangingPunct="1">
              <a:defRPr/>
            </a:pPr>
            <a:r>
              <a:rPr lang="pl-PL" dirty="0" smtClean="0">
                <a:latin typeface="Arial Unicode MS" pitchFamily="34" charset="-128"/>
              </a:rPr>
              <a:t>Struktura i funkcja</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252" y="1052738"/>
            <a:ext cx="75057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5098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971552" y="188913"/>
            <a:ext cx="7129463" cy="669925"/>
          </a:xfrm>
        </p:spPr>
        <p:txBody>
          <a:bodyPr/>
          <a:lstStyle/>
          <a:p>
            <a:pPr>
              <a:defRPr/>
            </a:pPr>
            <a:r>
              <a:rPr lang="pl-PL" sz="4000" dirty="0" err="1">
                <a:latin typeface="Arial Unicode MS" pitchFamily="34" charset="-128"/>
              </a:rPr>
              <a:t>Konektom</a:t>
            </a:r>
            <a:endParaRPr lang="pl-PL" sz="4000" dirty="0">
              <a:latin typeface="Arial Unicode MS" pitchFamily="34" charset="-128"/>
            </a:endParaRPr>
          </a:p>
        </p:txBody>
      </p:sp>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196975"/>
            <a:ext cx="842645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pole tekstowe 1"/>
          <p:cNvSpPr txBox="1">
            <a:spLocks noChangeArrowheads="1"/>
          </p:cNvSpPr>
          <p:nvPr/>
        </p:nvSpPr>
        <p:spPr bwMode="auto">
          <a:xfrm>
            <a:off x="494307" y="5538193"/>
            <a:ext cx="8304213" cy="12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Arial" pitchFamily="34" charset="0"/>
              </a:defRPr>
            </a:lvl9pPr>
          </a:lstStyle>
          <a:p>
            <a:pPr algn="l" eaLnBrk="1" hangingPunct="1">
              <a:buClrTx/>
              <a:buSzTx/>
            </a:pPr>
            <a:r>
              <a:rPr lang="pl-PL" sz="2400" dirty="0">
                <a:solidFill>
                  <a:srgbClr val="FFFFFF"/>
                </a:solidFill>
                <a:latin typeface="Calibri" pitchFamily="34" charset="0"/>
              </a:rPr>
              <a:t>Cel: 1000 regionów, których aktywacja pozwoli scharakteryzować stan </a:t>
            </a:r>
            <a:r>
              <a:rPr lang="pl-PL" sz="2400" dirty="0" smtClean="0">
                <a:solidFill>
                  <a:srgbClr val="FFFFFF"/>
                </a:solidFill>
                <a:latin typeface="Calibri" pitchFamily="34" charset="0"/>
              </a:rPr>
              <a:t>mózgu. Analiza </a:t>
            </a:r>
            <a:r>
              <a:rPr lang="pl-PL" sz="2400" dirty="0" err="1" smtClean="0">
                <a:solidFill>
                  <a:srgbClr val="FFFFFF"/>
                </a:solidFill>
                <a:latin typeface="Calibri" pitchFamily="34" charset="0"/>
              </a:rPr>
              <a:t>skanów</a:t>
            </a:r>
            <a:r>
              <a:rPr lang="pl-PL" sz="2400" dirty="0" smtClean="0">
                <a:solidFill>
                  <a:srgbClr val="FFFFFF"/>
                </a:solidFill>
                <a:latin typeface="Calibri" pitchFamily="34" charset="0"/>
              </a:rPr>
              <a:t> 300 par bliźniaków i ich rodzeństwa zakończy się w 2015 roku.   </a:t>
            </a:r>
            <a:r>
              <a:rPr lang="pl-PL" sz="2400" dirty="0" err="1" smtClean="0">
                <a:solidFill>
                  <a:srgbClr val="FFFFFF"/>
                </a:solidFill>
                <a:latin typeface="Calibri" pitchFamily="34" charset="0"/>
                <a:hlinkClick r:id="rId4"/>
              </a:rPr>
              <a:t>Relationship</a:t>
            </a:r>
            <a:r>
              <a:rPr lang="pl-PL" sz="2400" dirty="0" smtClean="0">
                <a:solidFill>
                  <a:srgbClr val="FFFFFF"/>
                </a:solidFill>
                <a:latin typeface="Calibri" pitchFamily="34" charset="0"/>
                <a:hlinkClick r:id="rId4"/>
              </a:rPr>
              <a:t> </a:t>
            </a:r>
            <a:r>
              <a:rPr lang="pl-PL" sz="2400" dirty="0" err="1" smtClean="0">
                <a:solidFill>
                  <a:srgbClr val="FFFFFF"/>
                </a:solidFill>
                <a:latin typeface="Calibri" pitchFamily="34" charset="0"/>
                <a:hlinkClick r:id="rId4"/>
              </a:rPr>
              <a:t>viewer</a:t>
            </a:r>
            <a:r>
              <a:rPr lang="pl-PL" sz="2400" dirty="0" smtClean="0">
                <a:solidFill>
                  <a:srgbClr val="FFFFFF"/>
                </a:solidFill>
                <a:latin typeface="Calibri" pitchFamily="34" charset="0"/>
              </a:rPr>
              <a:t>. </a:t>
            </a:r>
            <a:endParaRPr lang="en-US" sz="2400" dirty="0">
              <a:solidFill>
                <a:srgbClr val="FFFFFF"/>
              </a:solidFill>
              <a:latin typeface="Calibri" pitchFamily="34" charset="0"/>
            </a:endParaRPr>
          </a:p>
        </p:txBody>
      </p:sp>
    </p:spTree>
    <p:extLst>
      <p:ext uri="{BB962C8B-B14F-4D97-AF65-F5344CB8AC3E}">
        <p14:creationId xmlns:p14="http://schemas.microsoft.com/office/powerpoint/2010/main" val="23971936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Zielony gradient">
  <a:themeElements>
    <a:clrScheme name="Zielony gradient">
      <a:dk1>
        <a:sysClr val="windowText" lastClr="000000"/>
      </a:dk1>
      <a:lt1>
        <a:sysClr val="window" lastClr="FFFFFF"/>
      </a:lt1>
      <a:dk2>
        <a:srgbClr val="775F55"/>
      </a:dk2>
      <a:lt2>
        <a:srgbClr val="EBDDC3"/>
      </a:lt2>
      <a:accent1>
        <a:srgbClr val="94B6D2"/>
      </a:accent1>
      <a:accent2>
        <a:srgbClr val="DD8047"/>
      </a:accent2>
      <a:accent3>
        <a:srgbClr val="A5AB81"/>
      </a:accent3>
      <a:accent4>
        <a:srgbClr val="F7B615"/>
      </a:accent4>
      <a:accent5>
        <a:srgbClr val="7BA79D"/>
      </a:accent5>
      <a:accent6>
        <a:srgbClr val="968C8C"/>
      </a:accent6>
      <a:hlink>
        <a:srgbClr val="F7B615"/>
      </a:hlink>
      <a:folHlink>
        <a:srgbClr val="FFFF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sty-Zielony">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Zielony">
      <a:majorFont>
        <a:latin typeface="Calibri"/>
        <a:ea typeface=""/>
        <a:cs typeface=""/>
      </a:majorFont>
      <a:minorFont>
        <a:latin typeface="Calibr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    Times New Roman CE"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    Times New Roman CE"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osty-Zielony">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Zielony">
      <a:majorFont>
        <a:latin typeface="Calibri"/>
        <a:ea typeface=""/>
        <a:cs typeface=""/>
      </a:majorFont>
      <a:minorFont>
        <a:latin typeface="Calibr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    Times New Roman CE"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    Times New Roman CE"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white">
      <a:majorFont>
        <a:latin typeface="Calibri"/>
        <a:ea typeface=""/>
        <a:cs typeface=""/>
      </a:majorFont>
      <a:minorFont>
        <a:latin typeface="Calibr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white">
      <a:majorFont>
        <a:latin typeface="Calibri"/>
        <a:ea typeface=""/>
        <a:cs typeface=""/>
      </a:majorFont>
      <a:minorFont>
        <a:latin typeface="Calibr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outerShdw blurRad="38100" dist="38100" dir="2700000" algn="tl">
                <a:srgbClr val="000000">
                  <a:alpha val="43137"/>
                </a:srgbClr>
              </a:outerShdw>
            </a:effectLst>
            <a:latin typeface="Arial Unicode MS" pitchFamily="34" charset="-128"/>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
      <a:dk1>
        <a:srgbClr val="000000"/>
      </a:dk1>
      <a:lt1>
        <a:srgbClr val="D7F0FF"/>
      </a:lt1>
      <a:dk2>
        <a:srgbClr val="000000"/>
      </a:dk2>
      <a:lt2>
        <a:srgbClr val="808080"/>
      </a:lt2>
      <a:accent1>
        <a:srgbClr val="FF9999"/>
      </a:accent1>
      <a:accent2>
        <a:srgbClr val="0000FF"/>
      </a:accent2>
      <a:accent3>
        <a:srgbClr val="E8F6FF"/>
      </a:accent3>
      <a:accent4>
        <a:srgbClr val="000000"/>
      </a:accent4>
      <a:accent5>
        <a:srgbClr val="FFCACA"/>
      </a:accent5>
      <a:accent6>
        <a:srgbClr val="0000E7"/>
      </a:accent6>
      <a:hlink>
        <a:srgbClr val="CC00CC"/>
      </a:hlink>
      <a:folHlink>
        <a:srgbClr val="C0C0C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Marmur">
  <a:themeElements>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6600"/>
        </a:solidFill>
        <a:ln w="9525" cap="flat" cmpd="sng" algn="ctr">
          <a:noFill/>
          <a:prstDash val="solid"/>
          <a:round/>
          <a:headEnd type="none" w="med" len="med"/>
          <a:tailEnd type="none" w="med" len="med"/>
        </a:ln>
        <a:effectLst>
          <a:outerShdw dist="107763"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
            <a:schemeClr val="tx2"/>
          </a:buClr>
          <a:buSzPct val="115000"/>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Marmur 1">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2">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
      <a:clrScheme name="Marmur 3">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30303</TotalTime>
  <Words>3171</Words>
  <Application>Microsoft Office PowerPoint</Application>
  <PresentationFormat>Pokaz na ekranie (4:3)</PresentationFormat>
  <Paragraphs>350</Paragraphs>
  <Slides>59</Slides>
  <Notes>56</Notes>
  <HiddenSlides>0</HiddenSlides>
  <MMClips>0</MMClips>
  <ScaleCrop>false</ScaleCrop>
  <HeadingPairs>
    <vt:vector size="4" baseType="variant">
      <vt:variant>
        <vt:lpstr>Motyw</vt:lpstr>
      </vt:variant>
      <vt:variant>
        <vt:i4>12</vt:i4>
      </vt:variant>
      <vt:variant>
        <vt:lpstr>Tytuły slajdów</vt:lpstr>
      </vt:variant>
      <vt:variant>
        <vt:i4>59</vt:i4>
      </vt:variant>
    </vt:vector>
  </HeadingPairs>
  <TitlesOfParts>
    <vt:vector size="71" baseType="lpstr">
      <vt:lpstr>Projekt domyślny</vt:lpstr>
      <vt:lpstr>Prosty-Zielony</vt:lpstr>
      <vt:lpstr>2_Prosty-Zielony</vt:lpstr>
      <vt:lpstr>1_Projekt domyślny</vt:lpstr>
      <vt:lpstr>Marmur</vt:lpstr>
      <vt:lpstr>2_Projekt domyślny</vt:lpstr>
      <vt:lpstr>Default Design</vt:lpstr>
      <vt:lpstr>2_Marmur</vt:lpstr>
      <vt:lpstr>3_Marmur</vt:lpstr>
      <vt:lpstr>Zielony gradient</vt:lpstr>
      <vt:lpstr>4_Projekt domyślny</vt:lpstr>
      <vt:lpstr>1_Marmur</vt:lpstr>
      <vt:lpstr>Mózgi i umysły,  czyli co i skąd  o sobie wiemy?</vt:lpstr>
      <vt:lpstr>Temat</vt:lpstr>
      <vt:lpstr>Pierwsze przykazanie nauki</vt:lpstr>
      <vt:lpstr>Kim/czym jestem?</vt:lpstr>
      <vt:lpstr>Introspekcja</vt:lpstr>
      <vt:lpstr>To umysł się porusza … </vt:lpstr>
      <vt:lpstr>Zrozumienie natury ludzkiej</vt:lpstr>
      <vt:lpstr>Struktura i funkcja</vt:lpstr>
      <vt:lpstr>Konektom</vt:lpstr>
      <vt:lpstr>Neuronalny determinizm</vt:lpstr>
      <vt:lpstr>Erozja</vt:lpstr>
      <vt:lpstr>Prezentacja programu PowerPoint</vt:lpstr>
      <vt:lpstr>Przestrzeń neuronalna</vt:lpstr>
      <vt:lpstr>Prezentacja programu PowerPoint</vt:lpstr>
      <vt:lpstr>Aktywność spontaniczna</vt:lpstr>
      <vt:lpstr>6 sieci podstawowych</vt:lpstr>
      <vt:lpstr>3 sieci podstawowe</vt:lpstr>
      <vt:lpstr>Różne ‘Ja’ w mózgu</vt:lpstr>
      <vt:lpstr>Prezentacja programu PowerPoint</vt:lpstr>
      <vt:lpstr>Prezentacja programu PowerPoint</vt:lpstr>
      <vt:lpstr>Rozwój sieci podstawowej (DMN)</vt:lpstr>
      <vt:lpstr>Środkowa Bruzda Czołowa (MFG)</vt:lpstr>
      <vt:lpstr>Pamięć niemowlaka</vt:lpstr>
      <vt:lpstr>Co wie dorosły?</vt:lpstr>
      <vt:lpstr>Skąd coś wiem o sobie?</vt:lpstr>
      <vt:lpstr>Normalne  świadome doświadczenie wzrokowe wymaga aktywacji wszystkich obszarów</vt:lpstr>
      <vt:lpstr>Do jakiego poziomu aktywacji odnoszą się nasze pojęcia?</vt:lpstr>
      <vt:lpstr>Słowa w mózgu</vt:lpstr>
      <vt:lpstr>Neuroobrazowanie słów?</vt:lpstr>
      <vt:lpstr>Semantyka fMRI</vt:lpstr>
      <vt:lpstr>Język (165 eksperymentów)</vt:lpstr>
      <vt:lpstr>Uwaga (77)</vt:lpstr>
      <vt:lpstr>Segmentacja doświadczenia</vt:lpstr>
      <vt:lpstr>Mózg jako substrat</vt:lpstr>
      <vt:lpstr>Nasze okulary</vt:lpstr>
      <vt:lpstr>Rekonstrukcja obrazów</vt:lpstr>
      <vt:lpstr>Słabo widać? </vt:lpstr>
      <vt:lpstr>Podsłuchiwanie myśli</vt:lpstr>
      <vt:lpstr>Wola to pobudzenie mózgu ... </vt:lpstr>
      <vt:lpstr>Wiem 10 sekund wcześniej!</vt:lpstr>
      <vt:lpstr>Wola to jedno z wrażeń ... </vt:lpstr>
      <vt:lpstr>Spisek … </vt:lpstr>
      <vt:lpstr>Mózg i Ja</vt:lpstr>
      <vt:lpstr>Biologist conclude …</vt:lpstr>
      <vt:lpstr>GES</vt:lpstr>
      <vt:lpstr>Ja i Mózg</vt:lpstr>
      <vt:lpstr>Voluntary action in the brain</vt:lpstr>
      <vt:lpstr>Czy świadomość inicjuje działanie?</vt:lpstr>
      <vt:lpstr>Is it good for you?</vt:lpstr>
      <vt:lpstr>Mózg i wola</vt:lpstr>
      <vt:lpstr>Zawiłości świadomości </vt:lpstr>
      <vt:lpstr>Wyobraźnia</vt:lpstr>
      <vt:lpstr>Agnozja wyobrażeniowa</vt:lpstr>
      <vt:lpstr>Słuchacz</vt:lpstr>
      <vt:lpstr>Co o sobie wiemy</vt:lpstr>
      <vt:lpstr>Prezentacja programu PowerPoint</vt:lpstr>
      <vt:lpstr>Prezentacja programu PowerPoint</vt:lpstr>
      <vt:lpstr>Geometryczny model umysłu</vt:lpstr>
      <vt:lpstr>Przestrzenie umysłu</vt:lpstr>
    </vt:vector>
  </TitlesOfParts>
  <Company>Nicolaus Copernicus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reprezentowane są pojęcia w mózgu i co z tego wynika</dc:title>
  <dc:subject>Brain, language, concepts</dc:subject>
  <dc:creator>Wlodzislaw Duch</dc:creator>
  <cp:keywords>Brain, language, concepts</cp:keywords>
  <cp:lastModifiedBy>Wlodzislaw Duch</cp:lastModifiedBy>
  <cp:revision>759</cp:revision>
  <cp:lastPrinted>1999-08-21T07:27:07Z</cp:lastPrinted>
  <dcterms:created xsi:type="dcterms:W3CDTF">1998-04-11T13:46:18Z</dcterms:created>
  <dcterms:modified xsi:type="dcterms:W3CDTF">2012-11-22T13:49:14Z</dcterms:modified>
</cp:coreProperties>
</file>