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0" r:id="rId3"/>
    <p:sldId id="371" r:id="rId4"/>
    <p:sldId id="339" r:id="rId5"/>
    <p:sldId id="372" r:id="rId6"/>
    <p:sldId id="373" r:id="rId7"/>
    <p:sldId id="374" r:id="rId8"/>
    <p:sldId id="375" r:id="rId9"/>
    <p:sldId id="376" r:id="rId10"/>
    <p:sldId id="378" r:id="rId11"/>
    <p:sldId id="377" r:id="rId12"/>
    <p:sldId id="379" r:id="rId13"/>
    <p:sldId id="380" r:id="rId14"/>
    <p:sldId id="382" r:id="rId15"/>
    <p:sldId id="389" r:id="rId16"/>
    <p:sldId id="381" r:id="rId17"/>
    <p:sldId id="383" r:id="rId18"/>
    <p:sldId id="385" r:id="rId19"/>
    <p:sldId id="384" r:id="rId20"/>
    <p:sldId id="386" r:id="rId21"/>
    <p:sldId id="387" r:id="rId22"/>
    <p:sldId id="390" r:id="rId23"/>
    <p:sldId id="388" r:id="rId24"/>
    <p:sldId id="392" r:id="rId25"/>
    <p:sldId id="393" r:id="rId26"/>
    <p:sldId id="394" r:id="rId27"/>
    <p:sldId id="396" r:id="rId28"/>
    <p:sldId id="397" r:id="rId29"/>
    <p:sldId id="398" r:id="rId30"/>
    <p:sldId id="399" r:id="rId31"/>
    <p:sldId id="400" r:id="rId32"/>
    <p:sldId id="403" r:id="rId33"/>
    <p:sldId id="402" r:id="rId34"/>
    <p:sldId id="401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369" r:id="rId4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09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6D2F-7930-4C56-9984-85295BFC11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86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3F64-81EA-4CCC-B892-6667E6D3AA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6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8AAA-D23F-492E-A375-10F1687311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5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8F4E-90C5-4311-ADC3-ED36B72EB0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97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21F4-701B-4821-A5CE-00FCFA3669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74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C7C5-4994-4E02-B511-783153731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11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AF57-BD0D-4B11-8F21-CC34869754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1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3F81E-8E03-4836-A8F0-05BD934D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2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6C55-D2C0-4908-A080-4B963019D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C25F-52C9-4930-A792-9D5A73C3B6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9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54F1-9459-4700-9F64-764916242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16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DC4A75B-1496-42E1-87ED-61EA3BBD7F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</a:t>
            </a:r>
            <a:br>
              <a:rPr lang="pl-PL" altLang="pl-PL" dirty="0" smtClean="0">
                <a:latin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</a:rPr>
              <a:t>w aplikacjach MVVM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1055687"/>
          </a:xfrm>
        </p:spPr>
        <p:txBody>
          <a:bodyPr/>
          <a:lstStyle/>
          <a:p>
            <a:pPr eaLnBrk="1" hangingPunct="1"/>
            <a:r>
              <a:rPr lang="pl-PL" altLang="pl-PL" sz="2800" dirty="0" smtClean="0">
                <a:latin typeface="Times New Roman" pitchFamily="18" charset="0"/>
              </a:rPr>
              <a:t>Jacek Matulewski</a:t>
            </a:r>
          </a:p>
          <a:p>
            <a:pPr eaLnBrk="1" hangingPunct="1"/>
            <a:r>
              <a:rPr lang="pl-PL" altLang="pl-PL" sz="1800" dirty="0" smtClean="0">
                <a:latin typeface="Times New Roman" pitchFamily="18" charset="0"/>
              </a:rPr>
              <a:t>7 listopada 2019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059113" y="333375"/>
            <a:ext cx="280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1800">
                <a:latin typeface="Times New Roman" pitchFamily="18" charset="0"/>
              </a:rPr>
              <a:t>Programowanie Windows</a:t>
            </a:r>
          </a:p>
        </p:txBody>
      </p:sp>
      <p:sp>
        <p:nvSpPr>
          <p:cNvPr id="2053" name="pole tekstowe 3"/>
          <p:cNvSpPr txBox="1">
            <a:spLocks noChangeArrowheads="1"/>
          </p:cNvSpPr>
          <p:nvPr/>
        </p:nvSpPr>
        <p:spPr bwMode="auto">
          <a:xfrm>
            <a:off x="1878013" y="6308725"/>
            <a:ext cx="550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http://www.fizyka.umk.pl/~jacek/dydaktyka/winprog_v2/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zadania (rekordu)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7165744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model;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Zadanie(string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opis,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Model.PriorytetZadania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model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opis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092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zadania (rekordu)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56195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#region Własności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string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Opis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return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model.Opis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Priorytet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CzyZadaniePozostajeNiezrealizowanePoPlanowanymTerminie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endregion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73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zadania (rekordu)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7702750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#region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event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PropertyChangedEventHandler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//zmodyfikowana wersja dla wielu własności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OnPropertyChanged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string[]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nazwyWłasności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nazwyWłasności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PropertyChangedEventArgs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nazwaWłasności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endregion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36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zadania (rekordu)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641393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region Polecenia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oznaczJakoZrealizowane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OznaczJakoZrealizowane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oznaczJakoNiezrealizowane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OznaczJakoNiezrealizowane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endregion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9688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02495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ZadaniaWPF.Model.PlikXml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ścieżkaPlikuXml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"zadania.xml";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//przechowywanie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dwóch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kolekcji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model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//kolekcja z modelu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ObservableCollection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&lt;Zadanie&gt;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 =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ObservableCollection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&lt;Zadanie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&gt;();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//kolekcja modeli widoku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35584" y="5445224"/>
            <a:ext cx="8412880" cy="120032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Kolekcja z modelu – stan aplikacji</a:t>
            </a:r>
          </a:p>
          <a:p>
            <a:r>
              <a:rPr lang="pl-PL" sz="2400" dirty="0" smtClean="0"/>
              <a:t>Kolekcja modeli widoku – np. możliwe wiązania do jej elementów</a:t>
            </a:r>
          </a:p>
          <a:p>
            <a:r>
              <a:rPr lang="pl-PL" sz="2400" dirty="0" smtClean="0"/>
              <a:t>Problem synchronizacji kolekcji (w obie strony)</a:t>
            </a:r>
            <a:endParaRPr lang="pl-PL" sz="2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677592" y="2996952"/>
            <a:ext cx="6082114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ObservableCollection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pl-PL" sz="2400" dirty="0" smtClean="0"/>
              <a:t> implementuje </a:t>
            </a:r>
            <a:br>
              <a:rPr lang="pl-PL" sz="2400" dirty="0" smtClean="0"/>
            </a:br>
            <a:r>
              <a:rPr lang="pl-PL" sz="2400" dirty="0" smtClean="0"/>
              <a:t>interfejs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INotifyCollectionChanged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89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02495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ZadaniaWPF.Model.PlikXml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ścieżkaPlikuXml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"zadania.xml";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//przechowywanie dwóch kolekcji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model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//kolekcja z modelu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ObservableCollection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&lt;Zadanie&gt;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ObservableCollection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&lt;Zadanie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&gt;(); //kolekcja modeli 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35584" y="5445224"/>
            <a:ext cx="8412880" cy="120032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Kolekcja z modelu – stan aplikacji</a:t>
            </a:r>
          </a:p>
          <a:p>
            <a:r>
              <a:rPr lang="pl-PL" sz="2400" dirty="0" smtClean="0"/>
              <a:t>Kolekcja modeli widoku – np. możliwe wiązania do jej elementów</a:t>
            </a:r>
          </a:p>
          <a:p>
            <a:r>
              <a:rPr lang="pl-PL" sz="2400" dirty="0" smtClean="0"/>
              <a:t>Problem synchronizacji kolekcji (w obie strony)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9892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716574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ZadaniaWPF.Model.PlikXml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kopiujZadania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ListaZadań.CollectionChanged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synchronizacjaModelu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in model)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Zadanie(zadanie));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ListaZadań.CollectionChanged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synchronizacjaModelu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    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278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609173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ZadaniaWPF.Model.PlikXml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Zadania()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System.IO.File.Exists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ścieżkaPlikuXml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model = Czytaj(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ścieżkaPlikuXml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model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kopiujZadania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37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716574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ZadaniaWPF.Model.PlikXml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kopiujZadania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ListaZadań.CollectionChanged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synchronizacjaModelu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ListaZadań.Clear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in model)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ListaZadań.Add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Zadanie(zadanie));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ListaZadań.CollectionChanged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synchronizacjaModelu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    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241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45455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synchronizacjaModelu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NotifyCollectionChangedEventArgs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e.Action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NotifyCollectionChangedAction.Add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Zadanie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noweZadanie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(Zadanie)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e.NewItems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noweZadanie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model.DodajZadanie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noweZadanie.GetModel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NotifyCollectionChangedAction.Remove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233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Warstwy MVVM (powtórzenie)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132856"/>
            <a:ext cx="5760640" cy="423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a 2"/>
          <p:cNvGrpSpPr/>
          <p:nvPr/>
        </p:nvGrpSpPr>
        <p:grpSpPr>
          <a:xfrm>
            <a:off x="395536" y="1628800"/>
            <a:ext cx="8593549" cy="2533228"/>
            <a:chOff x="395536" y="1628800"/>
            <a:chExt cx="8593549" cy="2533228"/>
          </a:xfrm>
        </p:grpSpPr>
        <p:sp>
          <p:nvSpPr>
            <p:cNvPr id="2" name="pole tekstowe 1"/>
            <p:cNvSpPr txBox="1"/>
            <p:nvPr/>
          </p:nvSpPr>
          <p:spPr>
            <a:xfrm>
              <a:off x="6372200" y="1794034"/>
              <a:ext cx="225254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IValueConverter</a:t>
              </a:r>
              <a:endParaRPr lang="pl-PL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395536" y="1795086"/>
              <a:ext cx="1563248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Behavior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&lt;&gt;</a:t>
              </a: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2699792" y="1628800"/>
              <a:ext cx="3355406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Window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&gt;, &lt;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UserControl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5771538" y="3792696"/>
              <a:ext cx="3217547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INotifyPropertyChanged</a:t>
              </a:r>
              <a:endParaRPr lang="pl-PL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755576" y="3212976"/>
              <a:ext cx="1838965" cy="646331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ICommand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RelayCommand</a:t>
              </a:r>
              <a:endParaRPr lang="pl-PL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7363556" y="3131676"/>
              <a:ext cx="1425390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Binding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010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kolekcji zadań (</a:t>
            </a:r>
            <a:r>
              <a:rPr lang="pl-PL" altLang="pl-PL" sz="2400" b="1" i="1" dirty="0" err="1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clue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tego wykładu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45455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synchronizacjaModelu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NotifyCollectionChangedEventArgs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e.Action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NotifyCollectionChangedAction.Add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Zadanie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noweZadanie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(Zadanie)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e.NewItems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noweZadanie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model.DodajZadanie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noweZadanie.GetModel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NotifyCollectionChangedAction.Remove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9373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szablon danych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7810151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x:Class="ZadaniaWPF.MainWindow"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mw:Zadania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="10,10,0,0"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="Liczba zadań: 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&lt;Run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ListaZadań.Count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x:Name="lbListaZadań"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="10,35,10,200" 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ItemsSource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...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53417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szablon danych</a:t>
            </a:r>
          </a:p>
        </p:txBody>
      </p:sp>
      <p:pic>
        <p:nvPicPr>
          <p:cNvPr id="1026" name="Picture 2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3226"/>
            <a:ext cx="4392488" cy="445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249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szablon danych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77676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x:Name="lbListaZadań"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="10,35,10,200"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ItemsSource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ItemTemplate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DataTemplate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Orientation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Orientation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=Opis,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Content="Zrealizowane"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OznaczJakoZrealizowane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&lt;Button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Content="Niezrealizowane"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OznaczJakoNiezrealizowane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DataTemplate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ListBox.ItemTemplate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115616" y="3356992"/>
            <a:ext cx="7685117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Źródłem wiązania wewnątrz szablonu jest element z kolekcji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0664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szablon danych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952857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x:Name="lbListaZadań"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="10,35,10,200" 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ItemTemplate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DataTemplate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Orientation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Termin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&lt;Run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={}{0:dd MMMM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ConverterCulture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-PL}"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/&gt;,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Utworzone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&lt;Run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OneWay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StringFormat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={}{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0:dd MMMM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ConverterCulture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-PL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DataTemplate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ListBox.ItemTemplate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4593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elementu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56195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x:Name="lbListaZadań"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="10,35,10,200" 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ListBox.ItemTemplate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ListBox.ItemTemplate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ItemContainerStyle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Value="3"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Control.BorderBrush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Value="Black"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Control.BorderThickness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Value="1"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Style.Triggers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Trigger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Control.IsMouseOver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Value="True"&gt;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Control.Background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Trigger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Style.Triggers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ListBox.ItemContainerStyle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77642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3226"/>
            <a:ext cx="4395223" cy="445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elementu</a:t>
            </a:r>
          </a:p>
        </p:txBody>
      </p:sp>
    </p:spTree>
    <p:extLst>
      <p:ext uri="{BB962C8B-B14F-4D97-AF65-F5344CB8AC3E}">
        <p14:creationId xmlns:p14="http://schemas.microsoft.com/office/powerpoint/2010/main" val="30346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3-N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3226"/>
            <a:ext cx="4397712" cy="445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konwertery</a:t>
            </a:r>
          </a:p>
        </p:txBody>
      </p:sp>
    </p:spTree>
    <p:extLst>
      <p:ext uri="{BB962C8B-B14F-4D97-AF65-F5344CB8AC3E}">
        <p14:creationId xmlns:p14="http://schemas.microsoft.com/office/powerpoint/2010/main" val="262908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prezentacja kolekcji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zdarzenie → polecenie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34715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x:Class="ZadaniaWPF.MainWindow"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xmlns:i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/2010/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interactivity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mw:Zadania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i:Interaction.Triggers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i:EventTrigger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i:InvokeCommandAction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Zapisz}"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i:EventTrigger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i:Interaction.Triggers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39448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– 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68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705834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UsuńZadanie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usuńZadanie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usuńZadanie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o =&gt;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indeksZadania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Zadanie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indeksZadania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ListaZadań.Remove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(zadanie);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o =&gt;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(o ==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indeksZadania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)o;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indeksZadania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&gt;= 0;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usuńZadanie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651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element kolekcji danych (rekord):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23975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MniejWażne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Ważne, Krytyczne };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string Opis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set;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set;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set;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Priorytet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set;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set; }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OpisPriorytetu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priorytet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...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8641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Widoku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68435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Content="Usuń zadanie"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="10,0,0,165"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Style="{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stylPrzycisku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UsuńZadanie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lbListaZadań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SelectedIndex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1922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– </a:t>
            </a:r>
            <a:r>
              <a:rPr lang="pl-PL" altLang="pl-PL" sz="2400" b="1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68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7165744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o =&gt;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Zadanie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 as Zadanie;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(zadanie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ListaZadań.Add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(zadanie);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},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o =&gt;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return (o as Zadanie)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10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48856"/>
            <a:ext cx="7920880" cy="461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827584" y="3429000"/>
            <a:ext cx="4068743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Dodanie zadania ↔ formularz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4869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239756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x:Class="ZadaniaWPF.MainWindow"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clr-namespace:System;assembly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mscorlib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="Nowe zadanie"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="10,0,10,10"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="420"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="140"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Content="Opis:"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="10,5,0,0"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x:Name="tbOpis"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="23"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="10,30,10,0"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Content="Priorytet:"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="10,60,0,0"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15268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45455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x:Class="ZadaniaWPF.MainWindow"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clr-namespace:System;assembly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mscorlib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="Nowe zadanie"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="10,0,10,10"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="420"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="140"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x:Name="cbPriorytet"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="10,85,0,0"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="120"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&gt;Mniej ważne&lt;/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="True"&gt;Ważne&lt;/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&gt;Krytyczne&lt;/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ComboBoxItem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15635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669361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x:Class="ZadaniaWPF.MainWindow"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clr-namespace:System;assembly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mscorlib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="Nowe zadanie"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="10,0,10,10"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="420"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="140"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Content="Termin realizacji:"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="160,60,0,0"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DatePicker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x:Name="dpTerminRealizacji"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="160,85,0,0"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SelectedDate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x:Static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s:DateTime.Now}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18996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modyfikacje kolekcji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(CRUD)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347157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x:Class="ZadaniaWPF.MainWindow"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clr-namespace:System;assembly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mscorlib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="500"&gt;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="Nowe zadanie"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="10,0,10,10"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="420"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="140"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Content="Dodaj zadanie"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0,80,10,0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Style="{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stylPrzycisku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&lt;/Button&gt;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GroupBox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176873" y="5877272"/>
            <a:ext cx="5493812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Polecenie oczekuje zadania </a:t>
            </a:r>
            <a:br>
              <a:rPr lang="pl-PL" sz="2400" dirty="0" smtClean="0"/>
            </a:br>
            <a:r>
              <a:rPr lang="pl-PL" sz="2400" dirty="0" smtClean="0"/>
              <a:t>przekazanego przez parametr → konwerter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4726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konwerter tworzący zadanie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altLang="pl-PL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multibinding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56195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ZadanieConverter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IMultiValueConverter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PriorytetZadaniaToInt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pzti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PriorytetZadaniaToInt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Convert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CultureInfo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culture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opis = (string)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terminUtworzenia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?)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priorytet =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pzti.ConvertBack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CultureInfo.CurrentCulture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string.IsNullOrWhiteSpace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(opis) &amp;&amp;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planowanyTerminRealizacji.HasValue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ModelWidoku.Zadanie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(opis,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terminUtworzenia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planowanyTerminRealizacji.Value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priorytet,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58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altLang="pl-PL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ultibinding</a:t>
            </a: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(konwerter tworzący zadanie)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347157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 zasobów: </a:t>
            </a:r>
            <a:endParaRPr lang="pl-PL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local:ZadanieConverter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x:Key="twórzZadanie"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Wiązanie w zbierające w parametrze polecenia dane </a:t>
            </a:r>
            <a:b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potrzebne do utworzenie zadania przez konwerter: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Content="Dodaj zadanie"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0,80,10,0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Style="{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stylPrzycisku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Converter="{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twórzZadanie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tbOpis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dpTerminRealizacji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SelectedDate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cbPriorytet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SelectedIndex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11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multibinding</a:t>
            </a:r>
            <a:r>
              <a:rPr lang="pl-PL" alt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(konwerter tworzący zadanie)</a:t>
            </a:r>
            <a:endParaRPr lang="pl-PL" altLang="pl-PL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347157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 zasobów: </a:t>
            </a:r>
            <a:endParaRPr lang="pl-PL" sz="1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local:ZadanieConverter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x:Key="twórzZadanie"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Wiązanie w zbierające w parametrze polecenia dane </a:t>
            </a:r>
            <a:b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potrzebne do utworzenie zadania przez konwerter: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Content="Dodaj zadanie"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0,80,10,0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Style="{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stylPrzycisku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Button.CommandParameter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Converter="{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twórzZadanie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tbOpis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dpTerminRealizacji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SelectedDate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cbPriorytet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SelectedIndex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Button.CommandParameter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50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element kolekcji danych (rekord):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920636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MniejWażne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Ważne, Krytyczne };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Zadanie(string opis,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,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this.Opis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opis;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this.DataUtworzenia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dataUtworzenia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planowanyTerminRealizacji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this.Priorytet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priorytetZadania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czyZrealizowane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8112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użycie okna dialogowego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3528" y="2192665"/>
            <a:ext cx="83471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local:NotificationDialogBox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x:Name="notificationDialogBox"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Caption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ZadaniaWPF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CommandBefore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local:NotificationDialogBox.CommandParameter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Converter="{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twórzZadanie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tbOpis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dpTerminRealizacji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SelectedDate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cbPriorytet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SelectedIndex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local:NotificationDialogBox.CommandParameter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local:NotificationDialogBox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Content="Dodaj zadanie"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="0,83,9.8,0"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="Right"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Style="{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stylPrzycisku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notificationDialogBox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=Show}"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="Zadanie zostało dodane"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</p:txBody>
      </p:sp>
    </p:spTree>
    <p:extLst>
      <p:ext uri="{BB962C8B-B14F-4D97-AF65-F5344CB8AC3E}">
        <p14:creationId xmlns:p14="http://schemas.microsoft.com/office/powerpoint/2010/main" val="2926899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Widok – </a:t>
            </a:r>
            <a:r>
              <a:rPr lang="pl-PL" alt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użycie okna dialogowego</a:t>
            </a:r>
          </a:p>
        </p:txBody>
      </p:sp>
      <p:pic>
        <p:nvPicPr>
          <p:cNvPr id="5122" name="Picture 2" descr="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47" y="2255628"/>
            <a:ext cx="4627409" cy="415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908149" y="3919696"/>
            <a:ext cx="5984331" cy="2677656"/>
          </a:xfrm>
          <a:prstGeom prst="rect">
            <a:avLst/>
          </a:prstGeom>
          <a:solidFill>
            <a:schemeClr val="accent5"/>
          </a:solidFill>
          <a:ln w="127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Alternatywne rozwiązanie: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Model widoku udostępnia własności, </a:t>
            </a:r>
            <a:br>
              <a:rPr lang="pl-PL" sz="2400" dirty="0" smtClean="0"/>
            </a:br>
            <a:r>
              <a:rPr lang="pl-PL" sz="2400" dirty="0" smtClean="0"/>
              <a:t>z którymi elementy formularza są </a:t>
            </a:r>
            <a:br>
              <a:rPr lang="pl-PL" sz="2400" dirty="0" smtClean="0"/>
            </a:br>
            <a:r>
              <a:rPr lang="pl-PL" sz="2400" dirty="0" smtClean="0"/>
              <a:t>związane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OneWayToSource</a:t>
            </a:r>
            <a:r>
              <a:rPr lang="pl-PL" sz="2400" dirty="0" smtClean="0"/>
              <a:t> lub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TwoWay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Przycisk związany jest z poleceniem, które</a:t>
            </a:r>
            <a:br>
              <a:rPr lang="pl-PL" sz="2400" dirty="0" smtClean="0"/>
            </a:br>
            <a:r>
              <a:rPr lang="pl-PL" sz="2400" dirty="0" smtClean="0"/>
              <a:t>odpowiedzialne jest za utworzenie elementu</a:t>
            </a:r>
            <a:br>
              <a:rPr lang="pl-PL" sz="2400" dirty="0" smtClean="0"/>
            </a:br>
            <a:r>
              <a:rPr lang="pl-PL" sz="2400" dirty="0" smtClean="0"/>
              <a:t>kolekcji (zbierane dane z tych własności)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10344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Lokowanie produktu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391703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Rozwinięcie tematu:</a:t>
            </a: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Przechowywanie kolekcji </a:t>
            </a:r>
            <a:b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chmurze prywatnej </a:t>
            </a:r>
            <a:b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(podłączenie aplikacji </a:t>
            </a:r>
            <a:b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usługi REST)</a:t>
            </a:r>
          </a:p>
          <a:p>
            <a:pPr eaLnBrk="1" hangingPunct="1"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CQRS (na wypadek większych</a:t>
            </a:r>
            <a:r>
              <a:rPr lang="pl-PL" alt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alt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obciążeń usługi REST)</a:t>
            </a:r>
          </a:p>
        </p:txBody>
      </p:sp>
      <p:pic>
        <p:nvPicPr>
          <p:cNvPr id="4098" name="Picture 2" descr="Okładka książki/ebooka Visual Studio 2017. Tworzenie aplikacji Windows w języku C#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314" y="2348880"/>
            <a:ext cx="2889126" cy="412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11560" y="5661248"/>
            <a:ext cx="4080925" cy="830997"/>
          </a:xfrm>
          <a:prstGeom prst="rect">
            <a:avLst/>
          </a:prstGeom>
          <a:solidFill>
            <a:srgbClr val="0070C0"/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Te zaawansowane zagadnienia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nie są wymagane na egzaminie </a:t>
            </a:r>
            <a:endParaRPr lang="pl-PL" sz="24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58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kolekcja danych (zbiór rekordów):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695094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Zadania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//prosty </a:t>
            </a:r>
            <a:r>
              <a:rPr lang="pl-PL" sz="1400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wrapper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dla listy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List&lt;Zadanie&gt;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List&lt;Zadanie&gt;();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DodajZadanie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(Zadanie zadanie)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listaZadań.Add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(zadanie);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UsuńZadanie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(Zadanie zadanie)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listaZadań.Remove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(zadanie);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067944" y="5733256"/>
            <a:ext cx="4690323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CRUD = </a:t>
            </a:r>
            <a:r>
              <a:rPr lang="pl-PL" sz="2400" i="1" dirty="0" err="1" smtClean="0"/>
              <a:t>create</a:t>
            </a:r>
            <a:r>
              <a:rPr lang="pl-PL" sz="2400" dirty="0" smtClean="0"/>
              <a:t>, </a:t>
            </a:r>
            <a:r>
              <a:rPr lang="pl-PL" sz="2400" i="1" dirty="0" err="1" smtClean="0"/>
              <a:t>read</a:t>
            </a:r>
            <a:r>
              <a:rPr lang="pl-PL" sz="2400" dirty="0" smtClean="0"/>
              <a:t>, </a:t>
            </a:r>
            <a:r>
              <a:rPr lang="pl-PL" sz="2400" i="1" dirty="0" smtClean="0"/>
              <a:t>update</a:t>
            </a:r>
            <a:r>
              <a:rPr lang="pl-PL" sz="2400" dirty="0" smtClean="0"/>
              <a:t>, </a:t>
            </a:r>
            <a:r>
              <a:rPr lang="pl-PL" sz="2400" i="1" dirty="0" err="1" smtClean="0"/>
              <a:t>delete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32986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kolekcja danych (zbiór rekordów):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7380547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LiczbaZadań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listaZadań.Count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Zadanie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indeks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indeksator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[indeks];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34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kolekcja danych (zbiór rekordów):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5876930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Zadania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IEnumerable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&lt;Zadanie&gt;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IEnumerator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&lt;Zadanie&gt;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GetEnumerator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listaZadań.GetEnumerator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IEnumerator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IEnumerable.GetEnumerator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IEnumerator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this.GetEnumerator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  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6093296"/>
            <a:ext cx="8730788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err="1" smtClean="0"/>
              <a:t>Enumerator</a:t>
            </a:r>
            <a:r>
              <a:rPr lang="pl-PL" sz="2400" dirty="0" smtClean="0"/>
              <a:t> = </a:t>
            </a:r>
            <a:r>
              <a:rPr lang="pl-PL" sz="2400" dirty="0" err="1" smtClean="0"/>
              <a:t>iterator</a:t>
            </a:r>
            <a:r>
              <a:rPr lang="pl-PL" sz="2400" dirty="0" smtClean="0"/>
              <a:t>, sekwencyjny dostęp do wszystkich elementów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195622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zapis i odczyt kolekcji z pliku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23975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System;</a:t>
            </a: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System.Collections.Generic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System.Globalization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System.Linq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System.Xml.Linq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PlikXml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IFormatProvider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formatProvider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CultureInfo.InvariantCulture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Zapisz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ścieżkaPliku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Zadania zadania) 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Zadania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Czytaj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ścieżkaPliku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27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Kolekcje danych w MVVM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widoku zadania (rekordu)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2192665"/>
            <a:ext cx="845455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ZadaniaWPF.ModelWidoku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Zadanie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INotifyPropertyChanged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model;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ten konstruktor ułatwi nam życie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Zadanie(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this.model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zadanie;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Model.Zadanie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GetModel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//model nie jest ukryty w środku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model;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3312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28330</TotalTime>
  <Words>3209</Words>
  <Application>Microsoft Office PowerPoint</Application>
  <PresentationFormat>Pokaz na ekranie (4:3)</PresentationFormat>
  <Paragraphs>748</Paragraphs>
  <Slides>42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Projekt domyślny</vt:lpstr>
      <vt:lpstr>Kolekcje danych  w aplikacjach MVVM</vt:lpstr>
      <vt:lpstr>Warstwy MVVM (powtórzenie)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Kolekcje danych w MVVM</vt:lpstr>
      <vt:lpstr>Lokowanie produktu</vt:lpstr>
    </vt:vector>
  </TitlesOfParts>
  <Company>UMK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Windows (Win32)</dc:title>
  <dc:creator>Jacek Matulewski</dc:creator>
  <cp:lastModifiedBy>Jacek Matulewski</cp:lastModifiedBy>
  <cp:revision>236</cp:revision>
  <dcterms:created xsi:type="dcterms:W3CDTF">2012-09-13T13:08:12Z</dcterms:created>
  <dcterms:modified xsi:type="dcterms:W3CDTF">2019-11-12T04:37:11Z</dcterms:modified>
</cp:coreProperties>
</file>