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2" r:id="rId3"/>
  </p:sldMasterIdLst>
  <p:notesMasterIdLst>
    <p:notesMasterId r:id="rId48"/>
  </p:notesMasterIdLst>
  <p:sldIdLst>
    <p:sldId id="441" r:id="rId4"/>
    <p:sldId id="484" r:id="rId5"/>
    <p:sldId id="485" r:id="rId6"/>
    <p:sldId id="486" r:id="rId7"/>
    <p:sldId id="487" r:id="rId8"/>
    <p:sldId id="488" r:id="rId9"/>
    <p:sldId id="489" r:id="rId10"/>
    <p:sldId id="490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81" r:id="rId24"/>
    <p:sldId id="580" r:id="rId25"/>
    <p:sldId id="503" r:id="rId26"/>
    <p:sldId id="579" r:id="rId27"/>
    <p:sldId id="504" r:id="rId28"/>
    <p:sldId id="578" r:id="rId29"/>
    <p:sldId id="505" r:id="rId30"/>
    <p:sldId id="506" r:id="rId31"/>
    <p:sldId id="507" r:id="rId32"/>
    <p:sldId id="508" r:id="rId33"/>
    <p:sldId id="509" r:id="rId34"/>
    <p:sldId id="510" r:id="rId35"/>
    <p:sldId id="511" r:id="rId36"/>
    <p:sldId id="512" r:id="rId37"/>
    <p:sldId id="513" r:id="rId38"/>
    <p:sldId id="514" r:id="rId39"/>
    <p:sldId id="515" r:id="rId40"/>
    <p:sldId id="516" r:id="rId41"/>
    <p:sldId id="517" r:id="rId42"/>
    <p:sldId id="521" r:id="rId43"/>
    <p:sldId id="522" r:id="rId44"/>
    <p:sldId id="577" r:id="rId45"/>
    <p:sldId id="575" r:id="rId46"/>
    <p:sldId id="582" r:id="rId47"/>
  </p:sldIdLst>
  <p:sldSz cx="9144000" cy="6858000" type="screen4x3"/>
  <p:notesSz cx="6858000" cy="9144000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65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FFFF00"/>
    <a:srgbClr val="BCCFE6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74" d="100"/>
          <a:sy n="74" d="100"/>
        </p:scale>
        <p:origin x="-30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BF238F7-40C2-4D77-A733-BDCC83FB575B}" type="datetimeFigureOut">
              <a:rPr lang="pl-PL"/>
              <a:pPr>
                <a:defRPr/>
              </a:pPr>
              <a:t>2017-01-06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C75B47C-2632-4A89-9B08-7CFCB96DDA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450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0724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AFFE8B7-EF33-4F8B-9770-5EAEACF1B878}" type="slidenum">
              <a:rPr lang="pl-PL" sz="1200">
                <a:effectLst/>
                <a:latin typeface="+mn-lt"/>
                <a:cs typeface="+mn-cs"/>
              </a:rPr>
              <a:pPr algn="r">
                <a:defRPr/>
              </a:pPr>
              <a:t>1</a:t>
            </a:fld>
            <a:endParaRPr lang="pl-PL" sz="1200">
              <a:effectLst/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694DE3-6621-4EAE-861D-4FC619ABB903}" type="slidenum">
              <a:rPr lang="pl-PL" altLang="pl-PL" smtClean="0">
                <a:solidFill>
                  <a:prstClr val="black"/>
                </a:solidFill>
                <a:effectLst/>
                <a:cs typeface="+mn-cs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pl-PL" altLang="pl-PL" smtClean="0">
              <a:solidFill>
                <a:prstClr val="black"/>
              </a:solidFill>
              <a:effectLst/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altLang="pl-PL" smtClean="0"/>
              <a:t>ICF: http://www.attoworld.de/Home/attoworld/High-fieldPhysics/FusionEnergy/index.html</a:t>
            </a:r>
          </a:p>
          <a:p>
            <a:pPr eaLnBrk="1" hangingPunct="1"/>
            <a:r>
              <a:rPr lang="pl-PL" altLang="pl-PL" smtClean="0"/>
              <a:t>http://www.attoworld.de/Home/attoworld/High-fieldPhysics/FastIgnition/index.html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570470-536B-417A-BF6E-EC150A05952A}" type="slidenum">
              <a:rPr lang="pl-PL" altLang="pl-PL" smtClean="0">
                <a:solidFill>
                  <a:prstClr val="black"/>
                </a:solidFill>
                <a:effectLst/>
                <a:cs typeface="+mn-cs"/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pl-PL" altLang="pl-PL" smtClean="0">
              <a:solidFill>
                <a:prstClr val="black"/>
              </a:solidFill>
              <a:effectLst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altLang="pl-PL" smtClean="0"/>
              <a:t>ICF: http://www.attoworld.de/Home/attoworld/High-fieldPhysics/FusionEnergy/index.html</a:t>
            </a:r>
          </a:p>
          <a:p>
            <a:pPr eaLnBrk="1" hangingPunct="1"/>
            <a:r>
              <a:rPr lang="pl-PL" altLang="pl-PL" smtClean="0"/>
              <a:t>http://www.attoworld.de/Home/attoworld/High-fieldPhysics/FastIgnition/index.html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570470-536B-417A-BF6E-EC150A05952A}" type="slidenum">
              <a:rPr lang="pl-PL" altLang="pl-PL" smtClean="0">
                <a:solidFill>
                  <a:prstClr val="black"/>
                </a:solidFill>
                <a:effectLst/>
                <a:cs typeface="+mn-cs"/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pl-PL" altLang="pl-PL" smtClean="0">
              <a:solidFill>
                <a:prstClr val="black"/>
              </a:solidFill>
              <a:effectLst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altLang="pl-PL" smtClean="0"/>
              <a:t>ICF: http://www.attoworld.de/Home/attoworld/High-fieldPhysics/FusionEnergy/index.html</a:t>
            </a:r>
          </a:p>
          <a:p>
            <a:pPr eaLnBrk="1" hangingPunct="1"/>
            <a:r>
              <a:rPr lang="pl-PL" altLang="pl-PL" smtClean="0"/>
              <a:t>http://www.attoworld.de/Home/attoworld/High-fieldPhysics/FastIgnition/index.html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DFF9-60C5-46B9-870B-2C30BFA92AAF}" type="datetimeFigureOut">
              <a:rPr lang="pl-PL"/>
              <a:pPr>
                <a:defRPr/>
              </a:pPr>
              <a:t>2017-01-06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C6E34-4798-44DE-A65A-DED6CD69A9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71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4300-ECEE-4B6F-AEBF-33618DBCBE83}" type="datetimeFigureOut">
              <a:rPr lang="pl-PL"/>
              <a:pPr>
                <a:defRPr/>
              </a:pPr>
              <a:t>2017-01-06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F0BD-84B3-41E3-9E25-DA9A72119B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33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58DC-7136-47A1-A436-B3949E7BD394}" type="datetimeFigureOut">
              <a:rPr lang="pl-PL"/>
              <a:pPr>
                <a:defRPr/>
              </a:pPr>
              <a:t>2017-01-06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4361-87DB-4274-9F68-3FB801514D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804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10CBA-3B4D-45FB-BC95-7517D9B6811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54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C28DD-DAF5-4A72-9115-BEB27F070348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44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9B1A-A1B4-4A70-B84D-EB314C82DA9F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77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AB872-802C-4A15-A998-8ABFDEAEB24B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01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8BF4F-4F30-4EA9-8075-38E67FFE7DD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38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FBC15-FA4B-4EAB-A7A0-A170748DC51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54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101B6-68F0-4392-AB01-55620ABF7A8D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95D11-05A3-40D5-9C33-D6ACF1D7B09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8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04A3-33B6-4C72-809A-79D924C0F2DC}" type="datetimeFigureOut">
              <a:rPr lang="pl-PL"/>
              <a:pPr>
                <a:defRPr/>
              </a:pPr>
              <a:t>2017-01-06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F3657-9A25-43A0-BD37-4D822C712D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320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0168-551D-4667-8D75-0E93C1243061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26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3560B-2022-4127-A6D4-3E4D0B50259B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20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75072-A977-4FD1-A3AE-DBBF916E87A0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57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1F4EE-46A7-4691-8EE0-651D02071C23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96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FED32-6CD3-42E7-BDEF-13FEAC145009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18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12EC1-DE12-4124-A7BE-FD136D6D25B3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79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23B6A-35DB-4778-A388-969AEFC3125B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68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DFF9-60C5-46B9-870B-2C30BFA92AA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C6E34-4798-44DE-A65A-DED6CD69A9D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04A3-33B6-4C72-809A-79D924C0F2D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F3657-9A25-43A0-BD37-4D822C712D4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07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B9B8-8FBB-4FB8-9A89-EE66D8F32B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ED3C4-19D4-428B-B0CA-9F5EB0E1F58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0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B9B8-8FBB-4FB8-9A89-EE66D8F32B65}" type="datetimeFigureOut">
              <a:rPr lang="pl-PL"/>
              <a:pPr>
                <a:defRPr/>
              </a:pPr>
              <a:t>2017-01-06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ED3C4-19D4-428B-B0CA-9F5EB0E1F5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945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C79E-DB3E-46FF-AA03-AB60BEB70C3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6D48C-306C-45B7-99E8-A35456A495F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82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4190-7281-4DBE-A85A-80B753A9558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DAB3-892F-4294-9879-FD34C92CBB4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04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F60CE-A708-4C23-B71E-60E7B5A0EEE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7C4E2-3446-420A-9FE1-227F109AA55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8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7225-5FBD-432D-BB34-7A048E11D68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C7B1-5148-49BA-8035-F4B6CD763BA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31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D887-CA23-4ADF-B0BA-CBD9534EF44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5343F-815D-4822-924C-C6C8119FB53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13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561A-6202-4B23-9513-BE6067A4255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9B41-083F-46B0-BDC5-87238A9FF6E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47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4300-ECEE-4B6F-AEBF-33618DBCBE8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F0BD-84B3-41E3-9E25-DA9A72119B9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24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58DC-7136-47A1-A436-B3949E7BD39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4361-87DB-4274-9F68-3FB801514D6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C79E-DB3E-46FF-AA03-AB60BEB70C38}" type="datetimeFigureOut">
              <a:rPr lang="pl-PL"/>
              <a:pPr>
                <a:defRPr/>
              </a:pPr>
              <a:t>2017-01-06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6D48C-306C-45B7-99E8-A35456A495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35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4190-7281-4DBE-A85A-80B753A95580}" type="datetimeFigureOut">
              <a:rPr lang="pl-PL"/>
              <a:pPr>
                <a:defRPr/>
              </a:pPr>
              <a:t>2017-01-06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DAB3-892F-4294-9879-FD34C92CBB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61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F60CE-A708-4C23-B71E-60E7B5A0EEEC}" type="datetimeFigureOut">
              <a:rPr lang="pl-PL"/>
              <a:pPr>
                <a:defRPr/>
              </a:pPr>
              <a:t>2017-01-06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7C4E2-3446-420A-9FE1-227F109AA5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375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7225-5FBD-432D-BB34-7A048E11D682}" type="datetimeFigureOut">
              <a:rPr lang="pl-PL"/>
              <a:pPr>
                <a:defRPr/>
              </a:pPr>
              <a:t>2017-01-06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C7B1-5148-49BA-8035-F4B6CD763B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63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D887-CA23-4ADF-B0BA-CBD9534EF441}" type="datetimeFigureOut">
              <a:rPr lang="pl-PL"/>
              <a:pPr>
                <a:defRPr/>
              </a:pPr>
              <a:t>2017-01-06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5343F-815D-4822-924C-C6C8119FB5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10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561A-6202-4B23-9513-BE6067A4255A}" type="datetimeFigureOut">
              <a:rPr lang="pl-PL"/>
              <a:pPr>
                <a:defRPr/>
              </a:pPr>
              <a:t>2017-01-06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9B41-083F-46B0-BDC5-87238A9FF6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62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6F81BF9-F595-4B3F-998A-2D8C85F25FFE}" type="datetimeFigureOut">
              <a:rPr lang="pl-PL"/>
              <a:pPr>
                <a:defRPr/>
              </a:pPr>
              <a:t>2017-01-06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BBB595C-872A-4892-B99B-53B04B01F6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endParaRPr lang="pl-PL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0FADD0-8879-4DB4-8D7A-EBE475A58719}" type="slidenum">
              <a:rPr lang="pl-PL">
                <a:solidFill>
                  <a:srgbClr val="000000"/>
                </a:solidFill>
                <a:effectLst/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05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6F81BF9-F595-4B3F-998A-2D8C85F25FF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BBB595C-872A-4892-B99B-53B04B01F69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2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l.wikipedia.org/w/index.php?title=Plik:FusionintheSun.svg&amp;filetimestamp=20091128230009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//upload.wikimedia.org/wikipedia/commons/7/73/Kernzerfall.sv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l.wikipedia.org/w/index.php?title=Plik:FusionintheSun.svg&amp;filetimestamp=20091128230009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//upload.wikimedia.org/wikipedia/commons/3/3d/NIF_building_layout.pn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//upload.wikimedia.org/wikipedia/commons/1/17/Inertial_confinement_fusion.svg" TargetMode="Externa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 idx="4294967295"/>
          </p:nvPr>
        </p:nvSpPr>
        <p:spPr>
          <a:xfrm>
            <a:off x="201613" y="4130675"/>
            <a:ext cx="8643937" cy="1470025"/>
          </a:xfrm>
        </p:spPr>
        <p:txBody>
          <a:bodyPr/>
          <a:lstStyle/>
          <a:p>
            <a:pPr eaLnBrk="1" hangingPunct="1"/>
            <a:r>
              <a:rPr lang="pl-PL" altLang="pl-PL" sz="6500" smtClean="0">
                <a:latin typeface="Times New Roman" pitchFamily="18" charset="0"/>
                <a:cs typeface="Times New Roman" pitchFamily="18" charset="0"/>
              </a:rPr>
              <a:t>Mechanika kwantowa</a:t>
            </a:r>
          </a:p>
        </p:txBody>
      </p:sp>
      <p:sp>
        <p:nvSpPr>
          <p:cNvPr id="2051" name="Podtytuł 2"/>
          <p:cNvSpPr>
            <a:spLocks noGrp="1"/>
          </p:cNvSpPr>
          <p:nvPr>
            <p:ph type="subTitle" idx="4294967295"/>
          </p:nvPr>
        </p:nvSpPr>
        <p:spPr>
          <a:xfrm>
            <a:off x="419100" y="5354638"/>
            <a:ext cx="8286750" cy="11430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altLang="pl-PL" sz="4200" smtClean="0">
                <a:solidFill>
                  <a:srgbClr val="385D8A"/>
                </a:solidFill>
                <a:latin typeface="Times New Roman" pitchFamily="18" charset="0"/>
                <a:cs typeface="Times New Roman" pitchFamily="18" charset="0"/>
              </a:rPr>
              <a:t>dla niefizyków</a:t>
            </a:r>
          </a:p>
        </p:txBody>
      </p:sp>
      <p:sp>
        <p:nvSpPr>
          <p:cNvPr id="2052" name="pole tekstowe 4"/>
          <p:cNvSpPr txBox="1">
            <a:spLocks noChangeArrowheads="1"/>
          </p:cNvSpPr>
          <p:nvPr/>
        </p:nvSpPr>
        <p:spPr bwMode="auto">
          <a:xfrm>
            <a:off x="428625" y="357188"/>
            <a:ext cx="4706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effectLst/>
                <a:latin typeface="Times New Roman" pitchFamily="18" charset="0"/>
              </a:rPr>
              <a:t>Jacek Matulewski (e-mail: </a:t>
            </a:r>
            <a:r>
              <a:rPr lang="pl-PL" altLang="pl-PL" sz="1800">
                <a:solidFill>
                  <a:schemeClr val="accent1"/>
                </a:solidFill>
                <a:effectLst/>
                <a:latin typeface="Times New Roman" pitchFamily="18" charset="0"/>
              </a:rPr>
              <a:t>jacek@fizyka.umk.pl</a:t>
            </a:r>
            <a:r>
              <a:rPr lang="pl-PL" altLang="pl-PL" sz="1800"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2053" name="pole tekstowe 4"/>
          <p:cNvSpPr txBox="1">
            <a:spLocks noChangeArrowheads="1"/>
          </p:cNvSpPr>
          <p:nvPr/>
        </p:nvSpPr>
        <p:spPr bwMode="auto">
          <a:xfrm>
            <a:off x="7151688" y="6308725"/>
            <a:ext cx="1633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>
                <a:effectLst/>
                <a:latin typeface="Times New Roman" pitchFamily="18" charset="0"/>
              </a:rPr>
              <a:t>4</a:t>
            </a:r>
            <a:r>
              <a:rPr lang="pl-PL" altLang="pl-PL" sz="1800" dirty="0" smtClean="0">
                <a:effectLst/>
                <a:latin typeface="Times New Roman" pitchFamily="18" charset="0"/>
              </a:rPr>
              <a:t> stycznia </a:t>
            </a:r>
            <a:r>
              <a:rPr lang="pl-PL" altLang="pl-PL" sz="1800" dirty="0">
                <a:effectLst/>
                <a:latin typeface="Times New Roman" pitchFamily="18" charset="0"/>
              </a:rPr>
              <a:t>2016</a:t>
            </a:r>
          </a:p>
        </p:txBody>
      </p:sp>
      <p:pic>
        <p:nvPicPr>
          <p:cNvPr id="2054" name="Picture 7" descr="AliceDownTheRabbit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81075"/>
            <a:ext cx="5715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Fuzja jądrowa w jądrze Słońca</a:t>
            </a:r>
          </a:p>
        </p:txBody>
      </p:sp>
      <p:pic>
        <p:nvPicPr>
          <p:cNvPr id="8195" name="Picture 3" descr="250px-Fusioninthe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84313"/>
            <a:ext cx="3773487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852988" y="1844675"/>
            <a:ext cx="144462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349750" y="6092825"/>
            <a:ext cx="1079500" cy="7651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pl-PL" altLang="pl-PL" sz="180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942138" y="5949950"/>
            <a:ext cx="1258887" cy="9080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pl-PL" altLang="pl-PL" sz="180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5068888" y="1844675"/>
            <a:ext cx="144462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5141913" y="3213100"/>
            <a:ext cx="144462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5357813" y="3213100"/>
            <a:ext cx="144462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7445375" y="1844675"/>
            <a:ext cx="144463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7661275" y="1844675"/>
            <a:ext cx="144463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7085013" y="3213100"/>
            <a:ext cx="144462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7300913" y="3213100"/>
            <a:ext cx="144462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041900" y="2481263"/>
            <a:ext cx="0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7640638" y="2490788"/>
            <a:ext cx="0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5213350" y="2349500"/>
            <a:ext cx="431800" cy="144463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827088" y="1989138"/>
            <a:ext cx="262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2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p + p 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Times New Roman" pitchFamily="18" charset="0"/>
              </a:rPr>
              <a:t>→ </a:t>
            </a:r>
            <a:r>
              <a:rPr lang="pl-PL" altLang="pl-PL" sz="2400" smtClean="0">
                <a:solidFill>
                  <a:srgbClr val="FFFF00"/>
                </a:solidFill>
                <a:effectLst/>
                <a:latin typeface="Times New Roman" pitchFamily="18" charset="0"/>
              </a:rPr>
              <a:t>D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Times New Roman" pitchFamily="18" charset="0"/>
              </a:rPr>
              <a:t> + e</a:t>
            </a:r>
            <a:r>
              <a:rPr lang="pl-PL" altLang="pl-PL" sz="2400" baseline="30000" smtClean="0">
                <a:solidFill>
                  <a:srgbClr val="FFFFFF"/>
                </a:solidFill>
                <a:effectLst/>
                <a:latin typeface="Times New Roman" pitchFamily="18" charset="0"/>
              </a:rPr>
              <a:t>+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  + 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Symbol" pitchFamily="18" charset="2"/>
                <a:cs typeface="+mn-cs"/>
              </a:rPr>
              <a:t>n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7073900" y="6092825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Cykl p-p I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580063" y="2205038"/>
            <a:ext cx="9064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neutrino</a:t>
            </a:r>
            <a:br>
              <a:rPr lang="pl-PL" altLang="pl-PL" sz="1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1,44 MeV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7805738" y="2349500"/>
            <a:ext cx="431800" cy="144463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8172450" y="2227263"/>
            <a:ext cx="906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neutrino</a:t>
            </a:r>
            <a:br>
              <a:rPr lang="pl-PL" altLang="pl-PL" sz="1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1,44 MeV</a:t>
            </a:r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H="1">
            <a:off x="4756150" y="2386013"/>
            <a:ext cx="182563" cy="1000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H="1">
            <a:off x="7345363" y="2395538"/>
            <a:ext cx="182562" cy="1000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 flipH="1">
            <a:off x="4716463" y="3789363"/>
            <a:ext cx="431800" cy="2159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779838" y="3933825"/>
            <a:ext cx="9953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  <a:t>pr. gamma</a:t>
            </a:r>
            <a:br>
              <a:rPr lang="pl-PL" altLang="pl-PL" sz="14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4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  <a:t>5,496 MeV</a:t>
            </a:r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7451725" y="3789363"/>
            <a:ext cx="431800" cy="144462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7885113" y="3860800"/>
            <a:ext cx="9953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  <a:t>pr. gamma</a:t>
            </a:r>
            <a:br>
              <a:rPr lang="pl-PL" altLang="pl-PL" sz="14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4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  <a:t>5,496 MeV</a:t>
            </a:r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5300663" y="3840163"/>
            <a:ext cx="0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7300913" y="3860800"/>
            <a:ext cx="0" cy="3603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grpSp>
        <p:nvGrpSpPr>
          <p:cNvPr id="8222" name="Group 30"/>
          <p:cNvGrpSpPr>
            <a:grpSpLocks/>
          </p:cNvGrpSpPr>
          <p:nvPr/>
        </p:nvGrpSpPr>
        <p:grpSpPr bwMode="auto">
          <a:xfrm>
            <a:off x="2195513" y="2565400"/>
            <a:ext cx="3167062" cy="863600"/>
            <a:chOff x="1383" y="1616"/>
            <a:chExt cx="1995" cy="544"/>
          </a:xfrm>
        </p:grpSpPr>
        <p:sp>
          <p:nvSpPr>
            <p:cNvPr id="8238" name="Text Box 31"/>
            <p:cNvSpPr txBox="1">
              <a:spLocks noChangeArrowheads="1"/>
            </p:cNvSpPr>
            <p:nvPr/>
          </p:nvSpPr>
          <p:spPr bwMode="auto">
            <a:xfrm>
              <a:off x="1383" y="1616"/>
              <a:ext cx="668" cy="29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400" smtClean="0">
                  <a:solidFill>
                    <a:srgbClr val="FFFFFF"/>
                  </a:solidFill>
                  <a:effectLst/>
                  <a:latin typeface="Times New Roman" pitchFamily="18" charset="0"/>
                </a:rPr>
                <a:t>D = </a:t>
              </a:r>
              <a:r>
                <a:rPr lang="pl-PL" altLang="pl-PL" sz="2400" baseline="30000" smtClean="0">
                  <a:solidFill>
                    <a:srgbClr val="FFFFFF"/>
                  </a:solidFill>
                  <a:effectLst/>
                  <a:latin typeface="Times New Roman" pitchFamily="18" charset="0"/>
                </a:rPr>
                <a:t>2</a:t>
              </a:r>
              <a:r>
                <a:rPr lang="pl-PL" altLang="pl-PL" sz="2400" smtClean="0">
                  <a:solidFill>
                    <a:srgbClr val="FFFFFF"/>
                  </a:solidFill>
                  <a:effectLst/>
                  <a:latin typeface="Times New Roman" pitchFamily="18" charset="0"/>
                </a:rPr>
                <a:t>H</a:t>
              </a:r>
              <a:endParaRPr lang="pl-PL" altLang="pl-PL" sz="2400" smtClean="0">
                <a:solidFill>
                  <a:srgbClr val="FFFFFF"/>
                </a:solidFill>
                <a:effectLst/>
                <a:latin typeface="Symbol" pitchFamily="18" charset="2"/>
                <a:cs typeface="+mn-cs"/>
              </a:endParaRPr>
            </a:p>
          </p:txBody>
        </p:sp>
        <p:sp>
          <p:nvSpPr>
            <p:cNvPr id="8239" name="Oval 32"/>
            <p:cNvSpPr>
              <a:spLocks noChangeArrowheads="1"/>
            </p:cNvSpPr>
            <p:nvPr/>
          </p:nvSpPr>
          <p:spPr bwMode="auto">
            <a:xfrm>
              <a:off x="2925" y="1706"/>
              <a:ext cx="453" cy="45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pl-PL" altLang="pl-PL" sz="1800" smtClean="0">
                <a:solidFill>
                  <a:srgbClr val="000000"/>
                </a:solidFill>
                <a:effectLst/>
                <a:cs typeface="+mn-cs"/>
              </a:endParaRPr>
            </a:p>
          </p:txBody>
        </p:sp>
        <p:sp>
          <p:nvSpPr>
            <p:cNvPr id="8240" name="Line 33"/>
            <p:cNvSpPr>
              <a:spLocks noChangeShapeType="1"/>
            </p:cNvSpPr>
            <p:nvPr/>
          </p:nvSpPr>
          <p:spPr bwMode="auto">
            <a:xfrm>
              <a:off x="2064" y="1797"/>
              <a:ext cx="861" cy="9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pl-PL" sz="1800" smtClean="0">
                <a:solidFill>
                  <a:srgbClr val="000000"/>
                </a:solidFill>
                <a:effectLst/>
                <a:latin typeface="Arial" charset="0"/>
                <a:cs typeface="+mn-cs"/>
              </a:endParaRPr>
            </a:p>
          </p:txBody>
        </p:sp>
      </p:grpSp>
      <p:sp>
        <p:nvSpPr>
          <p:cNvPr id="8223" name="Line 34"/>
          <p:cNvSpPr>
            <a:spLocks noChangeShapeType="1"/>
          </p:cNvSpPr>
          <p:nvPr/>
        </p:nvSpPr>
        <p:spPr bwMode="auto">
          <a:xfrm>
            <a:off x="5580063" y="4724400"/>
            <a:ext cx="576262" cy="3603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224" name="Line 35"/>
          <p:cNvSpPr>
            <a:spLocks noChangeShapeType="1"/>
          </p:cNvSpPr>
          <p:nvPr/>
        </p:nvSpPr>
        <p:spPr bwMode="auto">
          <a:xfrm flipH="1">
            <a:off x="6516688" y="4724400"/>
            <a:ext cx="576262" cy="3603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225" name="Line 36"/>
          <p:cNvSpPr>
            <a:spLocks noChangeShapeType="1"/>
          </p:cNvSpPr>
          <p:nvPr/>
        </p:nvSpPr>
        <p:spPr bwMode="auto">
          <a:xfrm>
            <a:off x="6332538" y="5354638"/>
            <a:ext cx="0" cy="8651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226" name="Line 37"/>
          <p:cNvSpPr>
            <a:spLocks noChangeShapeType="1"/>
          </p:cNvSpPr>
          <p:nvPr/>
        </p:nvSpPr>
        <p:spPr bwMode="auto">
          <a:xfrm flipH="1">
            <a:off x="5795963" y="5229225"/>
            <a:ext cx="360362" cy="2873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227" name="Line 38"/>
          <p:cNvSpPr>
            <a:spLocks noChangeShapeType="1"/>
          </p:cNvSpPr>
          <p:nvPr/>
        </p:nvSpPr>
        <p:spPr bwMode="auto">
          <a:xfrm>
            <a:off x="6516688" y="5229225"/>
            <a:ext cx="360362" cy="2873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228" name="Text Box 39"/>
          <p:cNvSpPr txBox="1">
            <a:spLocks noChangeArrowheads="1"/>
          </p:cNvSpPr>
          <p:nvPr/>
        </p:nvSpPr>
        <p:spPr bwMode="auto">
          <a:xfrm>
            <a:off x="1204913" y="2597150"/>
            <a:ext cx="98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18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  <a:t>deuteron</a:t>
            </a:r>
          </a:p>
        </p:txBody>
      </p:sp>
      <p:sp>
        <p:nvSpPr>
          <p:cNvPr id="8229" name="Text Box 40"/>
          <p:cNvSpPr txBox="1">
            <a:spLocks noChangeArrowheads="1"/>
          </p:cNvSpPr>
          <p:nvPr/>
        </p:nvSpPr>
        <p:spPr bwMode="auto">
          <a:xfrm>
            <a:off x="827088" y="3573463"/>
            <a:ext cx="2244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2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D + p 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Times New Roman" pitchFamily="18" charset="0"/>
              </a:rPr>
              <a:t>→ </a:t>
            </a:r>
            <a:r>
              <a:rPr lang="pl-PL" altLang="pl-PL" sz="2400" baseline="30000" smtClean="0">
                <a:solidFill>
                  <a:srgbClr val="FFFFFF"/>
                </a:solidFill>
                <a:effectLst/>
                <a:latin typeface="Times New Roman" pitchFamily="18" charset="0"/>
              </a:rPr>
              <a:t>3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Times New Roman" pitchFamily="18" charset="0"/>
              </a:rPr>
              <a:t>He + 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Symbol" pitchFamily="18" charset="2"/>
                <a:cs typeface="+mn-cs"/>
              </a:rPr>
              <a:t>g</a:t>
            </a:r>
          </a:p>
        </p:txBody>
      </p:sp>
      <p:sp>
        <p:nvSpPr>
          <p:cNvPr id="8230" name="Text Box 41"/>
          <p:cNvSpPr txBox="1">
            <a:spLocks noChangeArrowheads="1"/>
          </p:cNvSpPr>
          <p:nvPr/>
        </p:nvSpPr>
        <p:spPr bwMode="auto">
          <a:xfrm>
            <a:off x="827088" y="4941888"/>
            <a:ext cx="3414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2400" baseline="300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3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He + </a:t>
            </a:r>
            <a:r>
              <a:rPr lang="pl-PL" altLang="pl-PL" sz="2400" baseline="300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3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He 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Times New Roman" pitchFamily="18" charset="0"/>
              </a:rPr>
              <a:t>→ </a:t>
            </a:r>
            <a:r>
              <a:rPr lang="pl-PL" altLang="pl-PL" sz="2400" baseline="30000" smtClean="0">
                <a:solidFill>
                  <a:srgbClr val="FFFFFF"/>
                </a:solidFill>
                <a:effectLst/>
                <a:latin typeface="Times New Roman" pitchFamily="18" charset="0"/>
              </a:rPr>
              <a:t>4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Times New Roman" pitchFamily="18" charset="0"/>
              </a:rPr>
              <a:t>He + 2p + 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Symbol" pitchFamily="18" charset="2"/>
                <a:cs typeface="+mn-cs"/>
              </a:rPr>
              <a:t>g</a:t>
            </a:r>
          </a:p>
        </p:txBody>
      </p:sp>
      <p:sp>
        <p:nvSpPr>
          <p:cNvPr id="8231" name="Line 42"/>
          <p:cNvSpPr>
            <a:spLocks noChangeShapeType="1"/>
          </p:cNvSpPr>
          <p:nvPr/>
        </p:nvSpPr>
        <p:spPr bwMode="auto">
          <a:xfrm>
            <a:off x="6659563" y="5157788"/>
            <a:ext cx="936625" cy="2159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8232" name="Text Box 43"/>
          <p:cNvSpPr txBox="1">
            <a:spLocks noChangeArrowheads="1"/>
          </p:cNvSpPr>
          <p:nvPr/>
        </p:nvSpPr>
        <p:spPr bwMode="auto">
          <a:xfrm>
            <a:off x="7551738" y="5229225"/>
            <a:ext cx="10842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  <a:t>pr. gamma</a:t>
            </a:r>
            <a:br>
              <a:rPr lang="pl-PL" altLang="pl-PL" sz="14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4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  <a:t>12,860 MeV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692275" y="4148138"/>
            <a:ext cx="3959225" cy="720725"/>
            <a:chOff x="1066" y="2613"/>
            <a:chExt cx="2494" cy="454"/>
          </a:xfrm>
        </p:grpSpPr>
        <p:sp>
          <p:nvSpPr>
            <p:cNvPr id="8234" name="Text Box 45"/>
            <p:cNvSpPr txBox="1">
              <a:spLocks noChangeArrowheads="1"/>
            </p:cNvSpPr>
            <p:nvPr/>
          </p:nvSpPr>
          <p:spPr bwMode="auto">
            <a:xfrm>
              <a:off x="1565" y="2704"/>
              <a:ext cx="410" cy="29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400" baseline="30000" smtClean="0">
                  <a:solidFill>
                    <a:srgbClr val="FFFFFF"/>
                  </a:solidFill>
                  <a:effectLst/>
                  <a:latin typeface="Times New Roman" pitchFamily="18" charset="0"/>
                </a:rPr>
                <a:t>3</a:t>
              </a:r>
              <a:r>
                <a:rPr lang="pl-PL" altLang="pl-PL" sz="2400" smtClean="0">
                  <a:solidFill>
                    <a:srgbClr val="FFFFFF"/>
                  </a:solidFill>
                  <a:effectLst/>
                  <a:latin typeface="Times New Roman" pitchFamily="18" charset="0"/>
                </a:rPr>
                <a:t>He</a:t>
              </a:r>
              <a:endParaRPr lang="pl-PL" altLang="pl-PL" sz="2400" smtClean="0">
                <a:solidFill>
                  <a:srgbClr val="FFFFFF"/>
                </a:solidFill>
                <a:effectLst/>
                <a:latin typeface="Symbol" pitchFamily="18" charset="2"/>
                <a:cs typeface="+mn-cs"/>
              </a:endParaRPr>
            </a:p>
          </p:txBody>
        </p:sp>
        <p:sp>
          <p:nvSpPr>
            <p:cNvPr id="8235" name="Oval 46"/>
            <p:cNvSpPr>
              <a:spLocks noChangeArrowheads="1"/>
            </p:cNvSpPr>
            <p:nvPr/>
          </p:nvSpPr>
          <p:spPr bwMode="auto">
            <a:xfrm>
              <a:off x="3107" y="2613"/>
              <a:ext cx="453" cy="45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pl-PL" altLang="pl-PL" sz="1800" smtClean="0">
                <a:solidFill>
                  <a:srgbClr val="000000"/>
                </a:solidFill>
                <a:effectLst/>
                <a:cs typeface="+mn-cs"/>
              </a:endParaRPr>
            </a:p>
          </p:txBody>
        </p:sp>
        <p:sp>
          <p:nvSpPr>
            <p:cNvPr id="8236" name="Line 47"/>
            <p:cNvSpPr>
              <a:spLocks noChangeShapeType="1"/>
            </p:cNvSpPr>
            <p:nvPr/>
          </p:nvSpPr>
          <p:spPr bwMode="auto">
            <a:xfrm>
              <a:off x="1973" y="2840"/>
              <a:ext cx="1134" cy="4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pl-PL" sz="1800" smtClean="0">
                <a:solidFill>
                  <a:srgbClr val="000000"/>
                </a:solidFill>
                <a:effectLst/>
                <a:latin typeface="Arial" charset="0"/>
                <a:cs typeface="+mn-cs"/>
              </a:endParaRPr>
            </a:p>
          </p:txBody>
        </p:sp>
        <p:sp>
          <p:nvSpPr>
            <p:cNvPr id="8237" name="Text Box 48"/>
            <p:cNvSpPr txBox="1">
              <a:spLocks noChangeArrowheads="1"/>
            </p:cNvSpPr>
            <p:nvPr/>
          </p:nvSpPr>
          <p:spPr bwMode="auto">
            <a:xfrm>
              <a:off x="1066" y="2750"/>
              <a:ext cx="4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 smtClean="0">
                  <a:solidFill>
                    <a:srgbClr val="FFFF00"/>
                  </a:solidFill>
                  <a:effectLst/>
                  <a:latin typeface="Times New Roman" pitchFamily="18" charset="0"/>
                  <a:cs typeface="+mn-cs"/>
                </a:rPr>
                <a:t>helion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6962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Fuzja jądrowa w jądrze Słońca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686800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W jądrze powstaje cała energia </a:t>
            </a:r>
            <a:b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emitowana przez Słońce</a:t>
            </a:r>
          </a:p>
          <a:p>
            <a:pPr>
              <a:lnSpc>
                <a:spcPct val="90000"/>
              </a:lnSpc>
            </a:pPr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Bilans cyklu proton-proton I to aż </a:t>
            </a:r>
            <a:r>
              <a:rPr lang="pl-PL" altLang="pl-PL" smtClean="0">
                <a:solidFill>
                  <a:srgbClr val="FFFF00"/>
                </a:solidFill>
                <a:latin typeface="Times New Roman" pitchFamily="18" charset="0"/>
              </a:rPr>
              <a:t>24 MeV</a:t>
            </a:r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(86% energii produkowanej w Słońcu)</a:t>
            </a:r>
          </a:p>
          <a:p>
            <a:pPr>
              <a:lnSpc>
                <a:spcPct val="90000"/>
              </a:lnSpc>
            </a:pPr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Masa jądra He = 99.29% masy czterech p</a:t>
            </a:r>
            <a:b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l-PL" altLang="pl-PL" smtClean="0">
                <a:solidFill>
                  <a:srgbClr val="FFFF00"/>
                </a:solidFill>
                <a:latin typeface="Times New Roman" pitchFamily="18" charset="0"/>
              </a:rPr>
              <a:t>E = mc</a:t>
            </a:r>
            <a:r>
              <a:rPr lang="pl-PL" altLang="pl-PL" baseline="3000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 (2% energii zabierają neutrina)</a:t>
            </a:r>
          </a:p>
          <a:p>
            <a:pPr>
              <a:lnSpc>
                <a:spcPct val="90000"/>
              </a:lnSpc>
            </a:pPr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W efekcie Słońce traci masę w tempie 4</a:t>
            </a:r>
            <a:r>
              <a:rPr lang="en-US" altLang="pl-PL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10</a:t>
            </a:r>
            <a:r>
              <a:rPr lang="pl-PL" altLang="pl-PL" baseline="30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 kg/s</a:t>
            </a:r>
          </a:p>
          <a:p>
            <a:pPr>
              <a:lnSpc>
                <a:spcPct val="90000"/>
              </a:lnSpc>
            </a:pPr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W miarę przemieszczania do powierzchni </a:t>
            </a:r>
            <a:b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(co trwa 10 000 - 170 000 lat) fotony gamma tracą energie przechodząc w optyczne</a:t>
            </a:r>
          </a:p>
        </p:txBody>
      </p:sp>
    </p:spTree>
    <p:extLst>
      <p:ext uri="{BB962C8B-B14F-4D97-AF65-F5344CB8AC3E}">
        <p14:creationId xmlns:p14="http://schemas.microsoft.com/office/powerpoint/2010/main" val="5516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Pierwotna nukleosynteza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420938"/>
            <a:ext cx="4259262" cy="3197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Przez kilka minut </a:t>
            </a:r>
            <a:b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od </a:t>
            </a:r>
            <a:r>
              <a:rPr lang="pl-PL" altLang="pl-PL" smtClean="0">
                <a:solidFill>
                  <a:srgbClr val="FFFF00"/>
                </a:solidFill>
                <a:latin typeface="Times New Roman" pitchFamily="18" charset="0"/>
              </a:rPr>
              <a:t>Wielkiego Wybuchu</a:t>
            </a:r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b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duża gęstość i </a:t>
            </a:r>
            <a:b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duża temperatura </a:t>
            </a:r>
            <a:b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(wówczas powstają </a:t>
            </a:r>
            <a:b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jądra H, D, </a:t>
            </a:r>
            <a:r>
              <a:rPr lang="pl-PL" altLang="pl-PL" baseline="30000" smtClean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He, He)</a:t>
            </a:r>
          </a:p>
        </p:txBody>
      </p:sp>
      <p:pic>
        <p:nvPicPr>
          <p:cNvPr id="10244" name="Picture 7" descr="6_78c188890dae55f8ccf5060a38c1944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73238"/>
            <a:ext cx="3429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1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Bomba wodorowa</a:t>
            </a:r>
          </a:p>
        </p:txBody>
      </p:sp>
      <p:pic>
        <p:nvPicPr>
          <p:cNvPr id="11267" name="Picture 7" descr="Plik:IvyMik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5827712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1835150" y="5949950"/>
            <a:ext cx="5332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T + D → </a:t>
            </a:r>
            <a:r>
              <a:rPr lang="pl-PL" altLang="pl-PL" baseline="300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4</a:t>
            </a:r>
            <a:r>
              <a:rPr lang="pl-PL" altLang="pl-PL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He + </a:t>
            </a:r>
            <a:r>
              <a:rPr lang="pl-PL" altLang="pl-PL" smtClean="0">
                <a:solidFill>
                  <a:srgbClr val="FFFFFF"/>
                </a:solidFill>
                <a:effectLst/>
                <a:latin typeface="Symbol" pitchFamily="18" charset="2"/>
                <a:cs typeface="+mn-cs"/>
              </a:rPr>
              <a:t>n</a:t>
            </a:r>
            <a:r>
              <a:rPr lang="pl-PL" altLang="pl-PL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 + </a:t>
            </a:r>
            <a:r>
              <a:rPr lang="pl-PL" altLang="pl-PL" smtClean="0">
                <a:solidFill>
                  <a:srgbClr val="FFFFFF"/>
                </a:solidFill>
                <a:effectLst/>
                <a:latin typeface="Symbol" pitchFamily="18" charset="2"/>
                <a:cs typeface="+mn-cs"/>
              </a:rPr>
              <a:t>g</a:t>
            </a:r>
            <a:r>
              <a:rPr lang="pl-PL" altLang="pl-PL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 (</a:t>
            </a:r>
            <a:r>
              <a:rPr lang="pl-PL" altLang="pl-PL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  <a:t>18 MeV</a:t>
            </a:r>
            <a:r>
              <a:rPr lang="pl-PL" altLang="pl-PL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51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708" y="2205038"/>
            <a:ext cx="7632700" cy="2303462"/>
          </a:xfrm>
        </p:spPr>
        <p:txBody>
          <a:bodyPr/>
          <a:lstStyle/>
          <a:p>
            <a:pPr algn="ctr">
              <a:buFontTx/>
              <a:buNone/>
            </a:pPr>
            <a:r>
              <a:rPr lang="pl-PL" altLang="pl-PL" sz="6000" dirty="0" smtClean="0">
                <a:solidFill>
                  <a:schemeClr val="bg1"/>
                </a:solidFill>
                <a:latin typeface="Times New Roman" pitchFamily="18" charset="0"/>
              </a:rPr>
              <a:t>  Fuzja termojądrowa </a:t>
            </a:r>
            <a:br>
              <a:rPr lang="pl-PL" altLang="pl-PL" sz="6000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pl-PL" altLang="pl-PL" sz="6000" dirty="0" smtClean="0">
                <a:solidFill>
                  <a:schemeClr val="bg1"/>
                </a:solidFill>
                <a:latin typeface="Times New Roman" pitchFamily="18" charset="0"/>
              </a:rPr>
              <a:t>jest źródłem </a:t>
            </a:r>
            <a:r>
              <a:rPr lang="pl-PL" altLang="pl-PL" sz="6000" dirty="0" smtClean="0">
                <a:solidFill>
                  <a:srgbClr val="FFFF00"/>
                </a:solidFill>
                <a:latin typeface="Times New Roman" pitchFamily="18" charset="0"/>
              </a:rPr>
              <a:t>energii</a:t>
            </a:r>
            <a:r>
              <a:rPr lang="pl-PL" altLang="pl-PL" sz="6000" dirty="0" smtClean="0">
                <a:solidFill>
                  <a:schemeClr val="bg1"/>
                </a:solidFill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401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708" y="2205038"/>
            <a:ext cx="7632700" cy="2303462"/>
          </a:xfrm>
        </p:spPr>
        <p:txBody>
          <a:bodyPr/>
          <a:lstStyle/>
          <a:p>
            <a:pPr algn="ctr">
              <a:buFontTx/>
              <a:buNone/>
            </a:pPr>
            <a:r>
              <a:rPr lang="pl-PL" altLang="pl-PL" sz="6000" dirty="0" smtClean="0">
                <a:latin typeface="Times New Roman" pitchFamily="18" charset="0"/>
              </a:rPr>
              <a:t>  Fuzja termojądrowa </a:t>
            </a:r>
            <a:br>
              <a:rPr lang="pl-PL" altLang="pl-PL" sz="6000" dirty="0" smtClean="0">
                <a:latin typeface="Times New Roman" pitchFamily="18" charset="0"/>
              </a:rPr>
            </a:br>
            <a:r>
              <a:rPr lang="pl-PL" altLang="pl-PL" sz="6000" dirty="0" smtClean="0">
                <a:latin typeface="Times New Roman" pitchFamily="18" charset="0"/>
              </a:rPr>
              <a:t>jest źródłem </a:t>
            </a:r>
            <a:r>
              <a:rPr lang="pl-PL" altLang="pl-PL" sz="6000" dirty="0" smtClean="0">
                <a:solidFill>
                  <a:schemeClr val="accent2"/>
                </a:solidFill>
                <a:latin typeface="Times New Roman" pitchFamily="18" charset="0"/>
              </a:rPr>
              <a:t>energii</a:t>
            </a:r>
            <a:r>
              <a:rPr lang="pl-PL" altLang="pl-PL" sz="6000" dirty="0" smtClean="0">
                <a:latin typeface="Times New Roman" pitchFamily="18" charset="0"/>
              </a:rPr>
              <a:t>!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006910" y="4653136"/>
            <a:ext cx="701506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effectLst/>
              </a:rPr>
              <a:t>E: 1g (D+T) ≈ 10t C</a:t>
            </a:r>
            <a:endParaRPr lang="pl-PL" dirty="0">
              <a:effectLst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55576" y="5796553"/>
            <a:ext cx="7711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effectLst/>
              </a:rPr>
              <a:t>Warunek: </a:t>
            </a:r>
            <a:r>
              <a:rPr lang="pl-PL" sz="3200" dirty="0" smtClean="0">
                <a:solidFill>
                  <a:srgbClr val="7030A0"/>
                </a:solidFill>
                <a:effectLst/>
              </a:rPr>
              <a:t>uzyskanie zapłonu termojądrowego</a:t>
            </a:r>
            <a:endParaRPr lang="pl-PL" sz="3200" dirty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6793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2"/>
          <p:cNvGrpSpPr>
            <a:grpSpLocks/>
          </p:cNvGrpSpPr>
          <p:nvPr/>
        </p:nvGrpSpPr>
        <p:grpSpPr bwMode="auto">
          <a:xfrm>
            <a:off x="-468313" y="260350"/>
            <a:ext cx="4175126" cy="5689600"/>
            <a:chOff x="-204" y="164"/>
            <a:chExt cx="2630" cy="3584"/>
          </a:xfrm>
        </p:grpSpPr>
        <p:pic>
          <p:nvPicPr>
            <p:cNvPr id="14354" name="Picture 6" descr="250px-FusionintheSu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9" y="300"/>
              <a:ext cx="2377" cy="3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Rectangle 9"/>
            <p:cNvSpPr>
              <a:spLocks noChangeArrowheads="1"/>
            </p:cNvSpPr>
            <p:nvPr/>
          </p:nvSpPr>
          <p:spPr bwMode="auto">
            <a:xfrm>
              <a:off x="-204" y="3203"/>
              <a:ext cx="725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pl-PL" altLang="pl-PL" sz="1800" smtClean="0">
                <a:solidFill>
                  <a:srgbClr val="000000"/>
                </a:solidFill>
                <a:effectLst/>
                <a:cs typeface="+mn-cs"/>
              </a:endParaRPr>
            </a:p>
          </p:txBody>
        </p:sp>
        <p:sp>
          <p:nvSpPr>
            <p:cNvPr id="14356" name="Rectangle 8"/>
            <p:cNvSpPr>
              <a:spLocks noChangeArrowheads="1"/>
            </p:cNvSpPr>
            <p:nvPr/>
          </p:nvSpPr>
          <p:spPr bwMode="auto">
            <a:xfrm>
              <a:off x="1383" y="3113"/>
              <a:ext cx="907" cy="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pl-PL" altLang="pl-PL" sz="1800" smtClean="0">
                <a:solidFill>
                  <a:srgbClr val="000000"/>
                </a:solidFill>
                <a:effectLst/>
                <a:cs typeface="+mn-cs"/>
              </a:endParaRPr>
            </a:p>
          </p:txBody>
        </p:sp>
        <p:sp>
          <p:nvSpPr>
            <p:cNvPr id="14357" name="Rectangle 7"/>
            <p:cNvSpPr>
              <a:spLocks noChangeArrowheads="1"/>
            </p:cNvSpPr>
            <p:nvPr/>
          </p:nvSpPr>
          <p:spPr bwMode="auto">
            <a:xfrm>
              <a:off x="-159" y="164"/>
              <a:ext cx="2585" cy="1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pl-PL" altLang="pl-PL" sz="1800" smtClean="0">
                <a:solidFill>
                  <a:srgbClr val="000000"/>
                </a:solidFill>
                <a:effectLst/>
                <a:cs typeface="+mn-cs"/>
              </a:endParaRPr>
            </a:p>
          </p:txBody>
        </p:sp>
        <p:sp>
          <p:nvSpPr>
            <p:cNvPr id="14358" name="Line 10"/>
            <p:cNvSpPr>
              <a:spLocks noChangeShapeType="1"/>
            </p:cNvSpPr>
            <p:nvPr/>
          </p:nvSpPr>
          <p:spPr bwMode="auto">
            <a:xfrm>
              <a:off x="1139" y="2614"/>
              <a:ext cx="42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pl-PL" sz="1800" smtClean="0">
                <a:solidFill>
                  <a:srgbClr val="000000"/>
                </a:solidFill>
                <a:effectLst/>
                <a:latin typeface="Arial" charset="0"/>
                <a:cs typeface="+mn-cs"/>
              </a:endParaRPr>
            </a:p>
          </p:txBody>
        </p:sp>
        <p:sp>
          <p:nvSpPr>
            <p:cNvPr id="14359" name="Text Box 11"/>
            <p:cNvSpPr txBox="1">
              <a:spLocks noChangeArrowheads="1"/>
            </p:cNvSpPr>
            <p:nvPr/>
          </p:nvSpPr>
          <p:spPr bwMode="auto">
            <a:xfrm>
              <a:off x="1565" y="2478"/>
              <a:ext cx="689" cy="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400" smtClean="0">
                  <a:solidFill>
                    <a:srgbClr val="333399"/>
                  </a:solidFill>
                  <a:effectLst/>
                  <a:latin typeface="Times New Roman" pitchFamily="18" charset="0"/>
                  <a:cs typeface="+mn-cs"/>
                </a:rPr>
                <a:t>pr. gamma</a:t>
              </a:r>
              <a:br>
                <a:rPr lang="pl-PL" altLang="pl-PL" sz="1400" smtClean="0">
                  <a:solidFill>
                    <a:srgbClr val="333399"/>
                  </a:solidFill>
                  <a:effectLst/>
                  <a:latin typeface="Times New Roman" pitchFamily="18" charset="0"/>
                  <a:cs typeface="+mn-cs"/>
                </a:rPr>
              </a:br>
              <a:r>
                <a:rPr lang="pl-PL" altLang="pl-PL" sz="1400" smtClean="0">
                  <a:solidFill>
                    <a:srgbClr val="333399"/>
                  </a:solidFill>
                  <a:effectLst/>
                  <a:latin typeface="Times New Roman" pitchFamily="18" charset="0"/>
                  <a:cs typeface="+mn-cs"/>
                </a:rPr>
                <a:t>12,860 MeV</a:t>
              </a:r>
            </a:p>
          </p:txBody>
        </p:sp>
      </p:grp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Energia jądrowa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79388" y="1628775"/>
            <a:ext cx="55451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altLang="pl-PL" sz="240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Łączenie (fuzja) lekkich jąder (H, D, T, He)</a:t>
            </a:r>
            <a:br>
              <a:rPr lang="pl-PL" altLang="pl-PL" sz="240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240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Produkt: energia (</a:t>
            </a:r>
            <a:r>
              <a:rPr lang="pl-PL" altLang="pl-PL" sz="2400" smtClean="0">
                <a:solidFill>
                  <a:srgbClr val="000000"/>
                </a:solidFill>
                <a:effectLst/>
                <a:latin typeface="Symbol" pitchFamily="18" charset="2"/>
                <a:cs typeface="+mn-cs"/>
              </a:rPr>
              <a:t>g</a:t>
            </a:r>
            <a:r>
              <a:rPr lang="pl-PL" altLang="pl-PL" sz="240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) i He </a:t>
            </a:r>
            <a:br>
              <a:rPr lang="pl-PL" altLang="pl-PL" sz="240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240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He to gaz szlachetny = „czysty”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195513" y="1628775"/>
            <a:ext cx="6948487" cy="4954588"/>
            <a:chOff x="1383" y="1026"/>
            <a:chExt cx="4377" cy="3121"/>
          </a:xfrm>
        </p:grpSpPr>
        <p:sp>
          <p:nvSpPr>
            <p:cNvPr id="14344" name="Line 4"/>
            <p:cNvSpPr>
              <a:spLocks noChangeShapeType="1"/>
            </p:cNvSpPr>
            <p:nvPr/>
          </p:nvSpPr>
          <p:spPr bwMode="auto">
            <a:xfrm flipV="1">
              <a:off x="1383" y="1026"/>
              <a:ext cx="2540" cy="29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pl-PL" sz="1800" smtClean="0">
                <a:solidFill>
                  <a:srgbClr val="000000"/>
                </a:solidFill>
                <a:effectLst/>
                <a:latin typeface="Arial" charset="0"/>
                <a:cs typeface="+mn-cs"/>
              </a:endParaRPr>
            </a:p>
          </p:txBody>
        </p:sp>
        <p:sp>
          <p:nvSpPr>
            <p:cNvPr id="14345" name="Text Box 26"/>
            <p:cNvSpPr txBox="1">
              <a:spLocks noChangeArrowheads="1"/>
            </p:cNvSpPr>
            <p:nvPr/>
          </p:nvSpPr>
          <p:spPr bwMode="auto">
            <a:xfrm>
              <a:off x="3461" y="1661"/>
              <a:ext cx="229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400" smtClean="0">
                  <a:solidFill>
                    <a:srgbClr val="000000"/>
                  </a:solidFill>
                  <a:effectLst/>
                  <a:latin typeface="Times New Roman" pitchFamily="18" charset="0"/>
                  <a:cs typeface="+mn-cs"/>
                </a:rPr>
                <a:t>Wymuszone rozszczepienie </a:t>
              </a:r>
              <a:br>
                <a:rPr lang="pl-PL" altLang="pl-PL" sz="2400" smtClean="0">
                  <a:solidFill>
                    <a:srgbClr val="000000"/>
                  </a:solidFill>
                  <a:effectLst/>
                  <a:latin typeface="Times New Roman" pitchFamily="18" charset="0"/>
                  <a:cs typeface="+mn-cs"/>
                </a:rPr>
              </a:br>
              <a:r>
                <a:rPr lang="pl-PL" altLang="pl-PL" sz="2400" smtClean="0">
                  <a:solidFill>
                    <a:srgbClr val="000000"/>
                  </a:solidFill>
                  <a:effectLst/>
                  <a:latin typeface="Times New Roman" pitchFamily="18" charset="0"/>
                  <a:cs typeface="+mn-cs"/>
                </a:rPr>
                <a:t>ciężkich jąder atomowych</a:t>
              </a:r>
            </a:p>
          </p:txBody>
        </p:sp>
        <p:grpSp>
          <p:nvGrpSpPr>
            <p:cNvPr id="14346" name="Group 33"/>
            <p:cNvGrpSpPr>
              <a:grpSpLocks/>
            </p:cNvGrpSpPr>
            <p:nvPr/>
          </p:nvGrpSpPr>
          <p:grpSpPr bwMode="auto">
            <a:xfrm>
              <a:off x="2843" y="2387"/>
              <a:ext cx="2551" cy="1760"/>
              <a:chOff x="2843" y="2387"/>
              <a:chExt cx="2551" cy="1760"/>
            </a:xfrm>
          </p:grpSpPr>
          <p:pic>
            <p:nvPicPr>
              <p:cNvPr id="14347" name="Picture 14" descr="Plik:Kernzerfall.sv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3" y="2387"/>
                <a:ext cx="2151" cy="1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8" name="Rectangle 15"/>
              <p:cNvSpPr>
                <a:spLocks noChangeArrowheads="1"/>
              </p:cNvSpPr>
              <p:nvPr/>
            </p:nvSpPr>
            <p:spPr bwMode="auto">
              <a:xfrm>
                <a:off x="4740" y="3113"/>
                <a:ext cx="635" cy="4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800" smtClean="0">
                  <a:solidFill>
                    <a:srgbClr val="000000"/>
                  </a:solidFill>
                  <a:effectLst/>
                  <a:cs typeface="+mn-cs"/>
                </a:endParaRPr>
              </a:p>
            </p:txBody>
          </p:sp>
          <p:sp>
            <p:nvSpPr>
              <p:cNvPr id="14349" name="Rectangle 16"/>
              <p:cNvSpPr>
                <a:spLocks noChangeArrowheads="1"/>
              </p:cNvSpPr>
              <p:nvPr/>
            </p:nvSpPr>
            <p:spPr bwMode="auto">
              <a:xfrm>
                <a:off x="4203" y="3270"/>
                <a:ext cx="632" cy="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endParaRPr lang="pl-PL" altLang="pl-PL" sz="1800" smtClean="0">
                  <a:solidFill>
                    <a:srgbClr val="000000"/>
                  </a:solidFill>
                  <a:effectLst/>
                  <a:cs typeface="+mn-cs"/>
                </a:endParaRPr>
              </a:p>
            </p:txBody>
          </p:sp>
          <p:sp>
            <p:nvSpPr>
              <p:cNvPr id="14350" name="Line 24"/>
              <p:cNvSpPr>
                <a:spLocks noChangeShapeType="1"/>
              </p:cNvSpPr>
              <p:nvPr/>
            </p:nvSpPr>
            <p:spPr bwMode="auto">
              <a:xfrm>
                <a:off x="4091" y="3315"/>
                <a:ext cx="59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/>
                <a:endParaRPr lang="pl-PL" sz="1800" smtClean="0">
                  <a:solidFill>
                    <a:srgbClr val="000000"/>
                  </a:solidFill>
                  <a:effectLst/>
                  <a:latin typeface="Arial" charset="0"/>
                  <a:cs typeface="+mn-cs"/>
                </a:endParaRPr>
              </a:p>
            </p:txBody>
          </p:sp>
          <p:sp>
            <p:nvSpPr>
              <p:cNvPr id="14351" name="Text Box 25"/>
              <p:cNvSpPr txBox="1">
                <a:spLocks noChangeArrowheads="1"/>
              </p:cNvSpPr>
              <p:nvPr/>
            </p:nvSpPr>
            <p:spPr bwMode="auto">
              <a:xfrm>
                <a:off x="4695" y="3158"/>
                <a:ext cx="543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1400" smtClean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+mn-cs"/>
                  </a:rPr>
                  <a:t>Ciepło</a:t>
                </a:r>
                <a:br>
                  <a:rPr lang="pl-PL" altLang="pl-PL" sz="1400" smtClean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+mn-cs"/>
                  </a:rPr>
                </a:br>
                <a:r>
                  <a:rPr lang="pl-PL" altLang="pl-PL" sz="1400" smtClean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+mn-cs"/>
                  </a:rPr>
                  <a:t>200 MeV</a:t>
                </a:r>
              </a:p>
            </p:txBody>
          </p:sp>
          <p:pic>
            <p:nvPicPr>
              <p:cNvPr id="14352" name="Picture 2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3" y="3215"/>
                <a:ext cx="12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53" name="Line 30"/>
              <p:cNvSpPr>
                <a:spLocks noChangeShapeType="1"/>
              </p:cNvSpPr>
              <p:nvPr/>
            </p:nvSpPr>
            <p:spPr bwMode="auto">
              <a:xfrm>
                <a:off x="3009" y="3281"/>
                <a:ext cx="36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/>
                <a:endParaRPr lang="pl-PL" sz="1800" smtClean="0">
                  <a:solidFill>
                    <a:srgbClr val="000000"/>
                  </a:solidFill>
                  <a:effectLst/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109600" name="Text Box 32"/>
          <p:cNvSpPr txBox="1">
            <a:spLocks noChangeArrowheads="1"/>
          </p:cNvSpPr>
          <p:nvPr/>
        </p:nvSpPr>
        <p:spPr bwMode="auto">
          <a:xfrm>
            <a:off x="2771775" y="6167438"/>
            <a:ext cx="309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180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Możliwość reakcji łańcuchowej</a:t>
            </a:r>
          </a:p>
        </p:txBody>
      </p:sp>
      <p:sp>
        <p:nvSpPr>
          <p:cNvPr id="109605" name="Text Box 37"/>
          <p:cNvSpPr txBox="1">
            <a:spLocks noChangeArrowheads="1"/>
          </p:cNvSpPr>
          <p:nvPr/>
        </p:nvSpPr>
        <p:spPr bwMode="auto">
          <a:xfrm>
            <a:off x="2771775" y="6165850"/>
            <a:ext cx="329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1800" smtClean="0">
                <a:solidFill>
                  <a:srgbClr val="333399"/>
                </a:solidFill>
                <a:effectLst/>
                <a:latin typeface="Times New Roman" pitchFamily="18" charset="0"/>
                <a:cs typeface="+mn-cs"/>
              </a:rPr>
              <a:t>Istniejące elektrownie „atomowe”</a:t>
            </a:r>
          </a:p>
        </p:txBody>
      </p:sp>
    </p:spTree>
    <p:extLst>
      <p:ext uri="{BB962C8B-B14F-4D97-AF65-F5344CB8AC3E}">
        <p14:creationId xmlns:p14="http://schemas.microsoft.com/office/powerpoint/2010/main" val="193792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00" grpId="0"/>
      <p:bldP spid="109600" grpId="1"/>
      <p:bldP spid="1096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468313" y="260350"/>
            <a:ext cx="4175126" cy="5689600"/>
            <a:chOff x="-204" y="164"/>
            <a:chExt cx="2630" cy="3584"/>
          </a:xfrm>
        </p:grpSpPr>
        <p:pic>
          <p:nvPicPr>
            <p:cNvPr id="15369" name="Picture 3" descr="250px-FusionintheSu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9" y="300"/>
              <a:ext cx="2377" cy="3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0" name="Rectangle 4"/>
            <p:cNvSpPr>
              <a:spLocks noChangeArrowheads="1"/>
            </p:cNvSpPr>
            <p:nvPr/>
          </p:nvSpPr>
          <p:spPr bwMode="auto">
            <a:xfrm>
              <a:off x="-204" y="3203"/>
              <a:ext cx="725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pl-PL" altLang="pl-PL" sz="1800" smtClean="0">
                <a:solidFill>
                  <a:srgbClr val="000000"/>
                </a:solidFill>
                <a:effectLst/>
                <a:cs typeface="+mn-cs"/>
              </a:endParaRPr>
            </a:p>
          </p:txBody>
        </p:sp>
        <p:sp>
          <p:nvSpPr>
            <p:cNvPr id="15371" name="Rectangle 5"/>
            <p:cNvSpPr>
              <a:spLocks noChangeArrowheads="1"/>
            </p:cNvSpPr>
            <p:nvPr/>
          </p:nvSpPr>
          <p:spPr bwMode="auto">
            <a:xfrm>
              <a:off x="1383" y="3113"/>
              <a:ext cx="907" cy="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pl-PL" altLang="pl-PL" sz="1800" smtClean="0">
                <a:solidFill>
                  <a:srgbClr val="000000"/>
                </a:solidFill>
                <a:effectLst/>
                <a:cs typeface="+mn-cs"/>
              </a:endParaRPr>
            </a:p>
          </p:txBody>
        </p:sp>
        <p:sp>
          <p:nvSpPr>
            <p:cNvPr id="15372" name="Rectangle 6"/>
            <p:cNvSpPr>
              <a:spLocks noChangeArrowheads="1"/>
            </p:cNvSpPr>
            <p:nvPr/>
          </p:nvSpPr>
          <p:spPr bwMode="auto">
            <a:xfrm>
              <a:off x="-159" y="164"/>
              <a:ext cx="2585" cy="1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pl-PL" altLang="pl-PL" sz="1800" smtClean="0">
                <a:solidFill>
                  <a:srgbClr val="000000"/>
                </a:solidFill>
                <a:effectLst/>
                <a:cs typeface="+mn-cs"/>
              </a:endParaRPr>
            </a:p>
          </p:txBody>
        </p:sp>
        <p:sp>
          <p:nvSpPr>
            <p:cNvPr id="15373" name="Line 7"/>
            <p:cNvSpPr>
              <a:spLocks noChangeShapeType="1"/>
            </p:cNvSpPr>
            <p:nvPr/>
          </p:nvSpPr>
          <p:spPr bwMode="auto">
            <a:xfrm>
              <a:off x="1139" y="2614"/>
              <a:ext cx="42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pl-PL" sz="1800" smtClean="0">
                <a:solidFill>
                  <a:srgbClr val="000000"/>
                </a:solidFill>
                <a:effectLst/>
                <a:latin typeface="Arial" charset="0"/>
                <a:cs typeface="+mn-cs"/>
              </a:endParaRPr>
            </a:p>
          </p:txBody>
        </p:sp>
        <p:sp>
          <p:nvSpPr>
            <p:cNvPr id="15374" name="Text Box 8"/>
            <p:cNvSpPr txBox="1">
              <a:spLocks noChangeArrowheads="1"/>
            </p:cNvSpPr>
            <p:nvPr/>
          </p:nvSpPr>
          <p:spPr bwMode="auto">
            <a:xfrm>
              <a:off x="1565" y="2478"/>
              <a:ext cx="689" cy="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400" smtClean="0">
                  <a:solidFill>
                    <a:srgbClr val="333399"/>
                  </a:solidFill>
                  <a:effectLst/>
                  <a:latin typeface="Times New Roman" pitchFamily="18" charset="0"/>
                  <a:cs typeface="+mn-cs"/>
                </a:rPr>
                <a:t>pr. gamma</a:t>
              </a:r>
              <a:br>
                <a:rPr lang="pl-PL" altLang="pl-PL" sz="1400" smtClean="0">
                  <a:solidFill>
                    <a:srgbClr val="333399"/>
                  </a:solidFill>
                  <a:effectLst/>
                  <a:latin typeface="Times New Roman" pitchFamily="18" charset="0"/>
                  <a:cs typeface="+mn-cs"/>
                </a:rPr>
              </a:br>
              <a:r>
                <a:rPr lang="pl-PL" altLang="pl-PL" sz="1400" smtClean="0">
                  <a:solidFill>
                    <a:srgbClr val="333399"/>
                  </a:solidFill>
                  <a:effectLst/>
                  <a:latin typeface="Times New Roman" pitchFamily="18" charset="0"/>
                  <a:cs typeface="+mn-cs"/>
                </a:rPr>
                <a:t>12,860 MeV</a:t>
              </a:r>
            </a:p>
          </p:txBody>
        </p:sp>
      </p:grpSp>
      <p:sp>
        <p:nvSpPr>
          <p:cNvPr id="15363" name="Line 9"/>
          <p:cNvSpPr>
            <a:spLocks noChangeShapeType="1"/>
          </p:cNvSpPr>
          <p:nvPr/>
        </p:nvSpPr>
        <p:spPr bwMode="auto">
          <a:xfrm flipV="1">
            <a:off x="2195513" y="1628775"/>
            <a:ext cx="4032250" cy="4679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79388" y="1628775"/>
            <a:ext cx="55451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altLang="pl-PL" sz="240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Łączenie (fuzja) lekkich jąder (H, D, T, He)</a:t>
            </a:r>
            <a:br>
              <a:rPr lang="pl-PL" altLang="pl-PL" sz="240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240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Produkt: </a:t>
            </a:r>
            <a:r>
              <a:rPr lang="pl-PL" altLang="pl-PL" sz="2400" smtClean="0">
                <a:solidFill>
                  <a:srgbClr val="333399"/>
                </a:solidFill>
                <a:effectLst/>
                <a:latin typeface="Times New Roman" pitchFamily="18" charset="0"/>
                <a:cs typeface="+mn-cs"/>
              </a:rPr>
              <a:t>energia (</a:t>
            </a:r>
            <a:r>
              <a:rPr lang="pl-PL" altLang="pl-PL" sz="2400" smtClean="0">
                <a:solidFill>
                  <a:srgbClr val="333399"/>
                </a:solidFill>
                <a:effectLst/>
                <a:latin typeface="Symbol" pitchFamily="18" charset="2"/>
                <a:cs typeface="+mn-cs"/>
              </a:rPr>
              <a:t>g</a:t>
            </a:r>
            <a:r>
              <a:rPr lang="pl-PL" altLang="pl-PL" sz="2400" smtClean="0">
                <a:solidFill>
                  <a:srgbClr val="333399"/>
                </a:solidFill>
                <a:effectLst/>
                <a:latin typeface="Times New Roman" pitchFamily="18" charset="0"/>
                <a:cs typeface="+mn-cs"/>
              </a:rPr>
              <a:t>) i He</a:t>
            </a:r>
            <a:r>
              <a:rPr lang="pl-PL" altLang="pl-PL" sz="240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br>
              <a:rPr lang="pl-PL" altLang="pl-PL" sz="240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240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He to gaz szlachetny = „czysty”</a:t>
            </a:r>
          </a:p>
        </p:txBody>
      </p:sp>
      <p:sp>
        <p:nvSpPr>
          <p:cNvPr id="1536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Energia jądrowa</a:t>
            </a:r>
          </a:p>
        </p:txBody>
      </p:sp>
      <p:sp>
        <p:nvSpPr>
          <p:cNvPr id="15366" name="Text Box 18"/>
          <p:cNvSpPr txBox="1">
            <a:spLocks noChangeArrowheads="1"/>
          </p:cNvSpPr>
          <p:nvPr/>
        </p:nvSpPr>
        <p:spPr bwMode="auto">
          <a:xfrm>
            <a:off x="5494338" y="2636838"/>
            <a:ext cx="36496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240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Wymuszone rozszczepienie </a:t>
            </a:r>
            <a:br>
              <a:rPr lang="pl-PL" altLang="pl-PL" sz="240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240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ciężkich jąder atomowych</a:t>
            </a:r>
          </a:p>
        </p:txBody>
      </p:sp>
      <p:sp>
        <p:nvSpPr>
          <p:cNvPr id="15367" name="Text Box 21"/>
          <p:cNvSpPr txBox="1">
            <a:spLocks noChangeArrowheads="1"/>
          </p:cNvSpPr>
          <p:nvPr/>
        </p:nvSpPr>
        <p:spPr bwMode="auto">
          <a:xfrm>
            <a:off x="3059113" y="5805488"/>
            <a:ext cx="556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baseline="3000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235</a:t>
            </a:r>
            <a:r>
              <a:rPr lang="pl-PL" altLang="pl-PL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U + n </a:t>
            </a:r>
            <a:r>
              <a:rPr lang="pl-PL" altLang="pl-PL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→ </a:t>
            </a:r>
            <a:r>
              <a:rPr lang="pl-PL" altLang="pl-PL" baseline="3000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92</a:t>
            </a:r>
            <a:r>
              <a:rPr lang="pl-PL" altLang="pl-PL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Rb + </a:t>
            </a:r>
            <a:r>
              <a:rPr lang="pl-PL" altLang="pl-PL" baseline="3000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140</a:t>
            </a:r>
            <a:r>
              <a:rPr lang="pl-PL" altLang="pl-PL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Cs + 3n + </a:t>
            </a:r>
            <a:r>
              <a:rPr lang="pl-PL" altLang="pl-PL" smtClean="0">
                <a:solidFill>
                  <a:srgbClr val="000000"/>
                </a:solidFill>
                <a:effectLst/>
                <a:latin typeface="Symbol" pitchFamily="18" charset="2"/>
                <a:cs typeface="Arial" charset="0"/>
              </a:rPr>
              <a:t>g</a:t>
            </a:r>
          </a:p>
        </p:txBody>
      </p:sp>
      <p:sp>
        <p:nvSpPr>
          <p:cNvPr id="15368" name="Text Box 22"/>
          <p:cNvSpPr txBox="1">
            <a:spLocks noChangeArrowheads="1"/>
          </p:cNvSpPr>
          <p:nvPr/>
        </p:nvSpPr>
        <p:spPr bwMode="auto">
          <a:xfrm>
            <a:off x="4749800" y="3800475"/>
            <a:ext cx="42846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altLang="pl-PL" sz="240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Produkty:</a:t>
            </a:r>
            <a:r>
              <a:rPr lang="pl-PL" altLang="pl-PL" sz="2400" smtClean="0">
                <a:solidFill>
                  <a:srgbClr val="333399"/>
                </a:solidFill>
                <a:effectLst/>
                <a:latin typeface="Times New Roman" pitchFamily="18" charset="0"/>
                <a:cs typeface="+mn-cs"/>
              </a:rPr>
              <a:t> </a:t>
            </a:r>
            <a:br>
              <a:rPr lang="pl-PL" altLang="pl-PL" sz="2400" smtClean="0">
                <a:solidFill>
                  <a:srgbClr val="333399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2400" smtClean="0">
                <a:solidFill>
                  <a:srgbClr val="333399"/>
                </a:solidFill>
                <a:effectLst/>
                <a:latin typeface="Times New Roman" pitchFamily="18" charset="0"/>
                <a:cs typeface="+mn-cs"/>
              </a:rPr>
              <a:t>  - energia (</a:t>
            </a:r>
            <a:r>
              <a:rPr lang="pl-PL" altLang="pl-PL" sz="2400" smtClean="0">
                <a:solidFill>
                  <a:srgbClr val="333399"/>
                </a:solidFill>
                <a:effectLst/>
                <a:latin typeface="Symbol" pitchFamily="18" charset="2"/>
                <a:cs typeface="+mn-cs"/>
              </a:rPr>
              <a:t>g</a:t>
            </a:r>
            <a:r>
              <a:rPr lang="pl-PL" altLang="pl-PL" sz="2400" smtClean="0">
                <a:solidFill>
                  <a:srgbClr val="333399"/>
                </a:solidFill>
                <a:effectLst/>
                <a:latin typeface="Times New Roman" pitchFamily="18" charset="0"/>
                <a:cs typeface="+mn-cs"/>
              </a:rPr>
              <a:t>)</a:t>
            </a:r>
            <a:br>
              <a:rPr lang="pl-PL" altLang="pl-PL" sz="2400" smtClean="0">
                <a:solidFill>
                  <a:srgbClr val="333399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2400" smtClean="0">
                <a:solidFill>
                  <a:srgbClr val="333399"/>
                </a:solidFill>
                <a:effectLst/>
                <a:latin typeface="Times New Roman" pitchFamily="18" charset="0"/>
                <a:cs typeface="+mn-cs"/>
              </a:rPr>
              <a:t>  - duże ilości ciepła</a:t>
            </a:r>
            <a:br>
              <a:rPr lang="pl-PL" altLang="pl-PL" sz="2400" smtClean="0">
                <a:solidFill>
                  <a:srgbClr val="333399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2400" smtClean="0">
                <a:solidFill>
                  <a:srgbClr val="333399"/>
                </a:solidFill>
                <a:effectLst/>
                <a:latin typeface="Times New Roman" pitchFamily="18" charset="0"/>
                <a:cs typeface="+mn-cs"/>
              </a:rPr>
              <a:t>  - odpady promieniotwórcze</a:t>
            </a:r>
          </a:p>
        </p:txBody>
      </p:sp>
    </p:spTree>
    <p:extLst>
      <p:ext uri="{BB962C8B-B14F-4D97-AF65-F5344CB8AC3E}">
        <p14:creationId xmlns:p14="http://schemas.microsoft.com/office/powerpoint/2010/main" val="4072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Energia jądrowa</a:t>
            </a:r>
          </a:p>
        </p:txBody>
      </p:sp>
      <p:grpSp>
        <p:nvGrpSpPr>
          <p:cNvPr id="16387" name="Group 18"/>
          <p:cNvGrpSpPr>
            <a:grpSpLocks/>
          </p:cNvGrpSpPr>
          <p:nvPr/>
        </p:nvGrpSpPr>
        <p:grpSpPr bwMode="auto">
          <a:xfrm>
            <a:off x="1801813" y="2233613"/>
            <a:ext cx="5257800" cy="4005262"/>
            <a:chOff x="1020" y="663"/>
            <a:chExt cx="3630" cy="2886"/>
          </a:xfrm>
        </p:grpSpPr>
        <p:pic>
          <p:nvPicPr>
            <p:cNvPr id="16389" name="Picture 8" descr="binding_energ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663"/>
              <a:ext cx="3630" cy="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Line 11"/>
            <p:cNvSpPr>
              <a:spLocks noChangeShapeType="1"/>
            </p:cNvSpPr>
            <p:nvPr/>
          </p:nvSpPr>
          <p:spPr bwMode="auto">
            <a:xfrm flipV="1">
              <a:off x="1519" y="1480"/>
              <a:ext cx="136" cy="1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pl-PL" sz="1800" smtClean="0">
                <a:solidFill>
                  <a:srgbClr val="000000"/>
                </a:solidFill>
                <a:effectLst/>
                <a:latin typeface="Arial" charset="0"/>
                <a:cs typeface="+mn-cs"/>
              </a:endParaRPr>
            </a:p>
          </p:txBody>
        </p:sp>
        <p:sp>
          <p:nvSpPr>
            <p:cNvPr id="16391" name="Text Box 12"/>
            <p:cNvSpPr txBox="1">
              <a:spLocks noChangeArrowheads="1"/>
            </p:cNvSpPr>
            <p:nvPr/>
          </p:nvSpPr>
          <p:spPr bwMode="auto">
            <a:xfrm rot="-5016336">
              <a:off x="1427" y="2088"/>
              <a:ext cx="62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 smtClean="0">
                  <a:solidFill>
                    <a:srgbClr val="000000"/>
                  </a:solidFill>
                  <a:effectLst/>
                  <a:latin typeface="Times New Roman" pitchFamily="18" charset="0"/>
                  <a:cs typeface="+mn-cs"/>
                </a:rPr>
                <a:t>synteza</a:t>
              </a:r>
            </a:p>
          </p:txBody>
        </p:sp>
        <p:sp>
          <p:nvSpPr>
            <p:cNvPr id="16392" name="Line 13"/>
            <p:cNvSpPr>
              <a:spLocks noChangeShapeType="1"/>
            </p:cNvSpPr>
            <p:nvPr/>
          </p:nvSpPr>
          <p:spPr bwMode="auto">
            <a:xfrm flipH="1" flipV="1">
              <a:off x="2835" y="1117"/>
              <a:ext cx="1179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pl-PL" sz="1800" smtClean="0">
                <a:solidFill>
                  <a:srgbClr val="000000"/>
                </a:solidFill>
                <a:effectLst/>
                <a:latin typeface="Arial" charset="0"/>
                <a:cs typeface="+mn-cs"/>
              </a:endParaRPr>
            </a:p>
          </p:txBody>
        </p:sp>
        <p:sp>
          <p:nvSpPr>
            <p:cNvPr id="16393" name="Text Box 14"/>
            <p:cNvSpPr txBox="1">
              <a:spLocks noChangeArrowheads="1"/>
            </p:cNvSpPr>
            <p:nvPr/>
          </p:nvSpPr>
          <p:spPr bwMode="auto">
            <a:xfrm rot="684393">
              <a:off x="2920" y="1262"/>
              <a:ext cx="1057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 smtClean="0">
                  <a:solidFill>
                    <a:srgbClr val="000000"/>
                  </a:solidFill>
                  <a:effectLst/>
                  <a:latin typeface="Times New Roman" pitchFamily="18" charset="0"/>
                  <a:cs typeface="+mn-cs"/>
                </a:rPr>
                <a:t>rozszczepienie</a:t>
              </a:r>
            </a:p>
          </p:txBody>
        </p:sp>
        <p:sp>
          <p:nvSpPr>
            <p:cNvPr id="16394" name="Text Box 15"/>
            <p:cNvSpPr txBox="1">
              <a:spLocks noChangeArrowheads="1"/>
            </p:cNvSpPr>
            <p:nvPr/>
          </p:nvSpPr>
          <p:spPr bwMode="auto">
            <a:xfrm rot="-5400000">
              <a:off x="1718" y="1727"/>
              <a:ext cx="1126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 smtClean="0">
                  <a:solidFill>
                    <a:srgbClr val="000000"/>
                  </a:solidFill>
                  <a:effectLst/>
                  <a:latin typeface="Times New Roman" pitchFamily="18" charset="0"/>
                  <a:cs typeface="+mn-cs"/>
                </a:rPr>
                <a:t>obszar stabilny</a:t>
              </a:r>
            </a:p>
          </p:txBody>
        </p:sp>
        <p:sp>
          <p:nvSpPr>
            <p:cNvPr id="16395" name="Line 16"/>
            <p:cNvSpPr>
              <a:spLocks noChangeShapeType="1"/>
            </p:cNvSpPr>
            <p:nvPr/>
          </p:nvSpPr>
          <p:spPr bwMode="auto">
            <a:xfrm>
              <a:off x="2018" y="709"/>
              <a:ext cx="0" cy="25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pl-PL" sz="1800" smtClean="0">
                <a:solidFill>
                  <a:srgbClr val="000000"/>
                </a:solidFill>
                <a:effectLst/>
                <a:latin typeface="Arial" charset="0"/>
                <a:cs typeface="+mn-cs"/>
              </a:endParaRPr>
            </a:p>
          </p:txBody>
        </p:sp>
        <p:sp>
          <p:nvSpPr>
            <p:cNvPr id="16396" name="Line 17"/>
            <p:cNvSpPr>
              <a:spLocks noChangeShapeType="1"/>
            </p:cNvSpPr>
            <p:nvPr/>
          </p:nvSpPr>
          <p:spPr bwMode="auto">
            <a:xfrm>
              <a:off x="2517" y="709"/>
              <a:ext cx="0" cy="25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pl-PL" sz="1800" smtClean="0">
                <a:solidFill>
                  <a:srgbClr val="000000"/>
                </a:solidFill>
                <a:effectLst/>
                <a:latin typeface="Arial" charset="0"/>
                <a:cs typeface="+mn-cs"/>
              </a:endParaRPr>
            </a:p>
          </p:txBody>
        </p:sp>
      </p:grpSp>
      <p:sp>
        <p:nvSpPr>
          <p:cNvPr id="16388" name="Text Box 19"/>
          <p:cNvSpPr txBox="1">
            <a:spLocks noChangeArrowheads="1"/>
          </p:cNvSpPr>
          <p:nvPr/>
        </p:nvSpPr>
        <p:spPr bwMode="auto">
          <a:xfrm>
            <a:off x="1787525" y="1509713"/>
            <a:ext cx="54625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180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Kiedy uwalniana jest energia w przemianach jądrowych?</a:t>
            </a:r>
          </a:p>
        </p:txBody>
      </p:sp>
    </p:spTree>
    <p:extLst>
      <p:ext uri="{BB962C8B-B14F-4D97-AF65-F5344CB8AC3E}">
        <p14:creationId xmlns:p14="http://schemas.microsoft.com/office/powerpoint/2010/main" val="7552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Deuter i tryt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748713" cy="4997450"/>
          </a:xfrm>
        </p:spPr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Deuter (D, </a:t>
            </a:r>
            <a:r>
              <a:rPr lang="pl-PL" altLang="pl-PL" baseline="30000" smtClean="0">
                <a:latin typeface="Times New Roman" pitchFamily="18" charset="0"/>
              </a:rPr>
              <a:t>2</a:t>
            </a:r>
            <a:r>
              <a:rPr lang="pl-PL" altLang="pl-PL" smtClean="0">
                <a:latin typeface="Times New Roman" pitchFamily="18" charset="0"/>
              </a:rPr>
              <a:t>H) – </a:t>
            </a:r>
            <a:r>
              <a:rPr lang="pl-PL" altLang="pl-PL" smtClean="0">
                <a:solidFill>
                  <a:schemeClr val="accent2"/>
                </a:solidFill>
                <a:latin typeface="Times New Roman" pitchFamily="18" charset="0"/>
              </a:rPr>
              <a:t>stabilny</a:t>
            </a:r>
            <a:r>
              <a:rPr lang="pl-PL" altLang="pl-PL" smtClean="0">
                <a:latin typeface="Times New Roman" pitchFamily="18" charset="0"/>
              </a:rPr>
              <a:t> izotop wodoru,</a:t>
            </a:r>
            <a:br>
              <a:rPr lang="pl-PL" altLang="pl-PL" smtClean="0">
                <a:latin typeface="Times New Roman" pitchFamily="18" charset="0"/>
              </a:rPr>
            </a:br>
            <a:r>
              <a:rPr lang="pl-PL" altLang="pl-PL" smtClean="0">
                <a:latin typeface="Times New Roman" pitchFamily="18" charset="0"/>
              </a:rPr>
              <a:t>jego jądro (deuteron) składa się z 1p i 1n, </a:t>
            </a:r>
            <a:br>
              <a:rPr lang="pl-PL" altLang="pl-PL" smtClean="0">
                <a:latin typeface="Times New Roman" pitchFamily="18" charset="0"/>
              </a:rPr>
            </a:br>
            <a:r>
              <a:rPr lang="pl-PL" altLang="pl-PL" smtClean="0">
                <a:latin typeface="Times New Roman" pitchFamily="18" charset="0"/>
              </a:rPr>
              <a:t>występuje naturalnie</a:t>
            </a:r>
          </a:p>
          <a:p>
            <a:r>
              <a:rPr lang="pl-PL" altLang="pl-PL" smtClean="0">
                <a:solidFill>
                  <a:schemeClr val="accent2"/>
                </a:solidFill>
                <a:latin typeface="Times New Roman" pitchFamily="18" charset="0"/>
              </a:rPr>
              <a:t>W wodzie morskiej 1 atom na 6420 atomów </a:t>
            </a:r>
            <a:r>
              <a:rPr lang="pl-PL" altLang="pl-PL" baseline="30000" smtClean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pl-PL" altLang="pl-PL" smtClean="0">
                <a:solidFill>
                  <a:schemeClr val="accent2"/>
                </a:solidFill>
                <a:latin typeface="Times New Roman" pitchFamily="18" charset="0"/>
              </a:rPr>
              <a:t>H</a:t>
            </a:r>
          </a:p>
          <a:p>
            <a:r>
              <a:rPr lang="pl-PL" altLang="pl-PL" smtClean="0">
                <a:latin typeface="Times New Roman" pitchFamily="18" charset="0"/>
              </a:rPr>
              <a:t>Deuter odkrył Harold Clayton Urey w 1931 r.</a:t>
            </a:r>
            <a:br>
              <a:rPr lang="pl-PL" altLang="pl-PL" smtClean="0">
                <a:latin typeface="Times New Roman" pitchFamily="18" charset="0"/>
              </a:rPr>
            </a:br>
            <a:r>
              <a:rPr lang="pl-PL" altLang="pl-PL" smtClean="0">
                <a:latin typeface="Times New Roman" pitchFamily="18" charset="0"/>
              </a:rPr>
              <a:t>(nagroda Nobla w 1934 r.)</a:t>
            </a:r>
          </a:p>
          <a:p>
            <a:r>
              <a:rPr lang="pl-PL" altLang="pl-PL" smtClean="0">
                <a:latin typeface="Times New Roman" pitchFamily="18" charset="0"/>
              </a:rPr>
              <a:t>Tryt (jądro tryton): T = </a:t>
            </a:r>
            <a:r>
              <a:rPr lang="pl-PL" altLang="pl-PL" baseline="30000" smtClean="0">
                <a:latin typeface="Times New Roman" pitchFamily="18" charset="0"/>
              </a:rPr>
              <a:t>3</a:t>
            </a:r>
            <a:r>
              <a:rPr lang="pl-PL" altLang="pl-PL" smtClean="0">
                <a:latin typeface="Times New Roman" pitchFamily="18" charset="0"/>
              </a:rPr>
              <a:t>H (1p + 2n), </a:t>
            </a:r>
            <a:br>
              <a:rPr lang="pl-PL" altLang="pl-PL" smtClean="0">
                <a:latin typeface="Times New Roman" pitchFamily="18" charset="0"/>
              </a:rPr>
            </a:br>
            <a:r>
              <a:rPr lang="pl-PL" altLang="pl-PL" smtClean="0">
                <a:latin typeface="Times New Roman" pitchFamily="18" charset="0"/>
              </a:rPr>
              <a:t>niestabilny izotop (T </a:t>
            </a:r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pl-PL" altLang="pl-PL" smtClean="0">
                <a:latin typeface="Times New Roman" pitchFamily="18" charset="0"/>
              </a:rPr>
              <a:t> </a:t>
            </a:r>
            <a:r>
              <a:rPr lang="pl-PL" altLang="pl-PL" baseline="30000" smtClean="0">
                <a:latin typeface="Times New Roman" pitchFamily="18" charset="0"/>
              </a:rPr>
              <a:t>3</a:t>
            </a:r>
            <a:r>
              <a:rPr lang="pl-PL" altLang="pl-PL" smtClean="0">
                <a:latin typeface="Times New Roman" pitchFamily="18" charset="0"/>
              </a:rPr>
              <a:t>He + e</a:t>
            </a:r>
            <a:r>
              <a:rPr lang="pl-PL" altLang="pl-PL" baseline="30000" smtClean="0">
                <a:latin typeface="Times New Roman" pitchFamily="18" charset="0"/>
              </a:rPr>
              <a:t>–</a:t>
            </a:r>
            <a:r>
              <a:rPr lang="pl-PL" altLang="pl-PL" smtClean="0">
                <a:latin typeface="Times New Roman" pitchFamily="18" charset="0"/>
              </a:rPr>
              <a:t> + </a:t>
            </a:r>
            <a:r>
              <a:rPr lang="pl-PL" altLang="pl-PL" smtClean="0">
                <a:latin typeface="Symbol" pitchFamily="18" charset="2"/>
              </a:rPr>
              <a:t>n</a:t>
            </a:r>
            <a:r>
              <a:rPr lang="pl-PL" altLang="pl-PL" smtClean="0">
                <a:latin typeface="Times New Roman" pitchFamily="18" charset="0"/>
              </a:rPr>
              <a:t>)</a:t>
            </a:r>
          </a:p>
          <a:p>
            <a:r>
              <a:rPr lang="pl-PL" altLang="pl-PL" smtClean="0">
                <a:latin typeface="Times New Roman" pitchFamily="18" charset="0"/>
              </a:rPr>
              <a:t>Synteza jądrowa: </a:t>
            </a:r>
            <a:r>
              <a:rPr lang="pl-PL" altLang="pl-PL" smtClean="0">
                <a:solidFill>
                  <a:schemeClr val="accent2"/>
                </a:solidFill>
                <a:latin typeface="Times New Roman" pitchFamily="18" charset="0"/>
              </a:rPr>
              <a:t>T + D </a:t>
            </a:r>
            <a:r>
              <a:rPr lang="pl-PL" altLang="pl-PL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pl-PL" altLang="pl-PL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l-PL" altLang="pl-PL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He + </a:t>
            </a:r>
            <a:r>
              <a:rPr lang="pl-PL" altLang="pl-PL" smtClean="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pl-PL" altLang="pl-PL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l-PL" altLang="pl-PL" smtClean="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pl-PL" altLang="pl-PL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(18 MeV</a:t>
            </a:r>
            <a:r>
              <a:rPr lang="pl-PL" altLang="pl-PL" smtClean="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)</a:t>
            </a:r>
          </a:p>
        </p:txBody>
      </p:sp>
      <p:pic>
        <p:nvPicPr>
          <p:cNvPr id="100361" name="Picture 9" descr="save-the-ocean-tips_13821_600x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6192837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3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smtClean="0">
                <a:latin typeface="Times New Roman" pitchFamily="18" charset="0"/>
              </a:rPr>
              <a:t>Plan wykładu</a:t>
            </a:r>
          </a:p>
        </p:txBody>
      </p:sp>
      <p:sp>
        <p:nvSpPr>
          <p:cNvPr id="4100" name="Rectangle 2"/>
          <p:cNvSpPr txBox="1">
            <a:spLocks/>
          </p:cNvSpPr>
          <p:nvPr/>
        </p:nvSpPr>
        <p:spPr bwMode="auto">
          <a:xfrm>
            <a:off x="468313" y="1595438"/>
            <a:ext cx="8135937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Dlaczego fizyka kwantowa jest ważna?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Doświadczenie Younga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Funkcja falowa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Mechanika </a:t>
            </a:r>
            <a:r>
              <a:rPr lang="pl-PL" altLang="pl-PL" sz="24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kwantowa: </a:t>
            </a: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doświadczenia interferencyjne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Teoria pomiaru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Kwantowy model atomu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Laser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BEC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Teleportacja, splątanie kwantowe, EPR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Fuzja </a:t>
            </a: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jądrowa inicjowana </a:t>
            </a:r>
            <a:r>
              <a:rPr lang="pl-PL" altLang="pl-PL" sz="24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laserem. </a:t>
            </a:r>
            <a:r>
              <a:rPr lang="pl-PL" altLang="pl-PL" sz="2400" dirty="0" err="1" smtClean="0">
                <a:solidFill>
                  <a:srgbClr val="002060"/>
                </a:solidFill>
                <a:effectLst/>
                <a:latin typeface="Times New Roman" pitchFamily="18" charset="0"/>
              </a:rPr>
              <a:t>Attofizyka</a:t>
            </a:r>
            <a:endParaRPr lang="pl-PL" altLang="pl-PL" sz="2400" dirty="0"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Cząstki elementarne: model standardowy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LHC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Wielka unifikacja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l-PL" altLang="pl-PL" sz="2400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Jak kontrolować fuzję jądrową?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13788" cy="4997450"/>
          </a:xfrm>
        </p:spPr>
        <p:txBody>
          <a:bodyPr/>
          <a:lstStyle/>
          <a:p>
            <a:r>
              <a:rPr lang="pl-PL" altLang="pl-PL" dirty="0" smtClean="0">
                <a:solidFill>
                  <a:schemeClr val="accent2"/>
                </a:solidFill>
                <a:latin typeface="Times New Roman" pitchFamily="18" charset="0"/>
              </a:rPr>
              <a:t>Nie ma jeszcze urządzenia</a:t>
            </a:r>
            <a:r>
              <a:rPr lang="pl-PL" altLang="pl-PL" dirty="0" smtClean="0">
                <a:latin typeface="Times New Roman" pitchFamily="18" charset="0"/>
              </a:rPr>
              <a:t>, które pozwala na uzyskanie dodatniego bilansu energii z reakcji termojądrowej.</a:t>
            </a:r>
          </a:p>
          <a:p>
            <a:r>
              <a:rPr lang="pl-PL" altLang="pl-PL" dirty="0" smtClean="0">
                <a:latin typeface="Times New Roman" pitchFamily="18" charset="0"/>
              </a:rPr>
              <a:t>Trudne warunki: bombardowanie jąder jądrami, </a:t>
            </a:r>
            <a:br>
              <a:rPr lang="pl-PL" altLang="pl-PL" dirty="0" smtClean="0">
                <a:latin typeface="Times New Roman" pitchFamily="18" charset="0"/>
              </a:rPr>
            </a:br>
            <a:r>
              <a:rPr lang="pl-PL" altLang="pl-PL" dirty="0" smtClean="0">
                <a:latin typeface="Times New Roman" pitchFamily="18" charset="0"/>
              </a:rPr>
              <a:t>temperatura: </a:t>
            </a:r>
            <a:r>
              <a:rPr lang="pl-PL" altLang="pl-PL" dirty="0" smtClean="0">
                <a:solidFill>
                  <a:schemeClr val="accent2"/>
                </a:solidFill>
                <a:latin typeface="Times New Roman" pitchFamily="18" charset="0"/>
              </a:rPr>
              <a:t>kilkanaście milionów K (</a:t>
            </a:r>
            <a:r>
              <a:rPr lang="en-US" altLang="pl-PL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°</a:t>
            </a:r>
            <a:r>
              <a:rPr lang="pl-PL" altLang="pl-PL" dirty="0" smtClean="0">
                <a:solidFill>
                  <a:schemeClr val="accent2"/>
                </a:solidFill>
                <a:latin typeface="Times New Roman" pitchFamily="18" charset="0"/>
              </a:rPr>
              <a:t>C)</a:t>
            </a:r>
            <a:r>
              <a:rPr lang="pl-PL" altLang="pl-PL" dirty="0" smtClean="0">
                <a:latin typeface="Times New Roman" pitchFamily="18" charset="0"/>
              </a:rPr>
              <a:t/>
            </a:r>
            <a:br>
              <a:rPr lang="pl-PL" altLang="pl-PL" dirty="0" smtClean="0">
                <a:latin typeface="Times New Roman" pitchFamily="18" charset="0"/>
              </a:rPr>
            </a:br>
            <a:r>
              <a:rPr lang="pl-PL" altLang="pl-PL" dirty="0" smtClean="0">
                <a:latin typeface="Times New Roman" pitchFamily="18" charset="0"/>
              </a:rPr>
              <a:t>Stąd nazwa reakcje </a:t>
            </a:r>
            <a:r>
              <a:rPr lang="pl-PL" altLang="pl-PL" dirty="0" smtClean="0">
                <a:solidFill>
                  <a:schemeClr val="accent2"/>
                </a:solidFill>
                <a:latin typeface="Times New Roman" pitchFamily="18" charset="0"/>
              </a:rPr>
              <a:t>termo</a:t>
            </a:r>
            <a:r>
              <a:rPr lang="pl-PL" altLang="pl-PL" dirty="0" smtClean="0">
                <a:latin typeface="Times New Roman" pitchFamily="18" charset="0"/>
              </a:rPr>
              <a:t>jądrowe.</a:t>
            </a:r>
          </a:p>
          <a:p>
            <a:r>
              <a:rPr lang="pl-PL" altLang="pl-PL" dirty="0" smtClean="0">
                <a:latin typeface="Times New Roman" pitchFamily="18" charset="0"/>
              </a:rPr>
              <a:t>Zimna fuzja? 1989, 2002, 2005, 2008, </a:t>
            </a:r>
            <a:r>
              <a:rPr lang="pl-PL" altLang="pl-PL" dirty="0" smtClean="0">
                <a:solidFill>
                  <a:schemeClr val="accent2"/>
                </a:solidFill>
                <a:latin typeface="Times New Roman" pitchFamily="18" charset="0"/>
              </a:rPr>
              <a:t>2011</a:t>
            </a:r>
            <a:r>
              <a:rPr lang="pl-PL" altLang="pl-PL" dirty="0" smtClean="0">
                <a:latin typeface="Times New Roman" pitchFamily="18" charset="0"/>
              </a:rPr>
              <a:t>, …</a:t>
            </a:r>
          </a:p>
          <a:p>
            <a:r>
              <a:rPr lang="pl-PL" altLang="pl-PL" dirty="0" smtClean="0">
                <a:latin typeface="Times New Roman" pitchFamily="18" charset="0"/>
              </a:rPr>
              <a:t>Problem uwięzienia plazmy (nie chcemy bomby)</a:t>
            </a:r>
          </a:p>
        </p:txBody>
      </p:sp>
    </p:spTree>
    <p:extLst>
      <p:ext uri="{BB962C8B-B14F-4D97-AF65-F5344CB8AC3E}">
        <p14:creationId xmlns:p14="http://schemas.microsoft.com/office/powerpoint/2010/main" val="32223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>
                <a:latin typeface="Times New Roman" pitchFamily="18" charset="0"/>
              </a:rPr>
              <a:t>Kryterium </a:t>
            </a:r>
            <a:r>
              <a:rPr lang="pl-PL" altLang="pl-PL" dirty="0" err="1" smtClean="0">
                <a:latin typeface="Times New Roman" pitchFamily="18" charset="0"/>
              </a:rPr>
              <a:t>Lawsona</a:t>
            </a:r>
            <a:endParaRPr lang="pl-PL" altLang="pl-PL" dirty="0" smtClean="0"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13788" cy="3989040"/>
          </a:xfrm>
        </p:spPr>
        <p:txBody>
          <a:bodyPr/>
          <a:lstStyle/>
          <a:p>
            <a:r>
              <a:rPr lang="pl-PL" altLang="pl-PL" dirty="0" smtClean="0">
                <a:latin typeface="Times New Roman" pitchFamily="18" charset="0"/>
              </a:rPr>
              <a:t>Synteza – reakcja połączenia jąder </a:t>
            </a:r>
            <a:br>
              <a:rPr lang="pl-PL" altLang="pl-PL" dirty="0" smtClean="0">
                <a:latin typeface="Times New Roman" pitchFamily="18" charset="0"/>
              </a:rPr>
            </a:br>
            <a:r>
              <a:rPr lang="pl-PL" altLang="pl-PL" dirty="0" smtClean="0">
                <a:latin typeface="Times New Roman" pitchFamily="18" charset="0"/>
              </a:rPr>
              <a:t>                 i wyzwolenia energii</a:t>
            </a:r>
          </a:p>
          <a:p>
            <a:r>
              <a:rPr lang="pl-PL" altLang="pl-PL" dirty="0" smtClean="0">
                <a:latin typeface="Times New Roman" pitchFamily="18" charset="0"/>
              </a:rPr>
              <a:t>Synteza z pozytywnym bilansem energetycznym</a:t>
            </a:r>
            <a:br>
              <a:rPr lang="pl-PL" altLang="pl-PL" dirty="0" smtClean="0">
                <a:latin typeface="Times New Roman" pitchFamily="18" charset="0"/>
              </a:rPr>
            </a:br>
            <a:r>
              <a:rPr lang="pl-PL" altLang="pl-PL" dirty="0" smtClean="0">
                <a:latin typeface="Times New Roman" pitchFamily="18" charset="0"/>
              </a:rPr>
              <a:t>(energii uzyskana &gt; energia użyta do inicjacji)</a:t>
            </a:r>
          </a:p>
          <a:p>
            <a:r>
              <a:rPr lang="pl-PL" altLang="pl-PL" dirty="0" smtClean="0">
                <a:latin typeface="Times New Roman" pitchFamily="18" charset="0"/>
              </a:rPr>
              <a:t>Reakcja łańcuchowa</a:t>
            </a:r>
          </a:p>
          <a:p>
            <a:r>
              <a:rPr lang="pl-PL" altLang="pl-PL" dirty="0" smtClean="0">
                <a:solidFill>
                  <a:srgbClr val="7030A0"/>
                </a:solidFill>
                <a:latin typeface="Times New Roman" pitchFamily="18" charset="0"/>
              </a:rPr>
              <a:t>Zapłon</a:t>
            </a:r>
            <a:r>
              <a:rPr lang="pl-PL" altLang="pl-PL" dirty="0" smtClean="0">
                <a:latin typeface="Times New Roman" pitchFamily="18" charset="0"/>
              </a:rPr>
              <a:t> – samopodtrzymująca się synteza</a:t>
            </a:r>
          </a:p>
          <a:p>
            <a:r>
              <a:rPr lang="pl-PL" altLang="pl-PL" dirty="0" smtClean="0">
                <a:latin typeface="Times New Roman" pitchFamily="18" charset="0"/>
              </a:rPr>
              <a:t>Kryterium </a:t>
            </a:r>
            <a:r>
              <a:rPr lang="pl-PL" altLang="pl-PL" dirty="0" err="1" smtClean="0">
                <a:latin typeface="Times New Roman" pitchFamily="18" charset="0"/>
              </a:rPr>
              <a:t>Lawsona</a:t>
            </a:r>
            <a:r>
              <a:rPr lang="pl-PL" altLang="pl-PL" dirty="0" smtClean="0">
                <a:latin typeface="Times New Roman" pitchFamily="18" charset="0"/>
              </a:rPr>
              <a:t> dla D-T: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547664" y="5589240"/>
            <a:ext cx="6102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i="1" dirty="0" err="1" smtClean="0">
                <a:effectLst/>
              </a:rPr>
              <a:t>n·T</a:t>
            </a:r>
            <a:r>
              <a:rPr lang="pl-PL" sz="4800" i="1" dirty="0" smtClean="0">
                <a:effectLst/>
              </a:rPr>
              <a:t>·</a:t>
            </a:r>
            <a:r>
              <a:rPr lang="el-GR" sz="4800" i="1" dirty="0" smtClean="0">
                <a:effectLst/>
              </a:rPr>
              <a:t>τ</a:t>
            </a:r>
            <a:r>
              <a:rPr lang="pl-PL" sz="4800" i="1" dirty="0" smtClean="0">
                <a:effectLst/>
              </a:rPr>
              <a:t> &gt; </a:t>
            </a:r>
            <a:r>
              <a:rPr lang="pl-PL" sz="4800" dirty="0" smtClean="0">
                <a:effectLst/>
              </a:rPr>
              <a:t>5·10</a:t>
            </a:r>
            <a:r>
              <a:rPr lang="pl-PL" sz="4800" baseline="30000" dirty="0" smtClean="0">
                <a:effectLst/>
              </a:rPr>
              <a:t>21</a:t>
            </a:r>
            <a:r>
              <a:rPr lang="pl-PL" sz="4800" dirty="0" smtClean="0">
                <a:effectLst/>
              </a:rPr>
              <a:t> </a:t>
            </a:r>
            <a:r>
              <a:rPr lang="pl-PL" sz="4800" dirty="0" err="1" smtClean="0">
                <a:effectLst/>
              </a:rPr>
              <a:t>k</a:t>
            </a:r>
            <a:r>
              <a:rPr lang="pl-PL" sz="4800" i="1" dirty="0" err="1" smtClean="0">
                <a:effectLst/>
              </a:rPr>
              <a:t>eV</a:t>
            </a:r>
            <a:r>
              <a:rPr lang="pl-PL" sz="4800" dirty="0" err="1" smtClean="0">
                <a:effectLst/>
              </a:rPr>
              <a:t>·</a:t>
            </a:r>
            <a:r>
              <a:rPr lang="pl-PL" sz="4800" i="1" dirty="0" err="1" smtClean="0">
                <a:effectLst/>
              </a:rPr>
              <a:t>s</a:t>
            </a:r>
            <a:r>
              <a:rPr lang="pl-PL" sz="4800" dirty="0" smtClean="0">
                <a:effectLst/>
              </a:rPr>
              <a:t>/</a:t>
            </a:r>
            <a:r>
              <a:rPr lang="pl-PL" sz="4800" i="1" dirty="0" smtClean="0">
                <a:effectLst/>
              </a:rPr>
              <a:t>m</a:t>
            </a:r>
            <a:r>
              <a:rPr lang="pl-PL" sz="4800" baseline="30000" dirty="0" smtClean="0">
                <a:effectLst/>
              </a:rPr>
              <a:t>3</a:t>
            </a:r>
            <a:endParaRPr lang="pl-PL" sz="4800" baseline="30000" dirty="0">
              <a:effectLst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43856" y="6304346"/>
            <a:ext cx="212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2000" dirty="0" err="1" smtClean="0">
                <a:effectLst/>
              </a:rPr>
              <a:t>gęstość·temp</a:t>
            </a:r>
            <a:r>
              <a:rPr lang="pl-PL" altLang="pl-PL" sz="2000" dirty="0" smtClean="0">
                <a:effectLst/>
              </a:rPr>
              <a:t>.·czas</a:t>
            </a:r>
            <a:endParaRPr lang="pl-PL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40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Jak kontrolować fuzję jądrową?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13788" cy="1108720"/>
          </a:xfrm>
        </p:spPr>
        <p:txBody>
          <a:bodyPr/>
          <a:lstStyle/>
          <a:p>
            <a:r>
              <a:rPr lang="pl-PL" altLang="pl-PL" dirty="0" smtClean="0">
                <a:latin typeface="Times New Roman" pitchFamily="18" charset="0"/>
              </a:rPr>
              <a:t>Wszystkie sposoby uzyskania zapłonu </a:t>
            </a:r>
            <a:br>
              <a:rPr lang="pl-PL" altLang="pl-PL" dirty="0" smtClean="0">
                <a:latin typeface="Times New Roman" pitchFamily="18" charset="0"/>
              </a:rPr>
            </a:br>
            <a:r>
              <a:rPr lang="pl-PL" altLang="pl-PL" dirty="0" smtClean="0">
                <a:latin typeface="Times New Roman" pitchFamily="18" charset="0"/>
              </a:rPr>
              <a:t>termojądrowego bazują na ściskaniu plazmy</a:t>
            </a:r>
          </a:p>
          <a:p>
            <a:r>
              <a:rPr lang="pl-PL" altLang="pl-PL" dirty="0" smtClean="0">
                <a:latin typeface="Times New Roman" pitchFamily="18" charset="0"/>
              </a:rPr>
              <a:t>Cel: 150 mln °C, warunek: pełna kontrola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7" y="3699029"/>
            <a:ext cx="2448272" cy="175663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51520" y="5562922"/>
            <a:ext cx="3130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effectLst/>
              </a:rPr>
              <a:t>tokamaki i </a:t>
            </a:r>
            <a:r>
              <a:rPr lang="pl-PL" sz="2800" dirty="0" err="1" smtClean="0">
                <a:effectLst/>
              </a:rPr>
              <a:t>stellatory</a:t>
            </a:r>
            <a:endParaRPr lang="pl-PL" sz="2800" dirty="0">
              <a:effectLst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923928" y="5499229"/>
            <a:ext cx="22653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effectLst/>
              </a:rPr>
              <a:t>skurcz plazmy</a:t>
            </a:r>
            <a:br>
              <a:rPr lang="pl-PL" sz="2800" dirty="0" smtClean="0">
                <a:effectLst/>
              </a:rPr>
            </a:br>
            <a:r>
              <a:rPr lang="pl-PL" sz="2800" dirty="0" smtClean="0">
                <a:effectLst/>
              </a:rPr>
              <a:t>(Maszyna Z)</a:t>
            </a:r>
            <a:endParaRPr lang="pl-PL" sz="2800" dirty="0">
              <a:effectLst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671694"/>
            <a:ext cx="2697412" cy="1783970"/>
          </a:xfrm>
          <a:prstGeom prst="rect">
            <a:avLst/>
          </a:prstGeom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57897"/>
            <a:ext cx="20764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ole tekstowe 16"/>
          <p:cNvSpPr txBox="1"/>
          <p:nvPr/>
        </p:nvSpPr>
        <p:spPr>
          <a:xfrm>
            <a:off x="7380312" y="5571237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effectLst/>
              </a:rPr>
              <a:t>NIC</a:t>
            </a:r>
            <a:endParaRPr lang="pl-PL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Tokamak (</a:t>
            </a:r>
            <a:r>
              <a:rPr lang="ru-RU" altLang="pl-PL" smtClean="0">
                <a:latin typeface="Times New Roman" pitchFamily="18" charset="0"/>
                <a:cs typeface="Times New Roman" pitchFamily="18" charset="0"/>
              </a:rPr>
              <a:t>Токамак</a:t>
            </a:r>
            <a:r>
              <a:rPr lang="pl-PL" altLang="pl-PL" smtClean="0">
                <a:latin typeface="Times New Roman" pitchFamily="18" charset="0"/>
              </a:rPr>
              <a:t>)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49416"/>
            <a:ext cx="5574724" cy="399986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796136" y="1733907"/>
            <a:ext cx="148309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>
                <a:effectLst/>
              </a:rPr>
              <a:t>komora </a:t>
            </a:r>
          </a:p>
          <a:p>
            <a:r>
              <a:rPr lang="pl-PL" sz="2400" dirty="0" smtClean="0">
                <a:effectLst/>
              </a:rPr>
              <a:t>próżniowa</a:t>
            </a:r>
            <a:endParaRPr lang="pl-PL" sz="2400" dirty="0">
              <a:effectLst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240882" y="1628800"/>
            <a:ext cx="241123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>
                <a:effectLst/>
              </a:rPr>
              <a:t>pole magnetyczne</a:t>
            </a:r>
          </a:p>
          <a:p>
            <a:r>
              <a:rPr lang="pl-PL" sz="2400" dirty="0" smtClean="0">
                <a:effectLst/>
              </a:rPr>
              <a:t>(toroidalne)</a:t>
            </a:r>
            <a:endParaRPr lang="pl-PL" sz="2400" dirty="0">
              <a:effectLst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48594" y="1733907"/>
            <a:ext cx="241123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400" dirty="0" smtClean="0">
                <a:effectLst/>
              </a:rPr>
              <a:t>pole magnetyczne</a:t>
            </a:r>
          </a:p>
          <a:p>
            <a:r>
              <a:rPr lang="pl-PL" sz="2400" dirty="0" smtClean="0">
                <a:effectLst/>
              </a:rPr>
              <a:t>(</a:t>
            </a:r>
            <a:r>
              <a:rPr lang="pl-PL" sz="2400" dirty="0" err="1" smtClean="0">
                <a:effectLst/>
              </a:rPr>
              <a:t>poloidalne</a:t>
            </a:r>
            <a:r>
              <a:rPr lang="pl-PL" sz="2400" dirty="0" smtClean="0">
                <a:effectLst/>
              </a:rPr>
              <a:t>)</a:t>
            </a:r>
            <a:endParaRPr lang="pl-PL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63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Tokamak (</a:t>
            </a:r>
            <a:r>
              <a:rPr lang="ru-RU" altLang="pl-PL" smtClean="0">
                <a:latin typeface="Times New Roman" pitchFamily="18" charset="0"/>
                <a:cs typeface="Times New Roman" pitchFamily="18" charset="0"/>
              </a:rPr>
              <a:t>Токамак</a:t>
            </a:r>
            <a:r>
              <a:rPr lang="pl-PL" altLang="pl-PL" smtClean="0">
                <a:latin typeface="Times New Roman" pitchFamily="18" charset="0"/>
              </a:rPr>
              <a:t>)</a:t>
            </a:r>
          </a:p>
        </p:txBody>
      </p:sp>
      <p:pic>
        <p:nvPicPr>
          <p:cNvPr id="19459" name="Picture 4" descr="Internal view of stripped-out JET vacuum vessel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6182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Tokamak (</a:t>
            </a:r>
            <a:r>
              <a:rPr lang="ru-RU" altLang="pl-PL" smtClean="0">
                <a:latin typeface="Times New Roman" pitchFamily="18" charset="0"/>
                <a:cs typeface="Times New Roman" pitchFamily="18" charset="0"/>
              </a:rPr>
              <a:t>Токамак</a:t>
            </a:r>
            <a:r>
              <a:rPr lang="pl-PL" altLang="pl-PL" smtClean="0">
                <a:latin typeface="Times New Roman" pitchFamily="18" charset="0"/>
              </a:rPr>
              <a:t>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dirty="0" smtClean="0">
                <a:latin typeface="Times New Roman" pitchFamily="18" charset="0"/>
              </a:rPr>
              <a:t>Toroidalna komora z cewką magnetyczną</a:t>
            </a:r>
          </a:p>
          <a:p>
            <a:pPr>
              <a:lnSpc>
                <a:spcPct val="90000"/>
              </a:lnSpc>
            </a:pPr>
            <a:r>
              <a:rPr lang="pl-PL" altLang="pl-PL" dirty="0" smtClean="0">
                <a:latin typeface="Times New Roman" pitchFamily="18" charset="0"/>
              </a:rPr>
              <a:t>Pierścień plazmy utrzymywany przez pole magnetyczne (deuter lub deuter i tryton)</a:t>
            </a:r>
          </a:p>
          <a:p>
            <a:pPr>
              <a:lnSpc>
                <a:spcPct val="90000"/>
              </a:lnSpc>
            </a:pPr>
            <a:r>
              <a:rPr lang="pl-PL" altLang="pl-PL" dirty="0" smtClean="0">
                <a:latin typeface="Times New Roman" pitchFamily="18" charset="0"/>
              </a:rPr>
              <a:t>Zmienne pole magnetyczne wytwarza pole elektryczne, które jonizuje gaz </a:t>
            </a: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pl-PL" altLang="pl-PL" dirty="0" smtClean="0">
                <a:latin typeface="Times New Roman" pitchFamily="18" charset="0"/>
              </a:rPr>
              <a:t> plazma,</a:t>
            </a:r>
            <a:br>
              <a:rPr lang="pl-PL" altLang="pl-PL" dirty="0" smtClean="0">
                <a:latin typeface="Times New Roman" pitchFamily="18" charset="0"/>
              </a:rPr>
            </a:br>
            <a:r>
              <a:rPr lang="pl-PL" altLang="pl-PL" dirty="0" smtClean="0">
                <a:latin typeface="Times New Roman" pitchFamily="18" charset="0"/>
              </a:rPr>
              <a:t>a następnie powoli ją rozgrzewa.</a:t>
            </a:r>
          </a:p>
          <a:p>
            <a:pPr>
              <a:lnSpc>
                <a:spcPct val="90000"/>
              </a:lnSpc>
            </a:pPr>
            <a:r>
              <a:rPr lang="pl-PL" altLang="pl-PL" dirty="0" smtClean="0">
                <a:latin typeface="Times New Roman" pitchFamily="18" charset="0"/>
              </a:rPr>
              <a:t>Eksperymentalny </a:t>
            </a:r>
            <a:r>
              <a:rPr lang="pl-PL" altLang="pl-PL" dirty="0" smtClean="0">
                <a:solidFill>
                  <a:schemeClr val="accent2"/>
                </a:solidFill>
                <a:latin typeface="Times New Roman" pitchFamily="18" charset="0"/>
              </a:rPr>
              <a:t>JET</a:t>
            </a:r>
            <a:r>
              <a:rPr lang="pl-PL" altLang="pl-PL" dirty="0" smtClean="0">
                <a:latin typeface="Times New Roman" pitchFamily="18" charset="0"/>
              </a:rPr>
              <a:t> (Wielka Brytania),</a:t>
            </a:r>
            <a:br>
              <a:rPr lang="pl-PL" altLang="pl-PL" dirty="0" smtClean="0">
                <a:latin typeface="Times New Roman" pitchFamily="18" charset="0"/>
              </a:rPr>
            </a:br>
            <a:r>
              <a:rPr lang="pl-PL" altLang="pl-PL" dirty="0" smtClean="0">
                <a:latin typeface="Times New Roman" pitchFamily="18" charset="0"/>
              </a:rPr>
              <a:t>badawczy </a:t>
            </a:r>
            <a:r>
              <a:rPr lang="pl-PL" altLang="pl-PL" dirty="0" smtClean="0">
                <a:solidFill>
                  <a:schemeClr val="accent2"/>
                </a:solidFill>
                <a:latin typeface="Times New Roman" pitchFamily="18" charset="0"/>
              </a:rPr>
              <a:t>ITER</a:t>
            </a:r>
            <a:r>
              <a:rPr lang="pl-PL" altLang="pl-PL" dirty="0" smtClean="0">
                <a:latin typeface="Times New Roman" pitchFamily="18" charset="0"/>
              </a:rPr>
              <a:t> (Francja) – zapłon 2019 r.</a:t>
            </a:r>
          </a:p>
          <a:p>
            <a:pPr>
              <a:lnSpc>
                <a:spcPct val="90000"/>
              </a:lnSpc>
            </a:pPr>
            <a:r>
              <a:rPr lang="pl-PL" altLang="pl-PL" dirty="0" smtClean="0">
                <a:latin typeface="Times New Roman" pitchFamily="18" charset="0"/>
              </a:rPr>
              <a:t>Idea zostałaby zapewne zarzucona gdyby nie zainwestowane już fundusze (15 mld dolarów!)</a:t>
            </a:r>
          </a:p>
        </p:txBody>
      </p:sp>
    </p:spTree>
    <p:extLst>
      <p:ext uri="{BB962C8B-B14F-4D97-AF65-F5344CB8AC3E}">
        <p14:creationId xmlns:p14="http://schemas.microsoft.com/office/powerpoint/2010/main" val="217726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>
                <a:latin typeface="Times New Roman" pitchFamily="18" charset="0"/>
              </a:rPr>
              <a:t>Stellarator</a:t>
            </a:r>
          </a:p>
        </p:txBody>
      </p:sp>
      <p:pic>
        <p:nvPicPr>
          <p:cNvPr id="7170" name="Picture 2" descr="https://upload.wikimedia.org/wikipedia/commons/b/b3/W7X-Spulen_Plasma_blau_gel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4783"/>
            <a:ext cx="51435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115616" y="5301208"/>
            <a:ext cx="7017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effectLst/>
              </a:rPr>
              <a:t>2014</a:t>
            </a:r>
            <a:r>
              <a:rPr lang="pl-PL" sz="4000" dirty="0">
                <a:effectLst/>
              </a:rPr>
              <a:t>: </a:t>
            </a:r>
            <a:r>
              <a:rPr lang="pl-PL" sz="4000" dirty="0" err="1">
                <a:effectLst/>
              </a:rPr>
              <a:t>Wendelstein</a:t>
            </a:r>
            <a:r>
              <a:rPr lang="pl-PL" sz="4000" dirty="0">
                <a:effectLst/>
              </a:rPr>
              <a:t> </a:t>
            </a:r>
            <a:r>
              <a:rPr lang="pl-PL" sz="4000" dirty="0" smtClean="0">
                <a:effectLst/>
              </a:rPr>
              <a:t>7-X (Niemcy)</a:t>
            </a:r>
            <a:endParaRPr lang="pl-PL" sz="4000" dirty="0">
              <a:effectLst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561386" y="1124744"/>
            <a:ext cx="6054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effectLst/>
              </a:rPr>
              <a:t>jak tokamak, ale ze zmienioną geometrią</a:t>
            </a:r>
            <a:endParaRPr lang="pl-PL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36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Polywell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00200"/>
            <a:ext cx="9036050" cy="4997450"/>
          </a:xfrm>
        </p:spPr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Ich pierwowzorem są </a:t>
            </a:r>
            <a:r>
              <a:rPr lang="pl-PL" altLang="pl-PL" smtClean="0">
                <a:solidFill>
                  <a:schemeClr val="accent2"/>
                </a:solidFill>
                <a:latin typeface="Times New Roman" pitchFamily="18" charset="0"/>
              </a:rPr>
              <a:t>fuzory</a:t>
            </a:r>
            <a:r>
              <a:rPr lang="pl-PL" altLang="pl-PL" smtClean="0">
                <a:latin typeface="Times New Roman" pitchFamily="18" charset="0"/>
              </a:rPr>
              <a:t>, w których jądra o wysokiej temperaturze są w kontrolowany sposób wstrzykiwane do komory próżniowej (komora reaktora) gdzie uderzają inne jądra</a:t>
            </a:r>
            <a:br>
              <a:rPr lang="pl-PL" altLang="pl-PL" smtClean="0">
                <a:latin typeface="Times New Roman" pitchFamily="18" charset="0"/>
              </a:rPr>
            </a:br>
            <a:r>
              <a:rPr lang="pl-PL" altLang="pl-PL" smtClean="0">
                <a:latin typeface="Times New Roman" pitchFamily="18" charset="0"/>
              </a:rPr>
              <a:t>Wewnętrzna siatka ulega szybkiemu zużyciu.</a:t>
            </a:r>
          </a:p>
          <a:p>
            <a:r>
              <a:rPr lang="pl-PL" altLang="pl-PL" smtClean="0">
                <a:latin typeface="Times New Roman" pitchFamily="18" charset="0"/>
              </a:rPr>
              <a:t>W </a:t>
            </a:r>
            <a:r>
              <a:rPr lang="pl-PL" altLang="pl-PL" smtClean="0">
                <a:solidFill>
                  <a:schemeClr val="accent2"/>
                </a:solidFill>
                <a:latin typeface="Times New Roman" pitchFamily="18" charset="0"/>
              </a:rPr>
              <a:t>polywell</a:t>
            </a:r>
            <a:r>
              <a:rPr lang="pl-PL" altLang="pl-PL" smtClean="0">
                <a:latin typeface="Times New Roman" pitchFamily="18" charset="0"/>
              </a:rPr>
              <a:t> (wielostudnia) wewnętrzna siatka zastąpiona jest przez pole magnetyczne</a:t>
            </a:r>
          </a:p>
          <a:p>
            <a:r>
              <a:rPr lang="pl-PL" altLang="pl-PL" smtClean="0">
                <a:latin typeface="Times New Roman" pitchFamily="18" charset="0"/>
              </a:rPr>
              <a:t>Niepotwierdzona możliwość produkcji energii, </a:t>
            </a:r>
            <a:br>
              <a:rPr lang="pl-PL" altLang="pl-PL" smtClean="0">
                <a:latin typeface="Times New Roman" pitchFamily="18" charset="0"/>
              </a:rPr>
            </a:br>
            <a:r>
              <a:rPr lang="pl-PL" altLang="pl-PL" smtClean="0">
                <a:latin typeface="Times New Roman" pitchFamily="18" charset="0"/>
              </a:rPr>
              <a:t>ale prace są nadal finansowane przez wojsko USA</a:t>
            </a:r>
          </a:p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Polywell</a:t>
            </a:r>
          </a:p>
        </p:txBody>
      </p:sp>
      <p:pic>
        <p:nvPicPr>
          <p:cNvPr id="22531" name="Picture 4" descr="polyw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50988"/>
            <a:ext cx="49688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619250" y="6381750"/>
            <a:ext cx="158432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pl-PL" altLang="pl-PL" sz="1800" smtClean="0">
              <a:solidFill>
                <a:srgbClr val="000000"/>
              </a:solidFill>
              <a:effectLst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4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A może jednak małe bomby?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997450"/>
          </a:xfrm>
        </p:spPr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Idea: w małą porcję paliwa termojądrowego (mieszanka deuteru i trytu) uderza silny impuls lasera i prowadzi do jej wybuchu</a:t>
            </a:r>
          </a:p>
          <a:p>
            <a:r>
              <a:rPr lang="pl-PL" altLang="pl-PL" smtClean="0">
                <a:latin typeface="Times New Roman" pitchFamily="18" charset="0"/>
              </a:rPr>
              <a:t>W jego wyniku powstaje hel, fotony </a:t>
            </a:r>
            <a:br>
              <a:rPr lang="pl-PL" altLang="pl-PL" smtClean="0">
                <a:latin typeface="Times New Roman" pitchFamily="18" charset="0"/>
              </a:rPr>
            </a:br>
            <a:r>
              <a:rPr lang="pl-PL" altLang="pl-PL" smtClean="0">
                <a:latin typeface="Times New Roman" pitchFamily="18" charset="0"/>
              </a:rPr>
              <a:t>oraz neutrony unoszące dużą energię</a:t>
            </a:r>
          </a:p>
          <a:p>
            <a:r>
              <a:rPr lang="pl-PL" altLang="pl-PL" smtClean="0">
                <a:latin typeface="Times New Roman" pitchFamily="18" charset="0"/>
              </a:rPr>
              <a:t>Energia ze spalenia jednej porcji = beczułka ropy</a:t>
            </a:r>
          </a:p>
          <a:p>
            <a:r>
              <a:rPr lang="pl-PL" altLang="pl-PL" smtClean="0">
                <a:solidFill>
                  <a:schemeClr val="accent2"/>
                </a:solidFill>
                <a:latin typeface="Times New Roman" pitchFamily="18" charset="0"/>
              </a:rPr>
              <a:t>NIF</a:t>
            </a:r>
            <a:r>
              <a:rPr lang="pl-PL" altLang="pl-PL" smtClean="0">
                <a:latin typeface="Times New Roman" pitchFamily="18" charset="0"/>
              </a:rPr>
              <a:t> (National Ignition Facility) w </a:t>
            </a:r>
            <a:r>
              <a:rPr lang="pl-PL" altLang="pl-PL" smtClean="0">
                <a:solidFill>
                  <a:schemeClr val="accent2"/>
                </a:solidFill>
                <a:latin typeface="Times New Roman" pitchFamily="18" charset="0"/>
              </a:rPr>
              <a:t>LLNL</a:t>
            </a:r>
            <a:r>
              <a:rPr lang="pl-PL" altLang="pl-PL" smtClean="0">
                <a:latin typeface="Times New Roman" pitchFamily="18" charset="0"/>
              </a:rPr>
              <a:t> (USA)</a:t>
            </a:r>
          </a:p>
          <a:p>
            <a:r>
              <a:rPr lang="pl-PL" altLang="pl-PL" smtClean="0">
                <a:solidFill>
                  <a:schemeClr val="accent2"/>
                </a:solidFill>
                <a:latin typeface="Times New Roman" pitchFamily="18" charset="0"/>
              </a:rPr>
              <a:t>Za kilkanaście miesięcy ma dostarczać prąd</a:t>
            </a:r>
          </a:p>
          <a:p>
            <a:r>
              <a:rPr lang="pl-PL" altLang="pl-PL" smtClean="0">
                <a:latin typeface="Times New Roman" pitchFamily="18" charset="0"/>
              </a:rPr>
              <a:t>Oddziaływania elektryczne i </a:t>
            </a:r>
            <a:r>
              <a:rPr lang="pl-PL" altLang="pl-PL" smtClean="0">
                <a:solidFill>
                  <a:schemeClr val="accent2"/>
                </a:solidFill>
                <a:latin typeface="Times New Roman" pitchFamily="18" charset="0"/>
              </a:rPr>
              <a:t>silne</a:t>
            </a:r>
          </a:p>
        </p:txBody>
      </p:sp>
    </p:spTree>
    <p:extLst>
      <p:ext uri="{BB962C8B-B14F-4D97-AF65-F5344CB8AC3E}">
        <p14:creationId xmlns:p14="http://schemas.microsoft.com/office/powerpoint/2010/main" val="30754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233363" y="274638"/>
            <a:ext cx="8620125" cy="1143000"/>
          </a:xfrm>
        </p:spPr>
        <p:txBody>
          <a:bodyPr/>
          <a:lstStyle/>
          <a:p>
            <a:pPr algn="l"/>
            <a:r>
              <a:rPr lang="pl-PL" altLang="pl-PL" smtClean="0">
                <a:latin typeface="Times New Roman" pitchFamily="18" charset="0"/>
              </a:rPr>
              <a:t>Plan na dziś</a:t>
            </a:r>
          </a:p>
        </p:txBody>
      </p:sp>
      <p:sp>
        <p:nvSpPr>
          <p:cNvPr id="5124" name="Rectangle 2"/>
          <p:cNvSpPr txBox="1">
            <a:spLocks/>
          </p:cNvSpPr>
          <p:nvPr/>
        </p:nvSpPr>
        <p:spPr bwMode="auto">
          <a:xfrm>
            <a:off x="468313" y="1595438"/>
            <a:ext cx="8135937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Dlaczego fizyka kwantowa jest ważna?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Doświadczenie Younga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Funkcja falowa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Mechanika kwantowa: </a:t>
            </a:r>
            <a:r>
              <a:rPr lang="pl-PL" altLang="pl-PL" sz="24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doświadczenia </a:t>
            </a:r>
            <a:r>
              <a:rPr lang="pl-PL" altLang="pl-PL" sz="2400" dirty="0">
                <a:solidFill>
                  <a:srgbClr val="002060"/>
                </a:solidFill>
                <a:effectLst/>
                <a:latin typeface="Times New Roman" pitchFamily="18" charset="0"/>
              </a:rPr>
              <a:t>interferencyjne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Teoria pomiaru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Kwantowy model atomu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Laser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BEC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Teleportacja, splątanie kwantowe, EPR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Fuzja </a:t>
            </a:r>
            <a:r>
              <a:rPr lang="pl-PL" altLang="pl-PL" sz="2400" dirty="0">
                <a:solidFill>
                  <a:srgbClr val="0070C0"/>
                </a:solidFill>
                <a:effectLst/>
                <a:latin typeface="Times New Roman" pitchFamily="18" charset="0"/>
              </a:rPr>
              <a:t>jądrowa inicjowana </a:t>
            </a:r>
            <a:r>
              <a:rPr lang="pl-PL" altLang="pl-PL" sz="240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laserem. </a:t>
            </a:r>
            <a:r>
              <a:rPr lang="pl-PL" altLang="pl-PL" sz="2400" dirty="0" err="1" smtClean="0">
                <a:solidFill>
                  <a:srgbClr val="0070C0"/>
                </a:solidFill>
                <a:effectLst/>
                <a:latin typeface="Times New Roman" pitchFamily="18" charset="0"/>
              </a:rPr>
              <a:t>Attofizyka</a:t>
            </a:r>
            <a:endParaRPr lang="pl-PL" altLang="pl-PL" sz="2400" dirty="0">
              <a:solidFill>
                <a:srgbClr val="0070C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Cząstki elementarne: model standardowy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LHC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l-PL" altLang="pl-PL" sz="2400" dirty="0">
                <a:effectLst/>
                <a:latin typeface="Times New Roman" pitchFamily="18" charset="0"/>
              </a:rPr>
              <a:t>Wielka unifikacja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l-PL" altLang="pl-PL" sz="2400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lang="pl-PL" altLang="pl-PL" smtClean="0">
                <a:solidFill>
                  <a:schemeClr val="tx1"/>
                </a:solidFill>
                <a:latin typeface="Times New Roman" pitchFamily="18" charset="0"/>
              </a:rPr>
              <a:t>National Ignition Fascility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457200" y="6291263"/>
            <a:ext cx="830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180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W Europie podobne projekty: HiPER (Węgry), LMJ (Francja), Beamlines Fac. (Czechy)</a:t>
            </a:r>
          </a:p>
        </p:txBody>
      </p:sp>
      <p:pic>
        <p:nvPicPr>
          <p:cNvPr id="129034" name="Picture 10" descr="Plik:NIF building layout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7620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http://www.sciencemag.org/content/324/5925/328/F1.mediu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6327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7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National Ignition Fascility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5667375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pole tekstowe 3"/>
          <p:cNvSpPr txBox="1">
            <a:spLocks noChangeArrowheads="1"/>
          </p:cNvSpPr>
          <p:nvPr/>
        </p:nvSpPr>
        <p:spPr bwMode="auto">
          <a:xfrm>
            <a:off x="1908175" y="6308725"/>
            <a:ext cx="5294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1800" smtClean="0">
                <a:solidFill>
                  <a:srgbClr val="000000"/>
                </a:solidFill>
                <a:effectLst/>
                <a:latin typeface="Times New Roman" pitchFamily="18" charset="0"/>
              </a:rPr>
              <a:t>Komora. Winda pozwalająca na konserwację i kontrolę</a:t>
            </a:r>
          </a:p>
        </p:txBody>
      </p:sp>
    </p:spTree>
    <p:extLst>
      <p:ext uri="{BB962C8B-B14F-4D97-AF65-F5344CB8AC3E}">
        <p14:creationId xmlns:p14="http://schemas.microsoft.com/office/powerpoint/2010/main" val="17294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National Ignition Facility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6265863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pole tekstowe 3"/>
          <p:cNvSpPr txBox="1">
            <a:spLocks noChangeArrowheads="1"/>
          </p:cNvSpPr>
          <p:nvPr/>
        </p:nvSpPr>
        <p:spPr bwMode="auto">
          <a:xfrm>
            <a:off x="3708400" y="6308725"/>
            <a:ext cx="184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1800" smtClean="0">
                <a:solidFill>
                  <a:srgbClr val="000000"/>
                </a:solidFill>
                <a:effectLst/>
                <a:latin typeface="Times New Roman" pitchFamily="18" charset="0"/>
              </a:rPr>
              <a:t>Instalacja komory</a:t>
            </a:r>
          </a:p>
        </p:txBody>
      </p:sp>
    </p:spTree>
    <p:extLst>
      <p:ext uri="{BB962C8B-B14F-4D97-AF65-F5344CB8AC3E}">
        <p14:creationId xmlns:p14="http://schemas.microsoft.com/office/powerpoint/2010/main" val="17245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l-PL" smtClean="0">
                <a:latin typeface="Times New Roman" pitchFamily="18" charset="0"/>
              </a:rPr>
              <a:t>National Ignition Facility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44675"/>
            <a:ext cx="6627813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pole tekstowe 3"/>
          <p:cNvSpPr txBox="1">
            <a:spLocks noChangeArrowheads="1"/>
          </p:cNvSpPr>
          <p:nvPr/>
        </p:nvSpPr>
        <p:spPr bwMode="auto">
          <a:xfrm>
            <a:off x="2051050" y="6308725"/>
            <a:ext cx="5180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1800" smtClean="0">
                <a:solidFill>
                  <a:srgbClr val="000000"/>
                </a:solidFill>
                <a:effectLst/>
                <a:latin typeface="Times New Roman" pitchFamily="18" charset="0"/>
              </a:rPr>
              <a:t>Pozycjonowanie kapsułki w przyszłym ognisku lasera</a:t>
            </a:r>
          </a:p>
        </p:txBody>
      </p:sp>
    </p:spTree>
    <p:extLst>
      <p:ext uri="{BB962C8B-B14F-4D97-AF65-F5344CB8AC3E}">
        <p14:creationId xmlns:p14="http://schemas.microsoft.com/office/powerpoint/2010/main" val="7055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National Ignition Facility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73238"/>
            <a:ext cx="5334000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pole tekstowe 3"/>
          <p:cNvSpPr txBox="1">
            <a:spLocks noChangeArrowheads="1"/>
          </p:cNvSpPr>
          <p:nvPr/>
        </p:nvSpPr>
        <p:spPr bwMode="auto">
          <a:xfrm>
            <a:off x="684213" y="6308725"/>
            <a:ext cx="7916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1800" smtClean="0">
                <a:solidFill>
                  <a:srgbClr val="000000"/>
                </a:solidFill>
                <a:effectLst/>
                <a:latin typeface="Times New Roman" pitchFamily="18" charset="0"/>
              </a:rPr>
              <a:t>Na razie kapsułka umieszczana jest w metalowej pozłacanej „puszcze” - hohlaraum</a:t>
            </a:r>
          </a:p>
        </p:txBody>
      </p:sp>
    </p:spTree>
    <p:extLst>
      <p:ext uri="{BB962C8B-B14F-4D97-AF65-F5344CB8AC3E}">
        <p14:creationId xmlns:p14="http://schemas.microsoft.com/office/powerpoint/2010/main" val="27654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National Ignition Facility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60753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pole tekstowe 3"/>
          <p:cNvSpPr txBox="1">
            <a:spLocks noChangeArrowheads="1"/>
          </p:cNvSpPr>
          <p:nvPr/>
        </p:nvSpPr>
        <p:spPr bwMode="auto">
          <a:xfrm>
            <a:off x="1116013" y="6308725"/>
            <a:ext cx="7345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1800" smtClean="0">
                <a:solidFill>
                  <a:srgbClr val="000000"/>
                </a:solidFill>
                <a:effectLst/>
                <a:latin typeface="Times New Roman" pitchFamily="18" charset="0"/>
              </a:rPr>
              <a:t>Wypolerowana kapsułka wypełniona bardzo oziębionym paliwem jądrowym</a:t>
            </a:r>
          </a:p>
        </p:txBody>
      </p:sp>
    </p:spTree>
    <p:extLst>
      <p:ext uri="{BB962C8B-B14F-4D97-AF65-F5344CB8AC3E}">
        <p14:creationId xmlns:p14="http://schemas.microsoft.com/office/powerpoint/2010/main" val="21303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Przebieg reakcji</a:t>
            </a:r>
          </a:p>
        </p:txBody>
      </p:sp>
      <p:pic>
        <p:nvPicPr>
          <p:cNvPr id="30723" name="Picture 5" descr="File:Inertial confinement fus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048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179388" y="3573463"/>
            <a:ext cx="8713787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23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Promienie laserów X gwałtownie podgrzewają powierzchnię kapsułki z paliwem (D-T) tworząc plazmową „kopertę”</a:t>
            </a:r>
          </a:p>
          <a:p>
            <a:pPr algn="l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23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Implozja kapsułki – gorąca powierzchnia wybucha i oddala się ściskając paliwo (jak odrzut w rakiecie)</a:t>
            </a:r>
          </a:p>
          <a:p>
            <a:pPr algn="l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23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Paliwo jest ściskane do gęstości </a:t>
            </a:r>
            <a:r>
              <a:rPr lang="en-US" altLang="pl-PL" sz="23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20 </a:t>
            </a:r>
            <a:r>
              <a:rPr lang="pl-PL" altLang="pl-PL" sz="23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razy większej niż ołowiu i ogrzewane do temperatury rzędu </a:t>
            </a:r>
            <a:r>
              <a:rPr lang="en-US" altLang="pl-PL" sz="23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100</a:t>
            </a:r>
            <a:r>
              <a:rPr lang="pl-PL" altLang="pl-PL" sz="23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mln</a:t>
            </a:r>
            <a:r>
              <a:rPr lang="en-US" altLang="pl-PL" sz="23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˚C</a:t>
            </a:r>
            <a:r>
              <a:rPr lang="pl-PL" altLang="pl-PL" sz="23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(większej niż w słońcu). </a:t>
            </a:r>
          </a:p>
          <a:p>
            <a:pPr algn="l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2300" dirty="0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Następuje reakcja jądrowa, w której uwolniona energia wielokrotnie przewyższa energię dostarczoną przez lasery. Całość trwa ok. 10 </a:t>
            </a:r>
            <a:r>
              <a:rPr lang="pl-PL" altLang="pl-PL" sz="23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ps</a:t>
            </a:r>
            <a:endParaRPr lang="pl-PL" altLang="pl-PL" sz="2300" dirty="0" smtClean="0">
              <a:solidFill>
                <a:srgbClr val="000000"/>
              </a:solidFill>
              <a:effectLst/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1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National Ignition Facility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60483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pole tekstowe 3"/>
          <p:cNvSpPr txBox="1">
            <a:spLocks noChangeArrowheads="1"/>
          </p:cNvSpPr>
          <p:nvPr/>
        </p:nvSpPr>
        <p:spPr bwMode="auto">
          <a:xfrm>
            <a:off x="827088" y="6308725"/>
            <a:ext cx="775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1800" smtClean="0">
                <a:solidFill>
                  <a:srgbClr val="000000"/>
                </a:solidFill>
                <a:effectLst/>
                <a:latin typeface="Times New Roman" pitchFamily="18" charset="0"/>
              </a:rPr>
              <a:t>Lasery i detektory wokół komory (oscyloskopy, interferometry, kamery smugowe)</a:t>
            </a:r>
          </a:p>
        </p:txBody>
      </p:sp>
    </p:spTree>
    <p:extLst>
      <p:ext uri="{BB962C8B-B14F-4D97-AF65-F5344CB8AC3E}">
        <p14:creationId xmlns:p14="http://schemas.microsoft.com/office/powerpoint/2010/main" val="34162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National Ignition Facility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6230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pole tekstowe 3"/>
          <p:cNvSpPr txBox="1">
            <a:spLocks noChangeArrowheads="1"/>
          </p:cNvSpPr>
          <p:nvPr/>
        </p:nvSpPr>
        <p:spPr bwMode="auto">
          <a:xfrm>
            <a:off x="323850" y="6308725"/>
            <a:ext cx="8528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1800" smtClean="0">
                <a:solidFill>
                  <a:srgbClr val="000000"/>
                </a:solidFill>
                <a:effectLst/>
                <a:latin typeface="Times New Roman" pitchFamily="18" charset="0"/>
              </a:rPr>
              <a:t>W NIF są 4 takie pomieszczenia, w każdym produkowane są 48 wiązki lasera. Razem 192</a:t>
            </a:r>
          </a:p>
        </p:txBody>
      </p:sp>
    </p:spTree>
    <p:extLst>
      <p:ext uri="{BB962C8B-B14F-4D97-AF65-F5344CB8AC3E}">
        <p14:creationId xmlns:p14="http://schemas.microsoft.com/office/powerpoint/2010/main" val="39013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National Ignition Facility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16113"/>
            <a:ext cx="7056437" cy="4105275"/>
          </a:xfrm>
        </p:spPr>
        <p:txBody>
          <a:bodyPr/>
          <a:lstStyle/>
          <a:p>
            <a:r>
              <a:rPr lang="pl-PL" altLang="pl-PL" smtClean="0">
                <a:latin typeface="Times New Roman" pitchFamily="18" charset="0"/>
              </a:rPr>
              <a:t>192 wiązki laserowe</a:t>
            </a:r>
          </a:p>
          <a:p>
            <a:r>
              <a:rPr lang="pl-PL" altLang="pl-PL" smtClean="0">
                <a:latin typeface="Times New Roman" pitchFamily="18" charset="0"/>
              </a:rPr>
              <a:t>Powstaje jeden impuls o mocy 4 MJ </a:t>
            </a:r>
            <a:br>
              <a:rPr lang="pl-PL" altLang="pl-PL" smtClean="0">
                <a:latin typeface="Times New Roman" pitchFamily="18" charset="0"/>
              </a:rPr>
            </a:br>
            <a:r>
              <a:rPr lang="pl-PL" altLang="pl-PL" smtClean="0">
                <a:latin typeface="Times New Roman" pitchFamily="18" charset="0"/>
              </a:rPr>
              <a:t>trwający pikosekundy</a:t>
            </a:r>
          </a:p>
          <a:p>
            <a:r>
              <a:rPr lang="pl-PL" altLang="pl-PL" smtClean="0">
                <a:latin typeface="Times New Roman" pitchFamily="18" charset="0"/>
              </a:rPr>
              <a:t>Moc impulsu – 500 TW = 5</a:t>
            </a:r>
            <a:r>
              <a:rPr lang="en-US" altLang="pl-PL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pl-PL" altLang="pl-PL" baseline="3000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pl-PL" altLang="pl-PL" smtClean="0">
                <a:latin typeface="Times New Roman" pitchFamily="18" charset="0"/>
              </a:rPr>
              <a:t> </a:t>
            </a:r>
            <a:br>
              <a:rPr lang="pl-PL" altLang="pl-PL" smtClean="0">
                <a:latin typeface="Times New Roman" pitchFamily="18" charset="0"/>
              </a:rPr>
            </a:br>
            <a:r>
              <a:rPr lang="pl-PL" altLang="pl-PL" smtClean="0">
                <a:latin typeface="Times New Roman" pitchFamily="18" charset="0"/>
              </a:rPr>
              <a:t>(laser medyczny – 60 W)</a:t>
            </a:r>
          </a:p>
          <a:p>
            <a:r>
              <a:rPr lang="pl-PL" altLang="pl-PL" smtClean="0">
                <a:latin typeface="Times New Roman" pitchFamily="18" charset="0"/>
              </a:rPr>
              <a:t>Skupiany na kapsułce o średnicy 2 mm</a:t>
            </a:r>
          </a:p>
          <a:p>
            <a:r>
              <a:rPr lang="pl-PL" altLang="pl-PL" smtClean="0">
                <a:latin typeface="Times New Roman" pitchFamily="18" charset="0"/>
              </a:rPr>
              <a:t>Jeden impuls uwalnia 45 MJ energii</a:t>
            </a:r>
          </a:p>
        </p:txBody>
      </p:sp>
    </p:spTree>
    <p:extLst>
      <p:ext uri="{BB962C8B-B14F-4D97-AF65-F5344CB8AC3E}">
        <p14:creationId xmlns:p14="http://schemas.microsoft.com/office/powerpoint/2010/main" val="21578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42543"/>
            <a:ext cx="7772400" cy="1506537"/>
          </a:xfrm>
        </p:spPr>
        <p:txBody>
          <a:bodyPr/>
          <a:lstStyle/>
          <a:p>
            <a:pPr eaLnBrk="1" hangingPunct="1"/>
            <a:r>
              <a:rPr lang="pl-PL" altLang="pl-PL" sz="3600" dirty="0" smtClean="0">
                <a:solidFill>
                  <a:schemeClr val="tx1"/>
                </a:solidFill>
                <a:latin typeface="Times New Roman" pitchFamily="18" charset="0"/>
              </a:rPr>
              <a:t>Kontrolowana synteza termojądrowa wywoływana silnym impulsem lasera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750" y="1821805"/>
            <a:ext cx="77724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pl-PL" sz="5400" kern="0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Słońce na Ziemi</a:t>
            </a:r>
          </a:p>
        </p:txBody>
      </p:sp>
    </p:spTree>
    <p:extLst>
      <p:ext uri="{BB962C8B-B14F-4D97-AF65-F5344CB8AC3E}">
        <p14:creationId xmlns:p14="http://schemas.microsoft.com/office/powerpoint/2010/main" val="3530226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smtClean="0">
                <a:latin typeface="Times New Roman" pitchFamily="18" charset="0"/>
              </a:rPr>
              <a:t>Zalety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362950" cy="5068888"/>
          </a:xfrm>
        </p:spPr>
        <p:txBody>
          <a:bodyPr/>
          <a:lstStyle/>
          <a:p>
            <a:pPr eaLnBrk="1" hangingPunct="1"/>
            <a:r>
              <a:rPr lang="pl-PL" altLang="pl-PL" smtClean="0">
                <a:solidFill>
                  <a:schemeClr val="accent2"/>
                </a:solidFill>
                <a:latin typeface="Times New Roman" pitchFamily="18" charset="0"/>
              </a:rPr>
              <a:t>Bezpieczny</a:t>
            </a:r>
            <a:r>
              <a:rPr lang="pl-PL" altLang="pl-PL" smtClean="0">
                <a:latin typeface="Times New Roman" pitchFamily="18" charset="0"/>
              </a:rPr>
              <a:t> sposób produkcji energii</a:t>
            </a:r>
            <a:br>
              <a:rPr lang="pl-PL" altLang="pl-PL" smtClean="0">
                <a:latin typeface="Times New Roman" pitchFamily="18" charset="0"/>
              </a:rPr>
            </a:br>
            <a:r>
              <a:rPr lang="pl-PL" altLang="pl-PL" smtClean="0">
                <a:latin typeface="Times New Roman" pitchFamily="18" charset="0"/>
              </a:rPr>
              <a:t>(każda awaria przerywa proces)</a:t>
            </a:r>
          </a:p>
          <a:p>
            <a:pPr eaLnBrk="1" hangingPunct="1"/>
            <a:r>
              <a:rPr lang="pl-PL" altLang="pl-PL" smtClean="0">
                <a:solidFill>
                  <a:schemeClr val="accent2"/>
                </a:solidFill>
                <a:latin typeface="Times New Roman" pitchFamily="18" charset="0"/>
              </a:rPr>
              <a:t>Niewyczerpywalne</a:t>
            </a:r>
            <a:r>
              <a:rPr lang="pl-PL" altLang="pl-PL" smtClean="0">
                <a:latin typeface="Times New Roman" pitchFamily="18" charset="0"/>
              </a:rPr>
              <a:t> źródło paliwa </a:t>
            </a:r>
            <a:br>
              <a:rPr lang="pl-PL" altLang="pl-PL" smtClean="0">
                <a:latin typeface="Times New Roman" pitchFamily="18" charset="0"/>
              </a:rPr>
            </a:br>
            <a:r>
              <a:rPr lang="pl-PL" altLang="pl-PL" smtClean="0">
                <a:latin typeface="Times New Roman" pitchFamily="18" charset="0"/>
              </a:rPr>
              <a:t>(D-T w NIF, D i Li w HiPER)</a:t>
            </a:r>
          </a:p>
          <a:p>
            <a:pPr eaLnBrk="1" hangingPunct="1"/>
            <a:r>
              <a:rPr lang="pl-PL" altLang="pl-PL" smtClean="0">
                <a:latin typeface="Times New Roman" pitchFamily="18" charset="0"/>
              </a:rPr>
              <a:t>Mały wpływ na </a:t>
            </a:r>
            <a:r>
              <a:rPr lang="pl-PL" altLang="pl-PL" smtClean="0">
                <a:solidFill>
                  <a:schemeClr val="accent2"/>
                </a:solidFill>
                <a:latin typeface="Times New Roman" pitchFamily="18" charset="0"/>
              </a:rPr>
              <a:t>środowisko</a:t>
            </a:r>
            <a:r>
              <a:rPr lang="pl-PL" altLang="pl-PL" smtClean="0">
                <a:latin typeface="Times New Roman" pitchFamily="18" charset="0"/>
              </a:rPr>
              <a:t> (He)</a:t>
            </a:r>
          </a:p>
          <a:p>
            <a:pPr eaLnBrk="1" hangingPunct="1"/>
            <a:r>
              <a:rPr lang="pl-PL" altLang="pl-PL" smtClean="0">
                <a:solidFill>
                  <a:schemeClr val="accent2"/>
                </a:solidFill>
                <a:latin typeface="Times New Roman" pitchFamily="18" charset="0"/>
              </a:rPr>
              <a:t>Konkurencyjny koszt</a:t>
            </a:r>
            <a:r>
              <a:rPr lang="pl-PL" altLang="pl-PL" smtClean="0">
                <a:latin typeface="Times New Roman" pitchFamily="18" charset="0"/>
              </a:rPr>
              <a:t> produkcji energii (zaangażowanie w projekt firm komercyjnych)</a:t>
            </a:r>
          </a:p>
          <a:p>
            <a:pPr eaLnBrk="1" hangingPunct="1"/>
            <a:r>
              <a:rPr lang="pl-PL" altLang="pl-PL" smtClean="0">
                <a:latin typeface="Times New Roman" pitchFamily="18" charset="0"/>
              </a:rPr>
              <a:t>Opłacalne dla elektrowni 500 MW – 1.5 GW</a:t>
            </a:r>
          </a:p>
          <a:p>
            <a:pPr eaLnBrk="1" hangingPunct="1"/>
            <a:r>
              <a:rPr lang="pl-PL" altLang="pl-PL" smtClean="0">
                <a:solidFill>
                  <a:schemeClr val="accent2"/>
                </a:solidFill>
                <a:latin typeface="Times New Roman" pitchFamily="18" charset="0"/>
              </a:rPr>
              <a:t>Modularność</a:t>
            </a:r>
            <a:r>
              <a:rPr lang="pl-PL" altLang="pl-PL" smtClean="0">
                <a:latin typeface="Times New Roman" pitchFamily="18" charset="0"/>
              </a:rPr>
              <a:t> ułatwi przyszłe modernizacje</a:t>
            </a:r>
          </a:p>
        </p:txBody>
      </p:sp>
    </p:spTree>
    <p:extLst>
      <p:ext uri="{BB962C8B-B14F-4D97-AF65-F5344CB8AC3E}">
        <p14:creationId xmlns:p14="http://schemas.microsoft.com/office/powerpoint/2010/main" val="32161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solidFill>
                  <a:schemeClr val="tx1"/>
                </a:solidFill>
                <a:latin typeface="Times New Roman" pitchFamily="18" charset="0"/>
              </a:rPr>
              <a:t>Osiągnięcia i kłopoty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362950" cy="5068888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Od 15 marca 2012 laser o największej mocy</a:t>
            </a:r>
          </a:p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Październik 2012 – zakończenie finansowania projektu NIC (ponad 5 mld $) – spełniona </a:t>
            </a:r>
            <a:br>
              <a:rPr lang="pl-PL" altLang="pl-PL" dirty="0" smtClean="0">
                <a:latin typeface="Times New Roman" pitchFamily="18" charset="0"/>
              </a:rPr>
            </a:br>
            <a:r>
              <a:rPr lang="pl-PL" altLang="pl-PL" dirty="0" smtClean="0">
                <a:latin typeface="Times New Roman" pitchFamily="18" charset="0"/>
              </a:rPr>
              <a:t>tylko 1/10 warunków do uzyskania zapłonu</a:t>
            </a:r>
            <a:endParaRPr lang="pl-PL" altLang="pl-PL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Kłopoty techniczne: symetria wybuchu, zabrudzenia kapsułki, rozbieżności z wynikami symulacji, kłopoty z optyką laserów</a:t>
            </a:r>
            <a:endParaRPr lang="pl-PL" altLang="pl-PL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Dyskusja nad kontynuacją (1 bilion $ rocznie na utrzymanie infrastruktury energetycznej)</a:t>
            </a:r>
          </a:p>
        </p:txBody>
      </p:sp>
    </p:spTree>
    <p:extLst>
      <p:ext uri="{BB962C8B-B14F-4D97-AF65-F5344CB8AC3E}">
        <p14:creationId xmlns:p14="http://schemas.microsoft.com/office/powerpoint/2010/main" val="35236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solidFill>
                  <a:schemeClr val="tx1"/>
                </a:solidFill>
                <a:latin typeface="Times New Roman" pitchFamily="18" charset="0"/>
              </a:rPr>
              <a:t>Osiągnięcia i kłopoty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362950" cy="5068888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solidFill>
                  <a:srgbClr val="002060"/>
                </a:solidFill>
                <a:latin typeface="Times New Roman" pitchFamily="18" charset="0"/>
              </a:rPr>
              <a:t>29 września 2013 – udało się uzyskać pierwszą syntezę z dodatnim bilansem energetycznym</a:t>
            </a:r>
          </a:p>
          <a:p>
            <a:pPr eaLnBrk="1" hangingPunct="1"/>
            <a:r>
              <a:rPr lang="pl-PL" altLang="pl-PL" dirty="0" smtClean="0">
                <a:solidFill>
                  <a:srgbClr val="002060"/>
                </a:solidFill>
                <a:latin typeface="Times New Roman" pitchFamily="18" charset="0"/>
              </a:rPr>
              <a:t>Nadal nie ma zapłonu (ang. </a:t>
            </a:r>
            <a:r>
              <a:rPr lang="pl-PL" altLang="pl-PL" i="1" dirty="0" err="1" smtClean="0">
                <a:solidFill>
                  <a:srgbClr val="002060"/>
                </a:solidFill>
                <a:latin typeface="Times New Roman" pitchFamily="18" charset="0"/>
              </a:rPr>
              <a:t>ignition</a:t>
            </a:r>
            <a:r>
              <a:rPr lang="pl-PL" altLang="pl-PL" dirty="0" smtClean="0">
                <a:solidFill>
                  <a:srgbClr val="002060"/>
                </a:solidFill>
                <a:latin typeface="Times New Roman" pitchFamily="18" charset="0"/>
              </a:rPr>
              <a:t>), </a:t>
            </a:r>
            <a:br>
              <a:rPr lang="pl-PL" altLang="pl-PL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pl-PL" altLang="pl-PL" dirty="0" smtClean="0">
                <a:solidFill>
                  <a:srgbClr val="002060"/>
                </a:solidFill>
                <a:latin typeface="Times New Roman" pitchFamily="18" charset="0"/>
              </a:rPr>
              <a:t>czyli samopodtrzymującej się syntezy</a:t>
            </a:r>
          </a:p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Obecnie spełniona jest ok. 1/3 warunków </a:t>
            </a:r>
            <a:br>
              <a:rPr lang="pl-PL" altLang="pl-PL" dirty="0" smtClean="0">
                <a:latin typeface="Times New Roman" pitchFamily="18" charset="0"/>
              </a:rPr>
            </a:br>
            <a:r>
              <a:rPr lang="pl-PL" altLang="pl-PL" dirty="0" smtClean="0">
                <a:latin typeface="Times New Roman" pitchFamily="18" charset="0"/>
              </a:rPr>
              <a:t>do uruchomienia elektrowni (zapłonu)</a:t>
            </a:r>
          </a:p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NIF zmieniło cele na badania materiałowe</a:t>
            </a:r>
          </a:p>
          <a:p>
            <a:pPr eaLnBrk="1" hangingPunct="1"/>
            <a:endParaRPr lang="pl-PL" altLang="pl-PL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solidFill>
                  <a:schemeClr val="tx1"/>
                </a:solidFill>
                <a:latin typeface="Times New Roman" pitchFamily="18" charset="0"/>
              </a:rPr>
              <a:t>Do </a:t>
            </a:r>
            <a:r>
              <a:rPr lang="pl-PL" altLang="pl-PL" dirty="0" smtClean="0">
                <a:solidFill>
                  <a:schemeClr val="tx1"/>
                </a:solidFill>
                <a:latin typeface="Times New Roman" pitchFamily="18" charset="0"/>
              </a:rPr>
              <a:t>zapamiętania:</a:t>
            </a:r>
            <a:endParaRPr lang="pl-PL" altLang="pl-PL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484313"/>
            <a:ext cx="8675688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800" dirty="0" smtClean="0">
                <a:latin typeface="Times New Roman" pitchFamily="18" charset="0"/>
              </a:rPr>
              <a:t>Energię można czerpać z: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dirty="0" smtClean="0">
                <a:latin typeface="Times New Roman" pitchFamily="18" charset="0"/>
              </a:rPr>
              <a:t>rozszczepienia ciężkich jąder </a:t>
            </a:r>
            <a:br>
              <a:rPr lang="pl-PL" altLang="pl-PL" dirty="0" smtClean="0">
                <a:latin typeface="Times New Roman" pitchFamily="18" charset="0"/>
              </a:rPr>
            </a:br>
            <a:r>
              <a:rPr lang="pl-PL" altLang="pl-PL" dirty="0" smtClean="0">
                <a:latin typeface="Times New Roman" pitchFamily="18" charset="0"/>
              </a:rPr>
              <a:t>(tradycyjne elektrownie)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dirty="0" smtClean="0">
                <a:latin typeface="Times New Roman" pitchFamily="18" charset="0"/>
              </a:rPr>
              <a:t>fuzji lekkich jąder (Słońce)</a:t>
            </a:r>
            <a:endParaRPr lang="pl-PL" altLang="pl-PL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l-PL" altLang="pl-PL" sz="2800" dirty="0" smtClean="0">
                <a:latin typeface="Times New Roman" pitchFamily="18" charset="0"/>
              </a:rPr>
              <a:t>Nie ma jeszcze komercyjnej elektrowni korzystającej z fuzji jądrowych (próby w NIF)</a:t>
            </a:r>
          </a:p>
          <a:p>
            <a:pPr eaLnBrk="1" hangingPunct="1">
              <a:lnSpc>
                <a:spcPct val="90000"/>
              </a:lnSpc>
            </a:pPr>
            <a:endParaRPr lang="pl-PL" altLang="pl-PL" sz="2800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51520" y="4534088"/>
            <a:ext cx="84933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000" dirty="0" smtClean="0">
                <a:effectLst/>
              </a:rPr>
              <a:t>Lektura: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altLang="pl-PL" sz="2000" dirty="0" smtClean="0">
                <a:effectLst/>
              </a:rPr>
              <a:t>Wiedza </a:t>
            </a:r>
            <a:r>
              <a:rPr lang="pl-PL" altLang="pl-PL" sz="2000" dirty="0">
                <a:effectLst/>
              </a:rPr>
              <a:t>i Życie </a:t>
            </a:r>
            <a:r>
              <a:rPr lang="pl-PL" altLang="pl-PL" sz="2000" dirty="0" smtClean="0">
                <a:effectLst/>
              </a:rPr>
              <a:t>08/2014</a:t>
            </a:r>
            <a:r>
              <a:rPr lang="pl-PL" altLang="pl-PL" sz="2000" dirty="0">
                <a:effectLst/>
              </a:rPr>
              <a:t>, </a:t>
            </a:r>
            <a:r>
              <a:rPr lang="pl-PL" altLang="pl-PL" sz="2000" dirty="0" smtClean="0">
                <a:effectLst/>
              </a:rPr>
              <a:t>Przemek Berg </a:t>
            </a:r>
            <a:r>
              <a:rPr lang="pl-PL" altLang="pl-PL" sz="2000" i="1" dirty="0" smtClean="0">
                <a:effectLst/>
              </a:rPr>
              <a:t>Kosmiczne </a:t>
            </a:r>
            <a:r>
              <a:rPr lang="pl-PL" altLang="pl-PL" sz="2000" i="1" dirty="0">
                <a:effectLst/>
              </a:rPr>
              <a:t>grzanie</a:t>
            </a:r>
            <a:r>
              <a:rPr lang="pl-PL" altLang="pl-PL" sz="2000" dirty="0">
                <a:effectLst/>
              </a:rPr>
              <a:t> </a:t>
            </a:r>
            <a:r>
              <a:rPr lang="pl-PL" altLang="pl-PL" sz="2000" dirty="0" smtClean="0">
                <a:effectLst/>
              </a:rPr>
              <a:t/>
            </a:r>
            <a:br>
              <a:rPr lang="pl-PL" altLang="pl-PL" sz="2000" dirty="0" smtClean="0">
                <a:effectLst/>
              </a:rPr>
            </a:br>
            <a:r>
              <a:rPr lang="pl-PL" altLang="pl-PL" sz="2000" dirty="0" smtClean="0">
                <a:effectLst/>
              </a:rPr>
              <a:t>(http</a:t>
            </a:r>
            <a:r>
              <a:rPr lang="pl-PL" altLang="pl-PL" sz="2000" dirty="0">
                <a:effectLst/>
              </a:rPr>
              <a:t>://www.wiz.pl/8,1533.html</a:t>
            </a:r>
            <a:r>
              <a:rPr lang="pl-PL" altLang="pl-PL" sz="2000" dirty="0" smtClean="0">
                <a:effectLst/>
              </a:rPr>
              <a:t>)</a:t>
            </a:r>
            <a:endParaRPr lang="pl-PL" sz="2000" dirty="0" smtClean="0"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dirty="0" smtClean="0">
                <a:effectLst/>
              </a:rPr>
              <a:t>Wojciech Kossakowski </a:t>
            </a:r>
            <a:r>
              <a:rPr lang="pl-PL" sz="2000" i="1" dirty="0" smtClean="0">
                <a:effectLst/>
              </a:rPr>
              <a:t>Inercyjna synteza jądrowa</a:t>
            </a:r>
            <a:r>
              <a:rPr lang="pl-PL" sz="2000" dirty="0" smtClean="0">
                <a:effectLst/>
              </a:rPr>
              <a:t> (praca zaliczeniowa)</a:t>
            </a:r>
            <a:br>
              <a:rPr lang="pl-PL" sz="2000" dirty="0" smtClean="0">
                <a:effectLst/>
              </a:rPr>
            </a:br>
            <a:r>
              <a:rPr lang="pl-PL" sz="2000" dirty="0" smtClean="0">
                <a:effectLst/>
              </a:rPr>
              <a:t>http</a:t>
            </a:r>
            <a:r>
              <a:rPr lang="pl-PL" sz="2000" dirty="0">
                <a:effectLst/>
              </a:rPr>
              <a:t>://www.if.pw.edu.pl/~pluta/pl/dyd/mtj/zal1/pz09/Kossakowski-MiTJ1.pdf</a:t>
            </a:r>
          </a:p>
        </p:txBody>
      </p:sp>
    </p:spTree>
    <p:extLst>
      <p:ext uri="{BB962C8B-B14F-4D97-AF65-F5344CB8AC3E}">
        <p14:creationId xmlns:p14="http://schemas.microsoft.com/office/powerpoint/2010/main" val="20753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Pytania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1412776"/>
            <a:ext cx="734688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8775" indent="-358775" algn="l">
              <a:buFontTx/>
              <a:buAutoNum type="arabicPeriod"/>
            </a:pPr>
            <a:r>
              <a:rPr lang="pl-PL" sz="2400" dirty="0" smtClean="0">
                <a:solidFill>
                  <a:prstClr val="white"/>
                </a:solidFill>
                <a:effectLst/>
              </a:rPr>
              <a:t>Które procesy mogą być źródłem energii?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pl-PL" sz="2400" dirty="0" smtClean="0">
                <a:solidFill>
                  <a:prstClr val="white"/>
                </a:solidFill>
                <a:effectLst/>
              </a:rPr>
              <a:t>rozszczepienie ciężkich atomów</a:t>
            </a:r>
            <a:endParaRPr lang="pl-PL" sz="2400" dirty="0">
              <a:solidFill>
                <a:prstClr val="white"/>
              </a:solidFill>
              <a:effectLst/>
            </a:endParaRPr>
          </a:p>
          <a:p>
            <a:pPr marL="914400" lvl="1" indent="-457200" algn="l">
              <a:buFont typeface="+mj-lt"/>
              <a:buAutoNum type="alphaLcPeriod"/>
            </a:pPr>
            <a:r>
              <a:rPr lang="pl-PL" sz="2400" dirty="0" smtClean="0">
                <a:solidFill>
                  <a:prstClr val="white"/>
                </a:solidFill>
                <a:effectLst/>
              </a:rPr>
              <a:t>rozszczepienie lekkich atomów</a:t>
            </a:r>
            <a:endParaRPr lang="pl-PL" sz="2400" dirty="0">
              <a:solidFill>
                <a:prstClr val="white"/>
              </a:solidFill>
              <a:effectLst/>
            </a:endParaRPr>
          </a:p>
          <a:p>
            <a:pPr marL="914400" lvl="1" indent="-457200" algn="l">
              <a:buFont typeface="+mj-lt"/>
              <a:buAutoNum type="alphaLcPeriod"/>
            </a:pPr>
            <a:r>
              <a:rPr lang="pl-PL" sz="2400" dirty="0" smtClean="0">
                <a:solidFill>
                  <a:prstClr val="white"/>
                </a:solidFill>
                <a:effectLst/>
              </a:rPr>
              <a:t>fuzja ciężkich atomów</a:t>
            </a:r>
            <a:endParaRPr lang="pl-PL" sz="2400" dirty="0">
              <a:solidFill>
                <a:prstClr val="white"/>
              </a:solidFill>
              <a:effectLst/>
            </a:endParaRPr>
          </a:p>
          <a:p>
            <a:pPr marL="914400" lvl="1" indent="-457200" algn="l">
              <a:buFont typeface="+mj-lt"/>
              <a:buAutoNum type="alphaLcPeriod"/>
            </a:pPr>
            <a:r>
              <a:rPr lang="pl-PL" sz="2400" dirty="0" smtClean="0">
                <a:solidFill>
                  <a:prstClr val="white"/>
                </a:solidFill>
                <a:effectLst/>
              </a:rPr>
              <a:t>fuzja lekkich atomów</a:t>
            </a:r>
            <a:endParaRPr lang="pl-PL" sz="2400" dirty="0">
              <a:solidFill>
                <a:prstClr val="white"/>
              </a:solidFill>
              <a:effectLst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 smtClean="0">
                <a:solidFill>
                  <a:prstClr val="white"/>
                </a:solidFill>
                <a:effectLst/>
              </a:rPr>
              <a:t>Co jest produktem cyklu p-p I?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 smtClean="0">
                <a:solidFill>
                  <a:prstClr val="white"/>
                </a:solidFill>
                <a:effectLst/>
              </a:rPr>
              <a:t>Co to jest plazma?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 smtClean="0">
                <a:solidFill>
                  <a:prstClr val="white"/>
                </a:solidFill>
                <a:effectLst/>
              </a:rPr>
              <a:t>Wymień i opisz jednym zdaniem urządzenia, które</a:t>
            </a:r>
            <a:br>
              <a:rPr lang="pl-PL" sz="2400" dirty="0" smtClean="0">
                <a:solidFill>
                  <a:prstClr val="white"/>
                </a:solidFill>
                <a:effectLst/>
              </a:rPr>
            </a:br>
            <a:r>
              <a:rPr lang="pl-PL" sz="2400" dirty="0" smtClean="0">
                <a:solidFill>
                  <a:prstClr val="white"/>
                </a:solidFill>
                <a:effectLst/>
              </a:rPr>
              <a:t>pozwalają na uzyskanie kontrolowanej fuzji jądrowej?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 smtClean="0">
                <a:solidFill>
                  <a:prstClr val="white"/>
                </a:solidFill>
                <a:effectLst/>
              </a:rPr>
              <a:t>Jakie zjawisko wykorzystywane jest w NIF</a:t>
            </a:r>
            <a:r>
              <a:rPr lang="pl-PL" sz="2400" dirty="0" smtClean="0">
                <a:solidFill>
                  <a:prstClr val="white"/>
                </a:solidFill>
                <a:effectLst/>
              </a:rPr>
              <a:t>?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dirty="0" smtClean="0">
                <a:solidFill>
                  <a:prstClr val="white"/>
                </a:solidFill>
                <a:effectLst/>
              </a:rPr>
              <a:t>Kryterium </a:t>
            </a:r>
            <a:r>
              <a:rPr lang="pl-PL" sz="2400" dirty="0" err="1" smtClean="0">
                <a:solidFill>
                  <a:prstClr val="white"/>
                </a:solidFill>
                <a:effectLst/>
              </a:rPr>
              <a:t>Lawsona</a:t>
            </a:r>
            <a:r>
              <a:rPr lang="pl-PL" sz="2400" dirty="0" smtClean="0">
                <a:solidFill>
                  <a:prstClr val="white"/>
                </a:solidFill>
                <a:effectLst/>
              </a:rPr>
              <a:t> (podwójny iloczyn)</a:t>
            </a:r>
            <a:endParaRPr lang="pl-PL" sz="2400" dirty="0" smtClean="0">
              <a:solidFill>
                <a:prstClr val="whit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122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42543"/>
            <a:ext cx="7772400" cy="1506537"/>
          </a:xfrm>
        </p:spPr>
        <p:txBody>
          <a:bodyPr/>
          <a:lstStyle/>
          <a:p>
            <a:pPr eaLnBrk="1" hangingPunct="1"/>
            <a:r>
              <a:rPr lang="pl-PL" altLang="pl-PL" sz="3600" dirty="0" smtClean="0">
                <a:solidFill>
                  <a:schemeClr val="bg1"/>
                </a:solidFill>
                <a:latin typeface="Times New Roman" pitchFamily="18" charset="0"/>
              </a:rPr>
              <a:t>Kontrolowana synteza termojądrowa wywoływana silnym impulsem lasera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750" y="1821805"/>
            <a:ext cx="77724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pl-PL" sz="5400" kern="0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>Słońce na Ziemi</a:t>
            </a:r>
          </a:p>
        </p:txBody>
      </p:sp>
    </p:spTree>
    <p:extLst>
      <p:ext uri="{BB962C8B-B14F-4D97-AF65-F5344CB8AC3E}">
        <p14:creationId xmlns:p14="http://schemas.microsoft.com/office/powerpoint/2010/main" val="17934377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Słońce</a:t>
            </a:r>
          </a:p>
        </p:txBody>
      </p:sp>
      <p:pic>
        <p:nvPicPr>
          <p:cNvPr id="4099" name="Picture 5" descr="Plik:The Sun by the Atmospheric Imaging Assembly of NASA's Solar Dynamics Observatory - 20100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471963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5651500" y="1773238"/>
            <a:ext cx="3492500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Kula plazmy (zjonizowanego gazu) </a:t>
            </a:r>
            <a:b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o masie: 2</a:t>
            </a:r>
            <a:r>
              <a:rPr lang="en-US" altLang="pl-PL" sz="1800" smtClean="0">
                <a:solidFill>
                  <a:srgbClr val="FFFFFF"/>
                </a:solidFill>
                <a:effectLst/>
                <a:latin typeface="Times New Roman" pitchFamily="18" charset="0"/>
              </a:rPr>
              <a:t>·</a:t>
            </a: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10</a:t>
            </a:r>
            <a:r>
              <a:rPr lang="pl-PL" altLang="pl-PL" sz="1800" baseline="300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30</a:t>
            </a: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 kg (333 tys. MZ)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W tym:</a:t>
            </a:r>
            <a:b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8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  <a:t>H (p)   – 74%</a:t>
            </a:r>
            <a:br>
              <a:rPr lang="pl-PL" altLang="pl-PL" sz="18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8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  <a:t>He (2p + 2n) – 25%</a:t>
            </a: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/>
            </a:r>
            <a:b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pierw. cięższe – 1%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/>
            </a:r>
            <a:b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Średnica: 1 392 000 km</a:t>
            </a:r>
            <a:b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Gęstość: 1,41 gęstości wody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Okres obrotu: 27 dni ziemskich</a:t>
            </a:r>
            <a:b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8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  <a:t>g = 273 m/s</a:t>
            </a:r>
            <a:r>
              <a:rPr lang="pl-PL" altLang="pl-PL" sz="1800" baseline="300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  <a:t>2</a:t>
            </a: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/>
            </a:r>
            <a:b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</a:br>
            <a:endParaRPr lang="pl-PL" altLang="pl-PL" sz="1800" smtClean="0">
              <a:solidFill>
                <a:srgbClr val="FFFFFF"/>
              </a:solidFill>
              <a:effectLst/>
              <a:latin typeface="Times New Roman" pitchFamily="18" charset="0"/>
              <a:cs typeface="+mn-cs"/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pl-PL" altLang="pl-PL" sz="1800" smtClean="0">
              <a:solidFill>
                <a:srgbClr val="FFFFFF"/>
              </a:solidFill>
              <a:effectLst/>
              <a:latin typeface="Times New Roman" pitchFamily="18" charset="0"/>
              <a:cs typeface="+mn-cs"/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pl-PL" altLang="pl-PL" sz="1800" smtClean="0">
              <a:solidFill>
                <a:srgbClr val="FFFFFF"/>
              </a:solidFill>
              <a:effectLst/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1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File:Sun diagr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Słońce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724525" y="1773238"/>
            <a:ext cx="3240088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1 – </a:t>
            </a:r>
            <a:r>
              <a:rPr lang="pl-PL" altLang="pl-PL" sz="18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  <a:t>jądro</a:t>
            </a: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 (0.25R, </a:t>
            </a:r>
            <a:r>
              <a:rPr lang="pl-PL" altLang="pl-PL" sz="18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  <a:t>T = 15 mln </a:t>
            </a:r>
            <a:r>
              <a:rPr lang="en-US" altLang="pl-PL" sz="1800" smtClean="0">
                <a:solidFill>
                  <a:srgbClr val="FFFF00"/>
                </a:solidFill>
                <a:effectLst/>
                <a:latin typeface="Times New Roman" pitchFamily="18" charset="0"/>
              </a:rPr>
              <a:t>°</a:t>
            </a:r>
            <a:r>
              <a:rPr lang="pl-PL" altLang="pl-PL" sz="18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  <a:t>C</a:t>
            </a: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)</a:t>
            </a:r>
            <a:b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2 – strefa promienista</a:t>
            </a:r>
            <a:b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3 – strefa konwekcyjna</a:t>
            </a:r>
            <a:b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4 – fotosfera (T = 6000 </a:t>
            </a:r>
            <a:r>
              <a:rPr lang="en-US" altLang="pl-PL" sz="1800" smtClean="0">
                <a:solidFill>
                  <a:srgbClr val="FFFFFF"/>
                </a:solidFill>
                <a:effectLst/>
                <a:latin typeface="Times New Roman" pitchFamily="18" charset="0"/>
              </a:rPr>
              <a:t>°</a:t>
            </a: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C)</a:t>
            </a:r>
            <a:b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5 – chromosfera</a:t>
            </a:r>
            <a:b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6 – korona</a:t>
            </a:r>
            <a:b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7 – plamy słoneczne</a:t>
            </a:r>
            <a:b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8 – granule</a:t>
            </a:r>
            <a:b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9 – protuberancje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pl-PL" altLang="pl-PL" sz="1800" smtClean="0">
              <a:solidFill>
                <a:srgbClr val="FFFFFF"/>
              </a:solidFill>
              <a:effectLst/>
              <a:latin typeface="Times New Roman" pitchFamily="18" charset="0"/>
              <a:cs typeface="+mn-cs"/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Gęstość materii w jądrze:</a:t>
            </a:r>
            <a:b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800" smtClean="0">
                <a:solidFill>
                  <a:srgbClr val="FFFFFF"/>
                </a:solidFill>
                <a:effectLst/>
                <a:latin typeface="Symbol" pitchFamily="18" charset="2"/>
                <a:cs typeface="+mn-cs"/>
              </a:rPr>
              <a:t>r</a:t>
            </a: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 = 1,5</a:t>
            </a:r>
            <a:r>
              <a:rPr lang="en-US" altLang="pl-PL" sz="1800" smtClean="0">
                <a:solidFill>
                  <a:srgbClr val="FFFFFF"/>
                </a:solidFill>
                <a:effectLst/>
                <a:latin typeface="Times New Roman" pitchFamily="18" charset="0"/>
              </a:rPr>
              <a:t>·</a:t>
            </a: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</a:rPr>
              <a:t>10</a:t>
            </a:r>
            <a:r>
              <a:rPr lang="pl-PL" altLang="pl-PL" sz="1800" baseline="30000" smtClean="0">
                <a:solidFill>
                  <a:srgbClr val="FFFFFF"/>
                </a:solidFill>
                <a:effectLst/>
                <a:latin typeface="Times New Roman" pitchFamily="18" charset="0"/>
              </a:rPr>
              <a:t>5</a:t>
            </a: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</a:rPr>
              <a:t> kg/m</a:t>
            </a:r>
            <a:r>
              <a:rPr lang="pl-PL" altLang="pl-PL" sz="1800" baseline="30000" smtClean="0">
                <a:solidFill>
                  <a:srgbClr val="FFFFFF"/>
                </a:solidFill>
                <a:effectLst/>
                <a:latin typeface="Times New Roman" pitchFamily="18" charset="0"/>
              </a:rPr>
              <a:t>3</a:t>
            </a: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</a:rPr>
              <a:t> = </a:t>
            </a:r>
            <a:r>
              <a:rPr lang="pl-PL" altLang="pl-PL" sz="1800" smtClean="0">
                <a:solidFill>
                  <a:srgbClr val="FFFF00"/>
                </a:solidFill>
                <a:effectLst/>
                <a:latin typeface="Times New Roman" pitchFamily="18" charset="0"/>
              </a:rPr>
              <a:t>150 ton/m</a:t>
            </a:r>
            <a:r>
              <a:rPr lang="pl-PL" altLang="pl-PL" sz="1800" baseline="30000" smtClean="0">
                <a:solidFill>
                  <a:srgbClr val="FFFF00"/>
                </a:solidFill>
                <a:effectLst/>
                <a:latin typeface="Times New Roman" pitchFamily="18" charset="0"/>
              </a:rPr>
              <a:t>3</a:t>
            </a:r>
            <a:r>
              <a:rPr lang="pl-PL" altLang="pl-PL" sz="1800" baseline="30000" smtClean="0">
                <a:solidFill>
                  <a:srgbClr val="FFFFFF"/>
                </a:solidFill>
                <a:effectLst/>
                <a:latin typeface="Times New Roman" pitchFamily="18" charset="0"/>
              </a:rPr>
              <a:t/>
            </a:r>
            <a:br>
              <a:rPr lang="pl-PL" altLang="pl-PL" sz="1800" baseline="30000" smtClean="0">
                <a:solidFill>
                  <a:srgbClr val="FFFFFF"/>
                </a:solidFill>
                <a:effectLst/>
                <a:latin typeface="Times New Roman" pitchFamily="18" charset="0"/>
              </a:rPr>
            </a:b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</a:rPr>
              <a:t>(gęstość spada wykładniczo)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</a:rPr>
              <a:t>W jądrze: </a:t>
            </a:r>
            <a:r>
              <a:rPr lang="pl-PL" altLang="pl-PL" sz="1800" smtClean="0">
                <a:solidFill>
                  <a:srgbClr val="FFFF00"/>
                </a:solidFill>
                <a:effectLst/>
                <a:latin typeface="Times New Roman" pitchFamily="18" charset="0"/>
              </a:rPr>
              <a:t>H – 40%</a:t>
            </a:r>
            <a:endParaRPr lang="en-US" altLang="pl-PL" sz="1800" smtClean="0"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Fuzja jądrowa w jądrze Słońca</a:t>
            </a:r>
          </a:p>
        </p:txBody>
      </p:sp>
      <p:pic>
        <p:nvPicPr>
          <p:cNvPr id="6147" name="Picture 4" descr="250px-Fusioninthe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84313"/>
            <a:ext cx="3773487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4852988" y="1844675"/>
            <a:ext cx="144462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349750" y="6092825"/>
            <a:ext cx="1079500" cy="7651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pl-PL" altLang="pl-PL" sz="180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6942138" y="5949950"/>
            <a:ext cx="1258887" cy="9080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pl-PL" altLang="pl-PL" sz="180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 flipH="1">
            <a:off x="5068888" y="1844675"/>
            <a:ext cx="144462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>
            <a:off x="7445375" y="1844675"/>
            <a:ext cx="144463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 flipH="1">
            <a:off x="7661275" y="1844675"/>
            <a:ext cx="144463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>
            <a:off x="7085013" y="3213100"/>
            <a:ext cx="144462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6155" name="Line 14"/>
          <p:cNvSpPr>
            <a:spLocks noChangeShapeType="1"/>
          </p:cNvSpPr>
          <p:nvPr/>
        </p:nvSpPr>
        <p:spPr bwMode="auto">
          <a:xfrm flipH="1">
            <a:off x="7300913" y="3213100"/>
            <a:ext cx="144462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6156" name="Line 15"/>
          <p:cNvSpPr>
            <a:spLocks noChangeShapeType="1"/>
          </p:cNvSpPr>
          <p:nvPr/>
        </p:nvSpPr>
        <p:spPr bwMode="auto">
          <a:xfrm>
            <a:off x="5041900" y="2481263"/>
            <a:ext cx="0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6157" name="Line 16"/>
          <p:cNvSpPr>
            <a:spLocks noChangeShapeType="1"/>
          </p:cNvSpPr>
          <p:nvPr/>
        </p:nvSpPr>
        <p:spPr bwMode="auto">
          <a:xfrm>
            <a:off x="7640638" y="2490788"/>
            <a:ext cx="0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6158" name="Line 17"/>
          <p:cNvSpPr>
            <a:spLocks noChangeShapeType="1"/>
          </p:cNvSpPr>
          <p:nvPr/>
        </p:nvSpPr>
        <p:spPr bwMode="auto">
          <a:xfrm>
            <a:off x="5213350" y="2349500"/>
            <a:ext cx="431800" cy="144463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6159" name="Text Box 18"/>
          <p:cNvSpPr txBox="1">
            <a:spLocks noChangeArrowheads="1"/>
          </p:cNvSpPr>
          <p:nvPr/>
        </p:nvSpPr>
        <p:spPr bwMode="auto">
          <a:xfrm>
            <a:off x="827088" y="1989138"/>
            <a:ext cx="262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2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p + p 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Times New Roman" pitchFamily="18" charset="0"/>
              </a:rPr>
              <a:t>→ </a:t>
            </a:r>
            <a:r>
              <a:rPr lang="pl-PL" altLang="pl-PL" sz="2400" smtClean="0">
                <a:solidFill>
                  <a:srgbClr val="FFFF00"/>
                </a:solidFill>
                <a:effectLst/>
                <a:latin typeface="Times New Roman" pitchFamily="18" charset="0"/>
              </a:rPr>
              <a:t>D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Times New Roman" pitchFamily="18" charset="0"/>
              </a:rPr>
              <a:t> + e</a:t>
            </a:r>
            <a:r>
              <a:rPr lang="pl-PL" altLang="pl-PL" sz="2400" baseline="30000" smtClean="0">
                <a:solidFill>
                  <a:srgbClr val="FFFFFF"/>
                </a:solidFill>
                <a:effectLst/>
                <a:latin typeface="Times New Roman" pitchFamily="18" charset="0"/>
              </a:rPr>
              <a:t>+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  + 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Symbol" pitchFamily="18" charset="2"/>
                <a:cs typeface="+mn-cs"/>
              </a:rPr>
              <a:t>n</a:t>
            </a:r>
          </a:p>
        </p:txBody>
      </p:sp>
      <p:sp>
        <p:nvSpPr>
          <p:cNvPr id="6160" name="Text Box 19"/>
          <p:cNvSpPr txBox="1">
            <a:spLocks noChangeArrowheads="1"/>
          </p:cNvSpPr>
          <p:nvPr/>
        </p:nvSpPr>
        <p:spPr bwMode="auto">
          <a:xfrm>
            <a:off x="7073900" y="6092825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Cykl p-p I</a:t>
            </a:r>
          </a:p>
        </p:txBody>
      </p:sp>
      <p:sp>
        <p:nvSpPr>
          <p:cNvPr id="6161" name="Text Box 20"/>
          <p:cNvSpPr txBox="1">
            <a:spLocks noChangeArrowheads="1"/>
          </p:cNvSpPr>
          <p:nvPr/>
        </p:nvSpPr>
        <p:spPr bwMode="auto">
          <a:xfrm>
            <a:off x="5580063" y="2205038"/>
            <a:ext cx="9064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neutrino</a:t>
            </a:r>
            <a:br>
              <a:rPr lang="pl-PL" altLang="pl-PL" sz="1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1,44 MeV</a:t>
            </a:r>
          </a:p>
        </p:txBody>
      </p:sp>
      <p:sp>
        <p:nvSpPr>
          <p:cNvPr id="6162" name="Line 21"/>
          <p:cNvSpPr>
            <a:spLocks noChangeShapeType="1"/>
          </p:cNvSpPr>
          <p:nvPr/>
        </p:nvSpPr>
        <p:spPr bwMode="auto">
          <a:xfrm>
            <a:off x="7805738" y="2349500"/>
            <a:ext cx="431800" cy="144463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6163" name="Text Box 22"/>
          <p:cNvSpPr txBox="1">
            <a:spLocks noChangeArrowheads="1"/>
          </p:cNvSpPr>
          <p:nvPr/>
        </p:nvSpPr>
        <p:spPr bwMode="auto">
          <a:xfrm>
            <a:off x="8172450" y="2227263"/>
            <a:ext cx="906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neutrino</a:t>
            </a:r>
            <a:br>
              <a:rPr lang="pl-PL" altLang="pl-PL" sz="1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1,44 MeV</a:t>
            </a:r>
          </a:p>
        </p:txBody>
      </p:sp>
      <p:sp>
        <p:nvSpPr>
          <p:cNvPr id="6164" name="Line 23"/>
          <p:cNvSpPr>
            <a:spLocks noChangeShapeType="1"/>
          </p:cNvSpPr>
          <p:nvPr/>
        </p:nvSpPr>
        <p:spPr bwMode="auto">
          <a:xfrm flipH="1">
            <a:off x="4756150" y="2386013"/>
            <a:ext cx="182563" cy="1000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6165" name="Line 24"/>
          <p:cNvSpPr>
            <a:spLocks noChangeShapeType="1"/>
          </p:cNvSpPr>
          <p:nvPr/>
        </p:nvSpPr>
        <p:spPr bwMode="auto">
          <a:xfrm flipH="1">
            <a:off x="7345363" y="2395538"/>
            <a:ext cx="182562" cy="1000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1417638" y="2565400"/>
            <a:ext cx="3944937" cy="863600"/>
            <a:chOff x="893" y="1616"/>
            <a:chExt cx="2485" cy="544"/>
          </a:xfrm>
        </p:grpSpPr>
        <p:sp>
          <p:nvSpPr>
            <p:cNvPr id="6171" name="Text Box 32"/>
            <p:cNvSpPr txBox="1">
              <a:spLocks noChangeArrowheads="1"/>
            </p:cNvSpPr>
            <p:nvPr/>
          </p:nvSpPr>
          <p:spPr bwMode="auto">
            <a:xfrm>
              <a:off x="1383" y="1616"/>
              <a:ext cx="668" cy="29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400" smtClean="0">
                  <a:solidFill>
                    <a:srgbClr val="FFFFFF"/>
                  </a:solidFill>
                  <a:effectLst/>
                  <a:latin typeface="Times New Roman" pitchFamily="18" charset="0"/>
                </a:rPr>
                <a:t>D = </a:t>
              </a:r>
              <a:r>
                <a:rPr lang="pl-PL" altLang="pl-PL" sz="2400" baseline="30000" smtClean="0">
                  <a:solidFill>
                    <a:srgbClr val="FFFFFF"/>
                  </a:solidFill>
                  <a:effectLst/>
                  <a:latin typeface="Times New Roman" pitchFamily="18" charset="0"/>
                </a:rPr>
                <a:t>2</a:t>
              </a:r>
              <a:r>
                <a:rPr lang="pl-PL" altLang="pl-PL" sz="2400" smtClean="0">
                  <a:solidFill>
                    <a:srgbClr val="FFFFFF"/>
                  </a:solidFill>
                  <a:effectLst/>
                  <a:latin typeface="Times New Roman" pitchFamily="18" charset="0"/>
                </a:rPr>
                <a:t>H</a:t>
              </a:r>
              <a:endParaRPr lang="pl-PL" altLang="pl-PL" sz="2400" smtClean="0">
                <a:solidFill>
                  <a:srgbClr val="FFFFFF"/>
                </a:solidFill>
                <a:effectLst/>
                <a:latin typeface="Symbol" pitchFamily="18" charset="2"/>
                <a:cs typeface="+mn-cs"/>
              </a:endParaRPr>
            </a:p>
          </p:txBody>
        </p:sp>
        <p:sp>
          <p:nvSpPr>
            <p:cNvPr id="6172" name="Oval 33"/>
            <p:cNvSpPr>
              <a:spLocks noChangeArrowheads="1"/>
            </p:cNvSpPr>
            <p:nvPr/>
          </p:nvSpPr>
          <p:spPr bwMode="auto">
            <a:xfrm>
              <a:off x="2925" y="1706"/>
              <a:ext cx="453" cy="45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pl-PL" altLang="pl-PL" sz="1800" smtClean="0">
                <a:solidFill>
                  <a:srgbClr val="000000"/>
                </a:solidFill>
                <a:effectLst/>
                <a:cs typeface="+mn-cs"/>
              </a:endParaRPr>
            </a:p>
          </p:txBody>
        </p:sp>
        <p:sp>
          <p:nvSpPr>
            <p:cNvPr id="6173" name="Line 34"/>
            <p:cNvSpPr>
              <a:spLocks noChangeShapeType="1"/>
            </p:cNvSpPr>
            <p:nvPr/>
          </p:nvSpPr>
          <p:spPr bwMode="auto">
            <a:xfrm>
              <a:off x="2064" y="1797"/>
              <a:ext cx="861" cy="9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pl-PL" sz="1800" smtClean="0">
                <a:solidFill>
                  <a:srgbClr val="000000"/>
                </a:solidFill>
                <a:effectLst/>
                <a:latin typeface="Arial" charset="0"/>
                <a:cs typeface="+mn-cs"/>
              </a:endParaRPr>
            </a:p>
          </p:txBody>
        </p:sp>
        <p:sp>
          <p:nvSpPr>
            <p:cNvPr id="6174" name="Text Box 42"/>
            <p:cNvSpPr txBox="1">
              <a:spLocks noChangeArrowheads="1"/>
            </p:cNvSpPr>
            <p:nvPr/>
          </p:nvSpPr>
          <p:spPr bwMode="auto">
            <a:xfrm>
              <a:off x="893" y="1634"/>
              <a:ext cx="4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 smtClean="0">
                  <a:solidFill>
                    <a:srgbClr val="FFFF00"/>
                  </a:solidFill>
                  <a:effectLst/>
                  <a:latin typeface="Times New Roman" pitchFamily="18" charset="0"/>
                  <a:cs typeface="+mn-cs"/>
                </a:rPr>
                <a:t>deuter</a:t>
              </a:r>
            </a:p>
          </p:txBody>
        </p:sp>
      </p:grpSp>
      <p:sp>
        <p:nvSpPr>
          <p:cNvPr id="6167" name="Rectangle 50"/>
          <p:cNvSpPr>
            <a:spLocks noChangeArrowheads="1"/>
          </p:cNvSpPr>
          <p:nvPr/>
        </p:nvSpPr>
        <p:spPr bwMode="auto">
          <a:xfrm>
            <a:off x="6659563" y="1268413"/>
            <a:ext cx="2376487" cy="25923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pl-PL" altLang="pl-PL" sz="180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6168" name="Rectangle 51"/>
          <p:cNvSpPr>
            <a:spLocks noChangeArrowheads="1"/>
          </p:cNvSpPr>
          <p:nvPr/>
        </p:nvSpPr>
        <p:spPr bwMode="auto">
          <a:xfrm>
            <a:off x="4284663" y="3500438"/>
            <a:ext cx="2735262" cy="3357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pl-PL" altLang="pl-PL" sz="180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6169" name="Rectangle 53"/>
          <p:cNvSpPr>
            <a:spLocks noChangeArrowheads="1"/>
          </p:cNvSpPr>
          <p:nvPr/>
        </p:nvSpPr>
        <p:spPr bwMode="auto">
          <a:xfrm>
            <a:off x="6443663" y="4149725"/>
            <a:ext cx="2089150" cy="172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pl-PL" altLang="pl-PL" sz="180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6170" name="Rectangle 54"/>
          <p:cNvSpPr>
            <a:spLocks noChangeArrowheads="1"/>
          </p:cNvSpPr>
          <p:nvPr/>
        </p:nvSpPr>
        <p:spPr bwMode="auto">
          <a:xfrm>
            <a:off x="5508625" y="2781300"/>
            <a:ext cx="719138" cy="647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pl-PL" altLang="pl-PL" sz="1800" smtClean="0">
              <a:solidFill>
                <a:srgbClr val="000000"/>
              </a:solidFill>
              <a:effectLst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solidFill>
                  <a:schemeClr val="bg1"/>
                </a:solidFill>
                <a:latin typeface="Times New Roman" pitchFamily="18" charset="0"/>
              </a:rPr>
              <a:t>Fuzja jądrowa w jądrze Słońca</a:t>
            </a:r>
          </a:p>
        </p:txBody>
      </p:sp>
      <p:pic>
        <p:nvPicPr>
          <p:cNvPr id="7171" name="Picture 3" descr="250px-Fusioninthe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84313"/>
            <a:ext cx="3773487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4852988" y="1844675"/>
            <a:ext cx="144462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349750" y="6092825"/>
            <a:ext cx="1079500" cy="7651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pl-PL" altLang="pl-PL" sz="180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942138" y="5949950"/>
            <a:ext cx="1258887" cy="9080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pl-PL" altLang="pl-PL" sz="180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H="1">
            <a:off x="5068888" y="1844675"/>
            <a:ext cx="144462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5141913" y="3213100"/>
            <a:ext cx="144462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5357813" y="3213100"/>
            <a:ext cx="144462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7445375" y="1844675"/>
            <a:ext cx="144463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7661275" y="1844675"/>
            <a:ext cx="144463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7085013" y="3213100"/>
            <a:ext cx="144462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7300913" y="3213100"/>
            <a:ext cx="144462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5041900" y="2481263"/>
            <a:ext cx="0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7640638" y="2490788"/>
            <a:ext cx="0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5213350" y="2349500"/>
            <a:ext cx="431800" cy="144463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827088" y="1989138"/>
            <a:ext cx="262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2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p + p 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Times New Roman" pitchFamily="18" charset="0"/>
              </a:rPr>
              <a:t>→ </a:t>
            </a:r>
            <a:r>
              <a:rPr lang="pl-PL" altLang="pl-PL" sz="2400" smtClean="0">
                <a:solidFill>
                  <a:srgbClr val="FFFF00"/>
                </a:solidFill>
                <a:effectLst/>
                <a:latin typeface="Times New Roman" pitchFamily="18" charset="0"/>
              </a:rPr>
              <a:t>D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Times New Roman" pitchFamily="18" charset="0"/>
              </a:rPr>
              <a:t> + e</a:t>
            </a:r>
            <a:r>
              <a:rPr lang="pl-PL" altLang="pl-PL" sz="2400" baseline="30000" smtClean="0">
                <a:solidFill>
                  <a:srgbClr val="FFFFFF"/>
                </a:solidFill>
                <a:effectLst/>
                <a:latin typeface="Times New Roman" pitchFamily="18" charset="0"/>
              </a:rPr>
              <a:t>+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  + 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Symbol" pitchFamily="18" charset="2"/>
                <a:cs typeface="+mn-cs"/>
              </a:rPr>
              <a:t>n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7073900" y="6092825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18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Cykl p-p I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580063" y="2205038"/>
            <a:ext cx="9064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neutrino</a:t>
            </a:r>
            <a:br>
              <a:rPr lang="pl-PL" altLang="pl-PL" sz="1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1,44 MeV</a:t>
            </a: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7805738" y="2349500"/>
            <a:ext cx="431800" cy="144463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8172450" y="2227263"/>
            <a:ext cx="906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neutrino</a:t>
            </a:r>
            <a:br>
              <a:rPr lang="pl-PL" altLang="pl-PL" sz="1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1,44 MeV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H="1">
            <a:off x="4756150" y="2386013"/>
            <a:ext cx="182563" cy="1000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H="1">
            <a:off x="7345363" y="2395538"/>
            <a:ext cx="182562" cy="1000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>
            <a:off x="4716463" y="3789363"/>
            <a:ext cx="431800" cy="2159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779838" y="3933825"/>
            <a:ext cx="9953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  <a:t>pr. gamma</a:t>
            </a:r>
            <a:br>
              <a:rPr lang="pl-PL" altLang="pl-PL" sz="14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4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  <a:t>5,496 MeV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7451725" y="3789363"/>
            <a:ext cx="431800" cy="144462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7885113" y="3860800"/>
            <a:ext cx="9953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  <a:t>pr. gamma</a:t>
            </a:r>
            <a:br>
              <a:rPr lang="pl-PL" altLang="pl-PL" sz="14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4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  <a:t>5,496 MeV</a:t>
            </a: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5300663" y="3840163"/>
            <a:ext cx="0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7300913" y="3860800"/>
            <a:ext cx="0" cy="3603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grpSp>
        <p:nvGrpSpPr>
          <p:cNvPr id="7198" name="Group 30"/>
          <p:cNvGrpSpPr>
            <a:grpSpLocks/>
          </p:cNvGrpSpPr>
          <p:nvPr/>
        </p:nvGrpSpPr>
        <p:grpSpPr bwMode="auto">
          <a:xfrm>
            <a:off x="2195513" y="2565400"/>
            <a:ext cx="3167062" cy="863600"/>
            <a:chOff x="1383" y="1616"/>
            <a:chExt cx="1995" cy="544"/>
          </a:xfrm>
        </p:grpSpPr>
        <p:sp>
          <p:nvSpPr>
            <p:cNvPr id="7209" name="Text Box 31"/>
            <p:cNvSpPr txBox="1">
              <a:spLocks noChangeArrowheads="1"/>
            </p:cNvSpPr>
            <p:nvPr/>
          </p:nvSpPr>
          <p:spPr bwMode="auto">
            <a:xfrm>
              <a:off x="1383" y="1616"/>
              <a:ext cx="668" cy="29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400" smtClean="0">
                  <a:solidFill>
                    <a:srgbClr val="FFFFFF"/>
                  </a:solidFill>
                  <a:effectLst/>
                  <a:latin typeface="Times New Roman" pitchFamily="18" charset="0"/>
                </a:rPr>
                <a:t>D = </a:t>
              </a:r>
              <a:r>
                <a:rPr lang="pl-PL" altLang="pl-PL" sz="2400" baseline="30000" smtClean="0">
                  <a:solidFill>
                    <a:srgbClr val="FFFFFF"/>
                  </a:solidFill>
                  <a:effectLst/>
                  <a:latin typeface="Times New Roman" pitchFamily="18" charset="0"/>
                </a:rPr>
                <a:t>2</a:t>
              </a:r>
              <a:r>
                <a:rPr lang="pl-PL" altLang="pl-PL" sz="2400" smtClean="0">
                  <a:solidFill>
                    <a:srgbClr val="FFFFFF"/>
                  </a:solidFill>
                  <a:effectLst/>
                  <a:latin typeface="Times New Roman" pitchFamily="18" charset="0"/>
                </a:rPr>
                <a:t>H</a:t>
              </a:r>
              <a:endParaRPr lang="pl-PL" altLang="pl-PL" sz="2400" smtClean="0">
                <a:solidFill>
                  <a:srgbClr val="FFFFFF"/>
                </a:solidFill>
                <a:effectLst/>
                <a:latin typeface="Symbol" pitchFamily="18" charset="2"/>
                <a:cs typeface="+mn-cs"/>
              </a:endParaRPr>
            </a:p>
          </p:txBody>
        </p:sp>
        <p:sp>
          <p:nvSpPr>
            <p:cNvPr id="7210" name="Oval 32"/>
            <p:cNvSpPr>
              <a:spLocks noChangeArrowheads="1"/>
            </p:cNvSpPr>
            <p:nvPr/>
          </p:nvSpPr>
          <p:spPr bwMode="auto">
            <a:xfrm>
              <a:off x="2925" y="1706"/>
              <a:ext cx="453" cy="45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pl-PL" altLang="pl-PL" sz="1800" smtClean="0">
                <a:solidFill>
                  <a:srgbClr val="000000"/>
                </a:solidFill>
                <a:effectLst/>
                <a:cs typeface="+mn-cs"/>
              </a:endParaRPr>
            </a:p>
          </p:txBody>
        </p:sp>
        <p:sp>
          <p:nvSpPr>
            <p:cNvPr id="7211" name="Line 33"/>
            <p:cNvSpPr>
              <a:spLocks noChangeShapeType="1"/>
            </p:cNvSpPr>
            <p:nvPr/>
          </p:nvSpPr>
          <p:spPr bwMode="auto">
            <a:xfrm>
              <a:off x="2064" y="1797"/>
              <a:ext cx="861" cy="9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pl-PL" sz="1800" smtClean="0">
                <a:solidFill>
                  <a:srgbClr val="000000"/>
                </a:solidFill>
                <a:effectLst/>
                <a:latin typeface="Arial" charset="0"/>
                <a:cs typeface="+mn-cs"/>
              </a:endParaRPr>
            </a:p>
          </p:txBody>
        </p:sp>
      </p:grpSp>
      <p:sp>
        <p:nvSpPr>
          <p:cNvPr id="7199" name="Line 35"/>
          <p:cNvSpPr>
            <a:spLocks noChangeShapeType="1"/>
          </p:cNvSpPr>
          <p:nvPr/>
        </p:nvSpPr>
        <p:spPr bwMode="auto">
          <a:xfrm flipH="1">
            <a:off x="6516688" y="4724400"/>
            <a:ext cx="576262" cy="3603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7200" name="Line 36"/>
          <p:cNvSpPr>
            <a:spLocks noChangeShapeType="1"/>
          </p:cNvSpPr>
          <p:nvPr/>
        </p:nvSpPr>
        <p:spPr bwMode="auto">
          <a:xfrm>
            <a:off x="6332538" y="5354638"/>
            <a:ext cx="0" cy="8651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7201" name="Line 37"/>
          <p:cNvSpPr>
            <a:spLocks noChangeShapeType="1"/>
          </p:cNvSpPr>
          <p:nvPr/>
        </p:nvSpPr>
        <p:spPr bwMode="auto">
          <a:xfrm flipH="1">
            <a:off x="5795963" y="5229225"/>
            <a:ext cx="360362" cy="2873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7202" name="Line 38"/>
          <p:cNvSpPr>
            <a:spLocks noChangeShapeType="1"/>
          </p:cNvSpPr>
          <p:nvPr/>
        </p:nvSpPr>
        <p:spPr bwMode="auto">
          <a:xfrm>
            <a:off x="6516688" y="5229225"/>
            <a:ext cx="360362" cy="2873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7203" name="Text Box 39"/>
          <p:cNvSpPr txBox="1">
            <a:spLocks noChangeArrowheads="1"/>
          </p:cNvSpPr>
          <p:nvPr/>
        </p:nvSpPr>
        <p:spPr bwMode="auto">
          <a:xfrm>
            <a:off x="1417638" y="2593975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18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  <a:t>deuter</a:t>
            </a:r>
          </a:p>
        </p:txBody>
      </p:sp>
      <p:sp>
        <p:nvSpPr>
          <p:cNvPr id="7204" name="Text Box 40"/>
          <p:cNvSpPr txBox="1">
            <a:spLocks noChangeArrowheads="1"/>
          </p:cNvSpPr>
          <p:nvPr/>
        </p:nvSpPr>
        <p:spPr bwMode="auto">
          <a:xfrm>
            <a:off x="827088" y="3573463"/>
            <a:ext cx="2244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2400" smtClean="0">
                <a:solidFill>
                  <a:srgbClr val="FFFFFF"/>
                </a:solidFill>
                <a:effectLst/>
                <a:latin typeface="Times New Roman" pitchFamily="18" charset="0"/>
                <a:cs typeface="+mn-cs"/>
              </a:rPr>
              <a:t>D + p 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Times New Roman" pitchFamily="18" charset="0"/>
              </a:rPr>
              <a:t>→ </a:t>
            </a:r>
            <a:r>
              <a:rPr lang="pl-PL" altLang="pl-PL" sz="2400" baseline="30000" smtClean="0">
                <a:solidFill>
                  <a:srgbClr val="FFFFFF"/>
                </a:solidFill>
                <a:effectLst/>
                <a:latin typeface="Times New Roman" pitchFamily="18" charset="0"/>
              </a:rPr>
              <a:t>3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Times New Roman" pitchFamily="18" charset="0"/>
              </a:rPr>
              <a:t>He + </a:t>
            </a:r>
            <a:r>
              <a:rPr lang="pl-PL" altLang="pl-PL" sz="2400" smtClean="0">
                <a:solidFill>
                  <a:srgbClr val="FFFFFF"/>
                </a:solidFill>
                <a:effectLst/>
                <a:latin typeface="Symbol" pitchFamily="18" charset="2"/>
                <a:cs typeface="+mn-cs"/>
              </a:rPr>
              <a:t>g</a:t>
            </a:r>
          </a:p>
        </p:txBody>
      </p:sp>
      <p:sp>
        <p:nvSpPr>
          <p:cNvPr id="7205" name="Line 42"/>
          <p:cNvSpPr>
            <a:spLocks noChangeShapeType="1"/>
          </p:cNvSpPr>
          <p:nvPr/>
        </p:nvSpPr>
        <p:spPr bwMode="auto">
          <a:xfrm>
            <a:off x="6659563" y="5157788"/>
            <a:ext cx="936625" cy="2159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pl-PL" sz="1800" smtClean="0">
              <a:solidFill>
                <a:srgbClr val="000000"/>
              </a:solidFill>
              <a:effectLst/>
              <a:latin typeface="Arial" charset="0"/>
              <a:cs typeface="+mn-cs"/>
            </a:endParaRPr>
          </a:p>
        </p:txBody>
      </p:sp>
      <p:sp>
        <p:nvSpPr>
          <p:cNvPr id="7206" name="Text Box 43"/>
          <p:cNvSpPr txBox="1">
            <a:spLocks noChangeArrowheads="1"/>
          </p:cNvSpPr>
          <p:nvPr/>
        </p:nvSpPr>
        <p:spPr bwMode="auto">
          <a:xfrm>
            <a:off x="7551738" y="5229225"/>
            <a:ext cx="10842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  <a:t>pr. gamma</a:t>
            </a:r>
            <a:br>
              <a:rPr lang="pl-PL" altLang="pl-PL" sz="14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</a:br>
            <a:r>
              <a:rPr lang="pl-PL" altLang="pl-PL" sz="1400" smtClean="0">
                <a:solidFill>
                  <a:srgbClr val="FFFF00"/>
                </a:solidFill>
                <a:effectLst/>
                <a:latin typeface="Times New Roman" pitchFamily="18" charset="0"/>
                <a:cs typeface="+mn-cs"/>
              </a:rPr>
              <a:t>12,860 MeV</a:t>
            </a:r>
          </a:p>
        </p:txBody>
      </p:sp>
      <p:sp>
        <p:nvSpPr>
          <p:cNvPr id="7207" name="Rectangle 44"/>
          <p:cNvSpPr>
            <a:spLocks noChangeArrowheads="1"/>
          </p:cNvSpPr>
          <p:nvPr/>
        </p:nvSpPr>
        <p:spPr bwMode="auto">
          <a:xfrm>
            <a:off x="6443663" y="1341438"/>
            <a:ext cx="2700337" cy="48244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pl-PL" altLang="pl-PL" sz="1800" smtClean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7208" name="Rectangle 45"/>
          <p:cNvSpPr>
            <a:spLocks noChangeArrowheads="1"/>
          </p:cNvSpPr>
          <p:nvPr/>
        </p:nvSpPr>
        <p:spPr bwMode="auto">
          <a:xfrm>
            <a:off x="5292725" y="4941888"/>
            <a:ext cx="1871663" cy="19161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pl-PL" altLang="pl-PL" sz="1800" smtClean="0">
              <a:solidFill>
                <a:srgbClr val="000000"/>
              </a:solidFill>
              <a:effectLst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345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23744</TotalTime>
  <Words>944</Words>
  <Application>Microsoft Office PowerPoint</Application>
  <PresentationFormat>Pokaz na ekranie (4:3)</PresentationFormat>
  <Paragraphs>237</Paragraphs>
  <Slides>44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44</vt:i4>
      </vt:variant>
    </vt:vector>
  </HeadingPairs>
  <TitlesOfParts>
    <vt:vector size="47" baseType="lpstr">
      <vt:lpstr>Motyw pakietu Office</vt:lpstr>
      <vt:lpstr>Projekt domyślny</vt:lpstr>
      <vt:lpstr>1_Motyw pakietu Office</vt:lpstr>
      <vt:lpstr>Mechanika kwantowa</vt:lpstr>
      <vt:lpstr>Plan wykładu</vt:lpstr>
      <vt:lpstr>Plan na dziś</vt:lpstr>
      <vt:lpstr>Kontrolowana synteza termojądrowa wywoływana silnym impulsem lasera </vt:lpstr>
      <vt:lpstr>Kontrolowana synteza termojądrowa wywoływana silnym impulsem lasera </vt:lpstr>
      <vt:lpstr>Słońce</vt:lpstr>
      <vt:lpstr>Słońce</vt:lpstr>
      <vt:lpstr>Fuzja jądrowa w jądrze Słońca</vt:lpstr>
      <vt:lpstr>Fuzja jądrowa w jądrze Słońca</vt:lpstr>
      <vt:lpstr>Fuzja jądrowa w jądrze Słońca</vt:lpstr>
      <vt:lpstr>Fuzja jądrowa w jądrze Słońca</vt:lpstr>
      <vt:lpstr>Pierwotna nukleosynteza</vt:lpstr>
      <vt:lpstr>Bomba wodorowa</vt:lpstr>
      <vt:lpstr>Prezentacja programu PowerPoint</vt:lpstr>
      <vt:lpstr>Prezentacja programu PowerPoint</vt:lpstr>
      <vt:lpstr>Energia jądrowa</vt:lpstr>
      <vt:lpstr>Energia jądrowa</vt:lpstr>
      <vt:lpstr>Energia jądrowa</vt:lpstr>
      <vt:lpstr>Deuter i tryt</vt:lpstr>
      <vt:lpstr>Jak kontrolować fuzję jądrową?</vt:lpstr>
      <vt:lpstr>Kryterium Lawsona</vt:lpstr>
      <vt:lpstr>Jak kontrolować fuzję jądrową?</vt:lpstr>
      <vt:lpstr>Tokamak (Токамак)</vt:lpstr>
      <vt:lpstr>Tokamak (Токамак)</vt:lpstr>
      <vt:lpstr>Tokamak (Токамак)</vt:lpstr>
      <vt:lpstr>Stellarator</vt:lpstr>
      <vt:lpstr>Polywell</vt:lpstr>
      <vt:lpstr>Polywell</vt:lpstr>
      <vt:lpstr>A może jednak małe bomby?</vt:lpstr>
      <vt:lpstr>National Ignition Fascility</vt:lpstr>
      <vt:lpstr>National Ignition Fascility</vt:lpstr>
      <vt:lpstr>National Ignition Facility</vt:lpstr>
      <vt:lpstr>National Ignition Facility</vt:lpstr>
      <vt:lpstr>National Ignition Facility</vt:lpstr>
      <vt:lpstr>National Ignition Facility</vt:lpstr>
      <vt:lpstr>Przebieg reakcji</vt:lpstr>
      <vt:lpstr>National Ignition Facility</vt:lpstr>
      <vt:lpstr>National Ignition Facility</vt:lpstr>
      <vt:lpstr>National Ignition Facility</vt:lpstr>
      <vt:lpstr>Zalety</vt:lpstr>
      <vt:lpstr>Osiągnięcia i kłopoty</vt:lpstr>
      <vt:lpstr>Osiągnięcia i kłopoty</vt:lpstr>
      <vt:lpstr>Do zapamiętania:</vt:lpstr>
      <vt:lpstr>Pytania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XNA</dc:title>
  <dc:creator>Jacek Matulewski</dc:creator>
  <cp:lastModifiedBy>Jacek</cp:lastModifiedBy>
  <cp:revision>335</cp:revision>
  <dcterms:created xsi:type="dcterms:W3CDTF">2009-01-30T09:30:43Z</dcterms:created>
  <dcterms:modified xsi:type="dcterms:W3CDTF">2017-01-06T14:33:51Z</dcterms:modified>
</cp:coreProperties>
</file>