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441" r:id="rId2"/>
    <p:sldId id="475" r:id="rId3"/>
    <p:sldId id="484" r:id="rId4"/>
    <p:sldId id="485" r:id="rId5"/>
    <p:sldId id="447" r:id="rId6"/>
    <p:sldId id="449" r:id="rId7"/>
    <p:sldId id="451" r:id="rId8"/>
    <p:sldId id="452" r:id="rId9"/>
    <p:sldId id="448" r:id="rId10"/>
    <p:sldId id="453" r:id="rId11"/>
    <p:sldId id="454" r:id="rId12"/>
    <p:sldId id="455" r:id="rId13"/>
    <p:sldId id="456" r:id="rId14"/>
    <p:sldId id="450" r:id="rId15"/>
    <p:sldId id="486" r:id="rId16"/>
    <p:sldId id="442" r:id="rId17"/>
    <p:sldId id="464" r:id="rId18"/>
    <p:sldId id="465" r:id="rId19"/>
    <p:sldId id="466" r:id="rId20"/>
    <p:sldId id="468" r:id="rId21"/>
    <p:sldId id="501" r:id="rId22"/>
    <p:sldId id="499" r:id="rId23"/>
    <p:sldId id="500" r:id="rId24"/>
    <p:sldId id="469" r:id="rId25"/>
    <p:sldId id="470" r:id="rId26"/>
    <p:sldId id="471" r:id="rId27"/>
    <p:sldId id="474" r:id="rId28"/>
    <p:sldId id="472" r:id="rId29"/>
    <p:sldId id="473" r:id="rId30"/>
    <p:sldId id="467" r:id="rId31"/>
    <p:sldId id="443" r:id="rId32"/>
    <p:sldId id="492" r:id="rId33"/>
    <p:sldId id="498" r:id="rId34"/>
    <p:sldId id="476" r:id="rId35"/>
    <p:sldId id="478" r:id="rId36"/>
    <p:sldId id="489" r:id="rId37"/>
    <p:sldId id="462" r:id="rId38"/>
    <p:sldId id="495" r:id="rId39"/>
    <p:sldId id="496" r:id="rId40"/>
    <p:sldId id="502" r:id="rId41"/>
    <p:sldId id="481" r:id="rId42"/>
    <p:sldId id="494" r:id="rId43"/>
    <p:sldId id="497" r:id="rId44"/>
    <p:sldId id="488" r:id="rId45"/>
    <p:sldId id="503" r:id="rId46"/>
    <p:sldId id="493" r:id="rId47"/>
  </p:sldIdLst>
  <p:sldSz cx="9144000" cy="6858000" type="screen4x3"/>
  <p:notesSz cx="6858000" cy="9144000"/>
  <p:defaultTextStyle>
    <a:defPPr>
      <a:defRPr lang="pl-PL"/>
    </a:defPPr>
    <a:lvl1pPr algn="ctr" rtl="0" fontAlgn="base">
      <a:spcBef>
        <a:spcPct val="0"/>
      </a:spcBef>
      <a:spcAft>
        <a:spcPct val="0"/>
      </a:spcAft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FFFF00"/>
    <a:srgbClr val="BCCFE6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87" d="100"/>
          <a:sy n="87" d="100"/>
        </p:scale>
        <p:origin x="-1253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BF238F7-40C2-4D77-A733-BDCC83FB575B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C75B47C-2632-4A89-9B08-7CFCB96DDA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8450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0724" name="Symbol zastępczy numeru slajd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AFFE8B7-EF33-4F8B-9770-5EAEACF1B878}" type="slidenum">
              <a:rPr lang="pl-PL" sz="1200">
                <a:effectLst/>
                <a:latin typeface="+mn-lt"/>
                <a:cs typeface="+mn-cs"/>
              </a:rPr>
              <a:pPr algn="r">
                <a:defRPr/>
              </a:pPr>
              <a:t>1</a:t>
            </a:fld>
            <a:endParaRPr lang="pl-PL" sz="1200">
              <a:effectLst/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DFF9-60C5-46B9-870B-2C30BFA92AAF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C6E34-4798-44DE-A65A-DED6CD69A9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271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4300-ECEE-4B6F-AEBF-33618DBCBE83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F0BD-84B3-41E3-9E25-DA9A72119B9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233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E58DC-7136-47A1-A436-B3949E7BD394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34361-87DB-4274-9F68-3FB801514D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80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804A3-33B6-4C72-809A-79D924C0F2DC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F3657-9A25-43A0-BD37-4D822C712D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832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7B9B8-8FBB-4FB8-9A89-EE66D8F32B65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ED3C4-19D4-428B-B0CA-9F5EB0E1F5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794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C79E-DB3E-46FF-AA03-AB60BEB70C38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6D48C-306C-45B7-99E8-A35456A495F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35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F4190-7281-4DBE-A85A-80B753A95580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9DAB3-892F-4294-9879-FD34C92CBB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61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F60CE-A708-4C23-B71E-60E7B5A0EEEC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7C4E2-3446-420A-9FE1-227F109AA5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375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77225-5FBD-432D-BB34-7A048E11D682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C7B1-5148-49BA-8035-F4B6CD763BA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663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5D887-CA23-4ADF-B0BA-CBD9534EF441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5343F-815D-4822-924C-C6C8119FB5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10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2561A-6202-4B23-9513-BE6067A4255A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99B41-083F-46B0-BDC5-87238A9FF6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862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6F81BF9-F595-4B3F-998A-2D8C85F25FFE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4BBB595C-872A-4892-B99B-53B04B01F69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en.wikipedia.org/wiki/File:Ebohr1.sv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youtube.com/watch?v=pUGY57RFz0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youtube.com/watch?v=pUGY57RFz0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UGY57RFz0Y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UGY57RFz0Y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UGY57RFz0Y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youtube.com/watch?v=pUGY57RFz0Y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youtube.com/watch?v=pUGY57RFz0Y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youtube.com/watch?v=pUGY57RFz0Y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youtube.com/watch?v=pUGY57RFz0Y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youtube.com/watch?v=pUGY57RFz0Y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youtube.com/watch?v=pUGY57RFz0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UGY57RFz0Y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UGY57RFz0Y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youtube.com/watch?v=pUGY57RFz0Y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youtube.com/watch?v=pUGY57RFz0Y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Dr%20Quanta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pUGY57RFz0Y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UGY57RFz0Y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ton.if.uj.edu.pl/documents/12579485/573cc522-9d05-4cae-87b5-8906fe4172a7" TargetMode="External"/><Relationship Id="rId2" Type="http://schemas.openxmlformats.org/officeDocument/2006/relationships/hyperlink" Target="http://www.foton.if.uj.edu.pl/documents/12579485/3e6a9d49-9783-45ef-860c-fd76e599c56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hyperlink" Target="https://www.youtube.com/watch?v=2mIk3wBJDg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 idx="4294967295"/>
          </p:nvPr>
        </p:nvSpPr>
        <p:spPr>
          <a:xfrm>
            <a:off x="201613" y="4130675"/>
            <a:ext cx="8643937" cy="1470025"/>
          </a:xfrm>
        </p:spPr>
        <p:txBody>
          <a:bodyPr/>
          <a:lstStyle/>
          <a:p>
            <a:pPr eaLnBrk="1" hangingPunct="1"/>
            <a:r>
              <a:rPr lang="pl-PL" altLang="pl-PL" sz="6500" smtClean="0">
                <a:latin typeface="Times New Roman" pitchFamily="18" charset="0"/>
                <a:cs typeface="Times New Roman" pitchFamily="18" charset="0"/>
              </a:rPr>
              <a:t>Mechanika kwantowa</a:t>
            </a:r>
          </a:p>
        </p:txBody>
      </p:sp>
      <p:sp>
        <p:nvSpPr>
          <p:cNvPr id="2051" name="Podtytuł 2"/>
          <p:cNvSpPr>
            <a:spLocks noGrp="1"/>
          </p:cNvSpPr>
          <p:nvPr>
            <p:ph type="subTitle" idx="4294967295"/>
          </p:nvPr>
        </p:nvSpPr>
        <p:spPr>
          <a:xfrm>
            <a:off x="419100" y="5354638"/>
            <a:ext cx="8286750" cy="11430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l-PL" altLang="pl-PL" sz="4200" smtClean="0">
                <a:solidFill>
                  <a:srgbClr val="385D8A"/>
                </a:solidFill>
                <a:latin typeface="Times New Roman" pitchFamily="18" charset="0"/>
                <a:cs typeface="Times New Roman" pitchFamily="18" charset="0"/>
              </a:rPr>
              <a:t>dla niefizyków</a:t>
            </a:r>
          </a:p>
        </p:txBody>
      </p:sp>
      <p:sp>
        <p:nvSpPr>
          <p:cNvPr id="2052" name="pole tekstowe 4"/>
          <p:cNvSpPr txBox="1">
            <a:spLocks noChangeArrowheads="1"/>
          </p:cNvSpPr>
          <p:nvPr/>
        </p:nvSpPr>
        <p:spPr bwMode="auto">
          <a:xfrm>
            <a:off x="428625" y="357188"/>
            <a:ext cx="4706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effectLst/>
                <a:latin typeface="Times New Roman" pitchFamily="18" charset="0"/>
              </a:rPr>
              <a:t>Jacek Matulewski (e-mail: </a:t>
            </a:r>
            <a:r>
              <a:rPr lang="pl-PL" altLang="pl-PL" sz="1800">
                <a:solidFill>
                  <a:schemeClr val="accent1"/>
                </a:solidFill>
                <a:effectLst/>
                <a:latin typeface="Times New Roman" pitchFamily="18" charset="0"/>
              </a:rPr>
              <a:t>jacek@fizyka.umk.pl</a:t>
            </a:r>
            <a:r>
              <a:rPr lang="pl-PL" altLang="pl-PL" sz="1800">
                <a:effectLst/>
                <a:latin typeface="Times New Roman" pitchFamily="18" charset="0"/>
              </a:rPr>
              <a:t>)</a:t>
            </a:r>
          </a:p>
        </p:txBody>
      </p:sp>
      <p:sp>
        <p:nvSpPr>
          <p:cNvPr id="2053" name="pole tekstowe 4"/>
          <p:cNvSpPr txBox="1">
            <a:spLocks noChangeArrowheads="1"/>
          </p:cNvSpPr>
          <p:nvPr/>
        </p:nvSpPr>
        <p:spPr bwMode="auto">
          <a:xfrm>
            <a:off x="7151688" y="6308725"/>
            <a:ext cx="181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effectLst/>
                <a:latin typeface="Times New Roman" pitchFamily="18" charset="0"/>
              </a:rPr>
              <a:t>28 września 2016</a:t>
            </a:r>
          </a:p>
        </p:txBody>
      </p:sp>
      <p:pic>
        <p:nvPicPr>
          <p:cNvPr id="2054" name="Picture 7" descr="AliceDownTheRabbitH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981075"/>
            <a:ext cx="5715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33363" y="274638"/>
            <a:ext cx="8620125" cy="1143000"/>
          </a:xfrm>
        </p:spPr>
        <p:txBody>
          <a:bodyPr/>
          <a:lstStyle/>
          <a:p>
            <a:pPr algn="l"/>
            <a:r>
              <a:rPr lang="pl-PL" altLang="pl-PL" smtClean="0">
                <a:latin typeface="Times New Roman" pitchFamily="18" charset="0"/>
              </a:rPr>
              <a:t>Czemu fizyka kwantowa jest ważna?</a:t>
            </a:r>
          </a:p>
        </p:txBody>
      </p:sp>
      <p:pic>
        <p:nvPicPr>
          <p:cNvPr id="11268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736850"/>
            <a:ext cx="5143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2"/>
          <p:cNvSpPr txBox="1">
            <a:spLocks/>
          </p:cNvSpPr>
          <p:nvPr/>
        </p:nvSpPr>
        <p:spPr bwMode="auto">
          <a:xfrm>
            <a:off x="539750" y="1557338"/>
            <a:ext cx="59975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>
                <a:effectLst/>
                <a:latin typeface="Times New Roman" pitchFamily="18" charset="0"/>
              </a:rPr>
              <a:t>Aparatura medyczna: RTG, MRI, 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233363" y="274638"/>
            <a:ext cx="8620125" cy="1143000"/>
          </a:xfrm>
        </p:spPr>
        <p:txBody>
          <a:bodyPr/>
          <a:lstStyle/>
          <a:p>
            <a:pPr algn="l"/>
            <a:r>
              <a:rPr lang="pl-PL" altLang="pl-PL" smtClean="0">
                <a:latin typeface="Times New Roman" pitchFamily="18" charset="0"/>
              </a:rPr>
              <a:t>Czemu fizyka kwantowa jest ważna?</a:t>
            </a:r>
          </a:p>
        </p:txBody>
      </p:sp>
      <p:pic>
        <p:nvPicPr>
          <p:cNvPr id="1229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781300"/>
            <a:ext cx="51435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2"/>
          <p:cNvSpPr txBox="1">
            <a:spLocks/>
          </p:cNvSpPr>
          <p:nvPr/>
        </p:nvSpPr>
        <p:spPr bwMode="auto">
          <a:xfrm>
            <a:off x="511175" y="1550988"/>
            <a:ext cx="802957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>
                <a:effectLst/>
                <a:latin typeface="Times New Roman" pitchFamily="18" charset="0"/>
              </a:rPr>
              <a:t>Lasery w medycynie (okulistyka, dermatologia)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233363" y="274638"/>
            <a:ext cx="8620125" cy="1143000"/>
          </a:xfrm>
        </p:spPr>
        <p:txBody>
          <a:bodyPr/>
          <a:lstStyle/>
          <a:p>
            <a:pPr algn="l"/>
            <a:r>
              <a:rPr lang="pl-PL" altLang="pl-PL" smtClean="0">
                <a:latin typeface="Times New Roman" pitchFamily="18" charset="0"/>
              </a:rPr>
              <a:t>Czemu fizyka kwantowa jest ważna?</a:t>
            </a:r>
          </a:p>
        </p:txBody>
      </p:sp>
      <p:pic>
        <p:nvPicPr>
          <p:cNvPr id="1331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2959100"/>
            <a:ext cx="51435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2"/>
          <p:cNvSpPr txBox="1">
            <a:spLocks/>
          </p:cNvSpPr>
          <p:nvPr/>
        </p:nvSpPr>
        <p:spPr bwMode="auto">
          <a:xfrm>
            <a:off x="539750" y="1571625"/>
            <a:ext cx="53276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>
                <a:effectLst/>
                <a:latin typeface="Times New Roman" pitchFamily="18" charset="0"/>
              </a:rPr>
              <a:t>Lasery w kasach sklepowych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233363" y="274638"/>
            <a:ext cx="8620125" cy="1143000"/>
          </a:xfrm>
        </p:spPr>
        <p:txBody>
          <a:bodyPr/>
          <a:lstStyle/>
          <a:p>
            <a:pPr algn="l"/>
            <a:r>
              <a:rPr lang="pl-PL" altLang="pl-PL" smtClean="0">
                <a:latin typeface="Times New Roman" pitchFamily="18" charset="0"/>
              </a:rPr>
              <a:t>Czemu fizyka kwantowa jest ważna?</a:t>
            </a:r>
          </a:p>
        </p:txBody>
      </p:sp>
      <p:pic>
        <p:nvPicPr>
          <p:cNvPr id="14340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925763"/>
            <a:ext cx="4265613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2"/>
          <p:cNvSpPr txBox="1">
            <a:spLocks/>
          </p:cNvSpPr>
          <p:nvPr/>
        </p:nvSpPr>
        <p:spPr bwMode="auto">
          <a:xfrm>
            <a:off x="468313" y="1595438"/>
            <a:ext cx="6840537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>
                <a:effectLst/>
                <a:latin typeface="Times New Roman" pitchFamily="18" charset="0"/>
              </a:rPr>
              <a:t>Lasery w telekomunikacji (światłowody)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233363" y="274638"/>
            <a:ext cx="8620125" cy="1143000"/>
          </a:xfrm>
        </p:spPr>
        <p:txBody>
          <a:bodyPr/>
          <a:lstStyle/>
          <a:p>
            <a:pPr algn="l"/>
            <a:r>
              <a:rPr lang="pl-PL" altLang="pl-PL" smtClean="0">
                <a:latin typeface="Times New Roman" pitchFamily="18" charset="0"/>
              </a:rPr>
              <a:t>Czemu fizyka kwantowa jest ważna?</a:t>
            </a:r>
          </a:p>
        </p:txBody>
      </p:sp>
      <p:pic>
        <p:nvPicPr>
          <p:cNvPr id="1536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844800"/>
            <a:ext cx="5519738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2"/>
          <p:cNvSpPr txBox="1">
            <a:spLocks/>
          </p:cNvSpPr>
          <p:nvPr/>
        </p:nvSpPr>
        <p:spPr bwMode="auto">
          <a:xfrm>
            <a:off x="395288" y="1700213"/>
            <a:ext cx="71755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>
                <a:effectLst/>
                <a:latin typeface="Times New Roman" pitchFamily="18" charset="0"/>
              </a:rPr>
              <a:t>Kryptografia kwantowa i komputery kwantowe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233363" y="274638"/>
            <a:ext cx="8620125" cy="1143000"/>
          </a:xfrm>
        </p:spPr>
        <p:txBody>
          <a:bodyPr/>
          <a:lstStyle/>
          <a:p>
            <a:r>
              <a:rPr lang="pl-PL" altLang="pl-PL" dirty="0" smtClean="0">
                <a:latin typeface="Times New Roman" pitchFamily="18" charset="0"/>
              </a:rPr>
              <a:t>Plan wykładu</a:t>
            </a:r>
          </a:p>
        </p:txBody>
      </p:sp>
      <p:sp>
        <p:nvSpPr>
          <p:cNvPr id="16388" name="Rectangle 2"/>
          <p:cNvSpPr txBox="1">
            <a:spLocks/>
          </p:cNvSpPr>
          <p:nvPr/>
        </p:nvSpPr>
        <p:spPr bwMode="auto">
          <a:xfrm>
            <a:off x="468313" y="1595438"/>
            <a:ext cx="8135937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Dlaczego fizyka kwantowa jest ważna?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70C0"/>
                </a:solidFill>
                <a:effectLst/>
                <a:latin typeface="Times New Roman" pitchFamily="18" charset="0"/>
              </a:rPr>
              <a:t>Doświadczenie Younga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Funkcja falowa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Mechanika </a:t>
            </a:r>
            <a:r>
              <a:rPr lang="pl-PL" altLang="pl-PL" sz="24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kwantowa: </a:t>
            </a: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doświadczenia interferencyjne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Teoria pomiaru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Kwantowy model atomu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Laser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BEC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Teleportacja, splątanie kwantowe, EPR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Fuzja jądrowa inicjowana laserem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Cząstki elementarne: model standardowy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LHC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Wielka unifikacja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pl-PL" altLang="pl-PL" sz="2400" dirty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Doświadczenie Younga</a:t>
            </a:r>
          </a:p>
        </p:txBody>
      </p:sp>
      <p:pic>
        <p:nvPicPr>
          <p:cNvPr id="17411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565400"/>
            <a:ext cx="3581093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pole tekstowe 18"/>
          <p:cNvSpPr txBox="1">
            <a:spLocks noChangeArrowheads="1"/>
          </p:cNvSpPr>
          <p:nvPr/>
        </p:nvSpPr>
        <p:spPr bwMode="auto">
          <a:xfrm>
            <a:off x="4787900" y="2420938"/>
            <a:ext cx="4032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Co spodziewamy się ujrzeć na ekranie?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Jedna szczelina – materia (śrut, sól)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Dwie szczeliny – materia (</a:t>
            </a:r>
            <a:r>
              <a:rPr lang="pl-PL" altLang="pl-PL" sz="1800" dirty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śrut, sól</a:t>
            </a: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Jedna szczelina – powierzchnia wody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Dwie szczeliny – powierzchnia wody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Jedna szczelina – światło (fotony)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Dwie szczeliny – światło (fotony)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Jedna szczelina – elektrony (materia)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Dwie szczeliny – elektrony (materia)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Dwie szczeliny – pojedyncze fotony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Dodanie obserwatora, który sprawdza</a:t>
            </a:r>
            <a:b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</a:b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przez którą szczelinę przeszedł foton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Doświadczenie Younga</a:t>
            </a:r>
          </a:p>
        </p:txBody>
      </p:sp>
      <p:sp>
        <p:nvSpPr>
          <p:cNvPr id="3076" name="pole tekstowe 18"/>
          <p:cNvSpPr txBox="1">
            <a:spLocks noChangeArrowheads="1"/>
          </p:cNvSpPr>
          <p:nvPr/>
        </p:nvSpPr>
        <p:spPr bwMode="auto">
          <a:xfrm>
            <a:off x="4787900" y="2420938"/>
            <a:ext cx="4032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Co spodziewamy się ujrzeć na ekranie?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Jedna szczelina – materia (</a:t>
            </a:r>
            <a:r>
              <a:rPr lang="pl-PL" altLang="pl-PL" sz="1800" dirty="0">
                <a:solidFill>
                  <a:srgbClr val="002060"/>
                </a:solidFill>
                <a:effectLst/>
                <a:latin typeface="Times New Roman" pitchFamily="18" charset="0"/>
              </a:rPr>
              <a:t>śrut, sól</a:t>
            </a:r>
            <a:r>
              <a:rPr lang="pl-PL" altLang="pl-PL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Dwie szczeliny – materia (</a:t>
            </a:r>
            <a:r>
              <a:rPr lang="pl-PL" altLang="pl-PL" sz="1800" dirty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śrut, </a:t>
            </a: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sól)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Jedna szczelina – powierzchnia wody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Dwie szczeliny – powierzchnia wody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Jedna szczelina – światło (fotony)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Dwie szczeliny – światło (fotony)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Jedna szczelina – elektrony (materia)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Dwie szczeliny – elektrony (materia)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Dwie szczeliny – pojedyncze fotony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Dodanie obserwatora, który sprawdza</a:t>
            </a:r>
            <a:b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</a:b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przez którą szczelinę przeszedł foton</a:t>
            </a:r>
          </a:p>
        </p:txBody>
      </p:sp>
      <p:sp>
        <p:nvSpPr>
          <p:cNvPr id="18437" name="Text Box 9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79388" y="6494463"/>
            <a:ext cx="47244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000">
                <a:effectLst/>
                <a:latin typeface="Times New Roman" pitchFamily="18" charset="0"/>
              </a:rPr>
              <a:t>http://genesismission.4t.com/Physics/Quantum_Mechanics/double_slit_experiment.html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76500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Doświadczenie Younga</a:t>
            </a:r>
          </a:p>
        </p:txBody>
      </p:sp>
      <p:sp>
        <p:nvSpPr>
          <p:cNvPr id="3076" name="pole tekstowe 18"/>
          <p:cNvSpPr txBox="1">
            <a:spLocks noChangeArrowheads="1"/>
          </p:cNvSpPr>
          <p:nvPr/>
        </p:nvSpPr>
        <p:spPr bwMode="auto">
          <a:xfrm>
            <a:off x="4787900" y="2420938"/>
            <a:ext cx="4032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Co spodziewamy się ujrzeć na ekranie?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Jedna szczelina – materia (</a:t>
            </a:r>
            <a:r>
              <a:rPr lang="pl-PL" altLang="pl-PL" sz="1800" dirty="0">
                <a:effectLst/>
                <a:latin typeface="Times New Roman" pitchFamily="18" charset="0"/>
              </a:rPr>
              <a:t>śrut, sól</a:t>
            </a:r>
            <a:r>
              <a:rPr lang="pl-PL" altLang="pl-PL" sz="1800" dirty="0" smtClean="0">
                <a:effectLst/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Dwie szczeliny – materia (</a:t>
            </a:r>
            <a:r>
              <a:rPr lang="pl-PL" altLang="pl-PL" sz="1800" dirty="0">
                <a:solidFill>
                  <a:srgbClr val="002060"/>
                </a:solidFill>
                <a:effectLst/>
                <a:latin typeface="Times New Roman" pitchFamily="18" charset="0"/>
              </a:rPr>
              <a:t>śrut, sól</a:t>
            </a:r>
            <a:r>
              <a:rPr lang="pl-PL" altLang="pl-PL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Jedna szczelina – powierzchnia wody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Dwie szczeliny – powierzchnia wody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Jedna szczelina – światło (fotony)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Dwie szczeliny – światło (fotony)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Jedna szczelina – elektrony (materia)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Dwie szczeliny – elektrony (materia)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Dwie szczeliny – pojedyncze fotony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Dodanie obserwatora, który sprawdza</a:t>
            </a:r>
            <a:b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</a:b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przez którą szczelinę przeszedł foton</a:t>
            </a:r>
          </a:p>
        </p:txBody>
      </p:sp>
      <p:sp>
        <p:nvSpPr>
          <p:cNvPr id="19461" name="Text Box 9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79388" y="6494463"/>
            <a:ext cx="47244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effectLst/>
                <a:latin typeface="Times New Roman" pitchFamily="18" charset="0"/>
              </a:rPr>
              <a:t>http://genesismission.4t.com/Physics/Quantum_Mechanics/double_slit_experiment.html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76500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Doświadczenie Younga</a:t>
            </a:r>
          </a:p>
        </p:txBody>
      </p:sp>
      <p:sp>
        <p:nvSpPr>
          <p:cNvPr id="3076" name="pole tekstowe 18"/>
          <p:cNvSpPr txBox="1">
            <a:spLocks noChangeArrowheads="1"/>
          </p:cNvSpPr>
          <p:nvPr/>
        </p:nvSpPr>
        <p:spPr bwMode="auto">
          <a:xfrm>
            <a:off x="4787900" y="2420938"/>
            <a:ext cx="4032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Co spodziewamy się ujrzeć na ekranie?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Jedna szczelina – materia (</a:t>
            </a:r>
            <a:r>
              <a:rPr lang="pl-PL" altLang="pl-PL" sz="1800" dirty="0">
                <a:effectLst/>
                <a:latin typeface="Times New Roman" pitchFamily="18" charset="0"/>
              </a:rPr>
              <a:t>śrut, sól</a:t>
            </a:r>
            <a:r>
              <a:rPr lang="pl-PL" altLang="pl-PL" sz="1800" dirty="0" smtClean="0">
                <a:effectLst/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Dwie szczeliny – materia (</a:t>
            </a:r>
            <a:r>
              <a:rPr lang="pl-PL" altLang="pl-PL" sz="1800" dirty="0">
                <a:effectLst/>
                <a:latin typeface="Times New Roman" pitchFamily="18" charset="0"/>
              </a:rPr>
              <a:t>śrut, sól</a:t>
            </a:r>
            <a:r>
              <a:rPr lang="pl-PL" altLang="pl-PL" sz="1800" dirty="0" smtClean="0">
                <a:effectLst/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Jedna szczelina – powierzchnia wody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Dwie szczeliny – powierzchnia wody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Jedna szczelina – światło (fotony)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Dwie szczeliny – światło (fotony)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Jedna szczelina – elektrony (materia)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Dwie szczeliny – elektrony (materia)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Dwie szczeliny – pojedyncze fotony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Dodanie obserwatora, który sprawdza</a:t>
            </a:r>
            <a:b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</a:b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przez którą szczelinę przeszedł foton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19388"/>
            <a:ext cx="3887787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233363" y="274638"/>
            <a:ext cx="8620125" cy="1143000"/>
          </a:xfrm>
        </p:spPr>
        <p:txBody>
          <a:bodyPr/>
          <a:lstStyle/>
          <a:p>
            <a:pPr algn="l"/>
            <a:r>
              <a:rPr lang="pl-PL" altLang="pl-PL" smtClean="0">
                <a:latin typeface="Times New Roman" pitchFamily="18" charset="0"/>
              </a:rPr>
              <a:t>Wykładowcy</a:t>
            </a:r>
          </a:p>
        </p:txBody>
      </p:sp>
      <p:pic>
        <p:nvPicPr>
          <p:cNvPr id="3076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1844675"/>
            <a:ext cx="63373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pole tekstowe 3"/>
          <p:cNvSpPr txBox="1">
            <a:spLocks noChangeArrowheads="1"/>
          </p:cNvSpPr>
          <p:nvPr/>
        </p:nvSpPr>
        <p:spPr bwMode="auto">
          <a:xfrm>
            <a:off x="611188" y="5273675"/>
            <a:ext cx="42878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2060"/>
                </a:solidFill>
                <a:effectLst/>
                <a:latin typeface="Times New Roman" pitchFamily="18" charset="0"/>
              </a:rPr>
              <a:t>Jacek Matulewski (optyka kwantowa)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>
                <a:effectLst/>
                <a:latin typeface="Times New Roman" pitchFamily="18" charset="0"/>
              </a:rPr>
              <a:t>Karolina Słowik </a:t>
            </a:r>
            <a:r>
              <a:rPr lang="pl-PL" altLang="pl-PL" sz="2000">
                <a:solidFill>
                  <a:srgbClr val="002060"/>
                </a:solidFill>
                <a:effectLst/>
                <a:latin typeface="Times New Roman" pitchFamily="18" charset="0"/>
              </a:rPr>
              <a:t>(optyka kwantowa)</a:t>
            </a:r>
            <a:endParaRPr lang="pl-PL" altLang="pl-PL" sz="2000">
              <a:effectLst/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>
                <a:effectLst/>
                <a:latin typeface="Times New Roman" pitchFamily="18" charset="0"/>
              </a:rPr>
              <a:t>Jarosław Zaremba </a:t>
            </a:r>
            <a:r>
              <a:rPr lang="pl-PL" altLang="pl-PL" sz="2000">
                <a:solidFill>
                  <a:srgbClr val="002060"/>
                </a:solidFill>
                <a:effectLst/>
                <a:latin typeface="Times New Roman" pitchFamily="18" charset="0"/>
              </a:rPr>
              <a:t>(optyka kwantowa)</a:t>
            </a:r>
            <a:endParaRPr lang="pl-PL" altLang="pl-PL" sz="2000">
              <a:effectLst/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>
                <a:effectLst/>
                <a:latin typeface="Times New Roman" pitchFamily="18" charset="0"/>
              </a:rPr>
              <a:t>Jacek Jurkowski </a:t>
            </a:r>
            <a:r>
              <a:rPr lang="pl-PL" altLang="pl-PL" sz="2000">
                <a:solidFill>
                  <a:srgbClr val="002060"/>
                </a:solidFill>
                <a:effectLst/>
                <a:latin typeface="Times New Roman" pitchFamily="18" charset="0"/>
              </a:rPr>
              <a:t>(fizyka matematyczna)</a:t>
            </a:r>
            <a:endParaRPr lang="pl-PL" altLang="pl-PL" sz="2000">
              <a:effectLst/>
              <a:latin typeface="Times New Roman" pitchFamily="18" charset="0"/>
            </a:endParaRPr>
          </a:p>
        </p:txBody>
      </p:sp>
      <p:sp>
        <p:nvSpPr>
          <p:cNvPr id="3078" name="pole tekstowe 4"/>
          <p:cNvSpPr txBox="1">
            <a:spLocks noChangeArrowheads="1"/>
          </p:cNvSpPr>
          <p:nvPr/>
        </p:nvSpPr>
        <p:spPr bwMode="auto">
          <a:xfrm>
            <a:off x="317458" y="1150938"/>
            <a:ext cx="144623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l-PL" sz="1100" dirty="0" smtClean="0">
                <a:effectLst/>
                <a:latin typeface="Times New Roman" pitchFamily="18" charset="0"/>
              </a:rPr>
              <a:t>in order of appearance</a:t>
            </a:r>
            <a:endParaRPr lang="en-US" altLang="pl-PL" sz="1100" dirty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Doświadczenie Younga</a:t>
            </a:r>
          </a:p>
        </p:txBody>
      </p:sp>
      <p:sp>
        <p:nvSpPr>
          <p:cNvPr id="3076" name="pole tekstowe 18"/>
          <p:cNvSpPr txBox="1">
            <a:spLocks noChangeArrowheads="1"/>
          </p:cNvSpPr>
          <p:nvPr/>
        </p:nvSpPr>
        <p:spPr bwMode="auto">
          <a:xfrm>
            <a:off x="4787900" y="2420938"/>
            <a:ext cx="4032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Co spodziewamy się ujrzeć na ekranie?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Jedna szczelina – materia (</a:t>
            </a:r>
            <a:r>
              <a:rPr lang="pl-PL" altLang="pl-PL" sz="1800" dirty="0">
                <a:effectLst/>
                <a:latin typeface="Times New Roman" pitchFamily="18" charset="0"/>
              </a:rPr>
              <a:t>śrut, sól</a:t>
            </a:r>
            <a:r>
              <a:rPr lang="pl-PL" altLang="pl-PL" sz="1800" dirty="0" smtClean="0">
                <a:effectLst/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Dwie szczeliny – materia (</a:t>
            </a:r>
            <a:r>
              <a:rPr lang="pl-PL" altLang="pl-PL" sz="1800" dirty="0">
                <a:effectLst/>
                <a:latin typeface="Times New Roman" pitchFamily="18" charset="0"/>
              </a:rPr>
              <a:t>śrut, sól</a:t>
            </a:r>
            <a:r>
              <a:rPr lang="pl-PL" altLang="pl-PL" sz="1800" dirty="0" smtClean="0">
                <a:effectLst/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Jedna szczelina – powierzchnia wody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Dwie szczeliny – powierzchnia wody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Jedna szczelina – światło (fotony)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Dwie szczeliny – światło (fotony)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Jedna szczelina – elektrony (materia)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Dwie szczeliny – elektrony (materia)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Dwie szczeliny – pojedyncze fotony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Dodanie obserwatora, który sprawdza</a:t>
            </a:r>
            <a:b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</a:b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przez którą szczelinę przeszedł foton</a:t>
            </a:r>
          </a:p>
        </p:txBody>
      </p:sp>
      <p:pic>
        <p:nvPicPr>
          <p:cNvPr id="21509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19388"/>
            <a:ext cx="3887787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pole tekstowe 18"/>
          <p:cNvSpPr txBox="1">
            <a:spLocks noChangeArrowheads="1"/>
          </p:cNvSpPr>
          <p:nvPr/>
        </p:nvSpPr>
        <p:spPr bwMode="auto">
          <a:xfrm>
            <a:off x="454025" y="4941888"/>
            <a:ext cx="3902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0070C0"/>
                </a:solidFill>
                <a:effectLst/>
                <a:latin typeface="Times New Roman" pitchFamily="18" charset="0"/>
              </a:rPr>
              <a:t>Interferencja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0070C0"/>
                </a:solidFill>
                <a:effectLst/>
                <a:latin typeface="Times New Roman" pitchFamily="18" charset="0"/>
              </a:rPr>
              <a:t>(wzmocnienie zależy od położenia)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>
                <a:latin typeface="Times New Roman" pitchFamily="18" charset="0"/>
              </a:rPr>
              <a:t>Interferencja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35790"/>
            <a:ext cx="3135685" cy="3135685"/>
          </a:xfrm>
          <a:prstGeom prst="rect">
            <a:avLst/>
          </a:prstGeom>
        </p:spPr>
      </p:pic>
      <p:sp>
        <p:nvSpPr>
          <p:cNvPr id="9" name="Text Box 9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79388" y="6494463"/>
            <a:ext cx="72006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 smtClean="0">
                <a:effectLst/>
                <a:latin typeface="Times New Roman" pitchFamily="18" charset="0"/>
              </a:rPr>
              <a:t>Wikipedia</a:t>
            </a:r>
            <a:endParaRPr lang="pl-PL" altLang="pl-PL" sz="1000" dirty="0">
              <a:effectLst/>
              <a:latin typeface="Times New Roman" pitchFamily="18" charset="0"/>
            </a:endParaRPr>
          </a:p>
        </p:txBody>
      </p:sp>
      <p:sp>
        <p:nvSpPr>
          <p:cNvPr id="6" name="pole tekstowe 18"/>
          <p:cNvSpPr txBox="1">
            <a:spLocks noChangeArrowheads="1"/>
          </p:cNvSpPr>
          <p:nvPr/>
        </p:nvSpPr>
        <p:spPr bwMode="auto">
          <a:xfrm>
            <a:off x="2699792" y="5229200"/>
            <a:ext cx="360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Interferencja dwóch fal kulistych</a:t>
            </a:r>
            <a:endParaRPr lang="pl-PL" altLang="pl-PL" sz="1800" dirty="0"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>
                <a:latin typeface="Times New Roman" pitchFamily="18" charset="0"/>
              </a:rPr>
              <a:t>Interferencja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80" y="2420888"/>
            <a:ext cx="5494496" cy="1950889"/>
          </a:xfrm>
          <a:prstGeom prst="rect">
            <a:avLst/>
          </a:prstGeom>
        </p:spPr>
      </p:pic>
      <p:sp>
        <p:nvSpPr>
          <p:cNvPr id="9" name="Text Box 9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79388" y="6494463"/>
            <a:ext cx="72006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 smtClean="0">
                <a:effectLst/>
                <a:latin typeface="Times New Roman" pitchFamily="18" charset="0"/>
              </a:rPr>
              <a:t>Wikipedia</a:t>
            </a:r>
            <a:endParaRPr lang="pl-PL" altLang="pl-PL" sz="1000" dirty="0">
              <a:effectLst/>
              <a:latin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496377" y="4515793"/>
            <a:ext cx="2651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effectLst/>
              </a:rPr>
              <a:t>Fale zgodne w fazie</a:t>
            </a:r>
            <a:endParaRPr lang="pl-PL" sz="2400" dirty="0">
              <a:effectLst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296674" y="4523625"/>
            <a:ext cx="265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effectLst/>
              </a:rPr>
              <a:t>Fale w </a:t>
            </a:r>
            <a:r>
              <a:rPr lang="pl-PL" sz="2400" dirty="0" err="1" smtClean="0">
                <a:effectLst/>
              </a:rPr>
              <a:t>przeciwfazie</a:t>
            </a:r>
            <a:endParaRPr lang="pl-PL" sz="2400" dirty="0">
              <a:effectLst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71597" y="3396332"/>
            <a:ext cx="1346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400" dirty="0" smtClean="0">
                <a:effectLst/>
              </a:rPr>
              <a:t>Fale </a:t>
            </a:r>
            <a:br>
              <a:rPr lang="pl-PL" sz="2400" dirty="0" smtClean="0">
                <a:effectLst/>
              </a:rPr>
            </a:br>
            <a:r>
              <a:rPr lang="pl-PL" sz="2400" dirty="0" smtClean="0">
                <a:effectLst/>
              </a:rPr>
              <a:t>składowe</a:t>
            </a:r>
            <a:endParaRPr lang="pl-PL" sz="2400" dirty="0">
              <a:effectLst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99592" y="2453987"/>
            <a:ext cx="1207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400" dirty="0" smtClean="0">
                <a:effectLst/>
              </a:rPr>
              <a:t>Wynik </a:t>
            </a:r>
            <a:br>
              <a:rPr lang="pl-PL" sz="2400" dirty="0" smtClean="0">
                <a:effectLst/>
              </a:rPr>
            </a:br>
            <a:r>
              <a:rPr lang="pl-PL" sz="2400" dirty="0" smtClean="0">
                <a:effectLst/>
              </a:rPr>
              <a:t>złożenia</a:t>
            </a:r>
            <a:endParaRPr lang="pl-PL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31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>
                <a:latin typeface="Times New Roman" pitchFamily="18" charset="0"/>
              </a:rPr>
              <a:t>Interferencja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44824"/>
            <a:ext cx="3959046" cy="3472848"/>
          </a:xfrm>
          <a:prstGeom prst="rect">
            <a:avLst/>
          </a:prstGeom>
        </p:spPr>
      </p:pic>
      <p:sp>
        <p:nvSpPr>
          <p:cNvPr id="6" name="Text Box 9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79388" y="6494463"/>
            <a:ext cx="72006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 smtClean="0">
                <a:effectLst/>
                <a:latin typeface="Times New Roman" pitchFamily="18" charset="0"/>
              </a:rPr>
              <a:t>Wikipedia</a:t>
            </a:r>
            <a:endParaRPr lang="pl-PL" altLang="pl-PL" sz="1000" dirty="0">
              <a:effectLst/>
              <a:latin typeface="Times New Roman" pitchFamily="18" charset="0"/>
            </a:endParaRPr>
          </a:p>
        </p:txBody>
      </p:sp>
      <p:sp>
        <p:nvSpPr>
          <p:cNvPr id="7" name="pole tekstowe 18"/>
          <p:cNvSpPr txBox="1">
            <a:spLocks noChangeArrowheads="1"/>
          </p:cNvSpPr>
          <p:nvPr/>
        </p:nvSpPr>
        <p:spPr bwMode="auto">
          <a:xfrm>
            <a:off x="2699792" y="5445224"/>
            <a:ext cx="360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Interferencja dwóch fal płaskich</a:t>
            </a:r>
            <a:endParaRPr lang="pl-PL" altLang="pl-PL" sz="1800" dirty="0"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Doświadczenie Younga</a:t>
            </a:r>
          </a:p>
        </p:txBody>
      </p:sp>
      <p:sp>
        <p:nvSpPr>
          <p:cNvPr id="3076" name="pole tekstowe 18"/>
          <p:cNvSpPr txBox="1">
            <a:spLocks noChangeArrowheads="1"/>
          </p:cNvSpPr>
          <p:nvPr/>
        </p:nvSpPr>
        <p:spPr bwMode="auto">
          <a:xfrm>
            <a:off x="4787900" y="2420938"/>
            <a:ext cx="4032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Co spodziewamy się ujrzeć na ekranie?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Jedna szczelina – materia (</a:t>
            </a:r>
            <a:r>
              <a:rPr lang="pl-PL" altLang="pl-PL" sz="1800" dirty="0">
                <a:effectLst/>
                <a:latin typeface="Times New Roman" pitchFamily="18" charset="0"/>
              </a:rPr>
              <a:t>śrut, sól</a:t>
            </a:r>
            <a:r>
              <a:rPr lang="pl-PL" altLang="pl-PL" sz="1800" dirty="0" smtClean="0">
                <a:effectLst/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Dwie szczeliny – materia (</a:t>
            </a:r>
            <a:r>
              <a:rPr lang="pl-PL" altLang="pl-PL" sz="1800" dirty="0">
                <a:effectLst/>
                <a:latin typeface="Times New Roman" pitchFamily="18" charset="0"/>
              </a:rPr>
              <a:t>śrut, sól</a:t>
            </a:r>
            <a:r>
              <a:rPr lang="pl-PL" altLang="pl-PL" sz="1800" dirty="0" smtClean="0">
                <a:effectLst/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Jedna szczelina – powierzchnia wody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Dwie szczeliny – powierzchnia wody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Jedna szczelina – światło (fotony)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Dwie szczeliny – światło (fotony)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Jedna szczelina – elektrony (materia)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Dwie szczeliny – elektrony (materia)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Dwie szczeliny – pojedyncze fotony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Dodanie obserwatora, który sprawdza</a:t>
            </a:r>
            <a:b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</a:b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przez którą szczelinę przeszedł foton</a:t>
            </a:r>
          </a:p>
        </p:txBody>
      </p:sp>
      <p:sp>
        <p:nvSpPr>
          <p:cNvPr id="22533" name="Text Box 9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79388" y="6494463"/>
            <a:ext cx="47244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000">
                <a:effectLst/>
                <a:latin typeface="Times New Roman" pitchFamily="18" charset="0"/>
              </a:rPr>
              <a:t>http://genesismission.4t.com/Physics/Quantum_Mechanics/double_slit_experiment.html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19363"/>
            <a:ext cx="3810000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18"/>
          <p:cNvSpPr txBox="1">
            <a:spLocks noChangeArrowheads="1"/>
          </p:cNvSpPr>
          <p:nvPr/>
        </p:nvSpPr>
        <p:spPr bwMode="auto">
          <a:xfrm>
            <a:off x="460921" y="5219908"/>
            <a:ext cx="3902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Dlaczego pojawia się smuga?</a:t>
            </a:r>
            <a:endParaRPr lang="pl-PL" altLang="pl-PL" sz="1800" dirty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>
                <a:latin typeface="Times New Roman" pitchFamily="18" charset="0"/>
              </a:rPr>
              <a:t>Doświadczenie Younga</a:t>
            </a:r>
          </a:p>
        </p:txBody>
      </p:sp>
      <p:sp>
        <p:nvSpPr>
          <p:cNvPr id="3076" name="pole tekstowe 18"/>
          <p:cNvSpPr txBox="1">
            <a:spLocks noChangeArrowheads="1"/>
          </p:cNvSpPr>
          <p:nvPr/>
        </p:nvSpPr>
        <p:spPr bwMode="auto">
          <a:xfrm>
            <a:off x="4787900" y="2420938"/>
            <a:ext cx="412164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Co spodziewamy się ujrzeć na ekranie?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Jedna szczelina – materia (</a:t>
            </a:r>
            <a:r>
              <a:rPr lang="pl-PL" altLang="pl-PL" sz="1800" dirty="0">
                <a:effectLst/>
                <a:latin typeface="Times New Roman" pitchFamily="18" charset="0"/>
              </a:rPr>
              <a:t>śrut, sól</a:t>
            </a:r>
            <a:r>
              <a:rPr lang="pl-PL" altLang="pl-PL" sz="1800" dirty="0" smtClean="0">
                <a:effectLst/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Dwie szczeliny – materia (</a:t>
            </a:r>
            <a:r>
              <a:rPr lang="pl-PL" altLang="pl-PL" sz="1800" dirty="0">
                <a:effectLst/>
                <a:latin typeface="Times New Roman" pitchFamily="18" charset="0"/>
              </a:rPr>
              <a:t>śrut, sól</a:t>
            </a:r>
            <a:r>
              <a:rPr lang="pl-PL" altLang="pl-PL" sz="1800" dirty="0" smtClean="0">
                <a:effectLst/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Jedna szczelina – powierzchnia wody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Dwie szczeliny – powierzchnia wody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Jedna szczelina – światło (fotony)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Dwie szczeliny – światło (fotony)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Jedna szczelina – elektrony (materia)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Dwie szczeliny – elektrony (materia)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Dwie szczeliny – pojedyncze fotony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Dodanie obserwatora, który sprawdza</a:t>
            </a:r>
            <a:b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</a:b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przez którą szczelinę przeszedł foton</a:t>
            </a:r>
          </a:p>
        </p:txBody>
      </p:sp>
      <p:sp>
        <p:nvSpPr>
          <p:cNvPr id="23557" name="Text Box 9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79388" y="6494463"/>
            <a:ext cx="47244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000">
                <a:effectLst/>
                <a:latin typeface="Times New Roman" pitchFamily="18" charset="0"/>
              </a:rPr>
              <a:t>http://genesismission.4t.com/Physics/Quantum_Mechanics/double_slit_experiment.html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519363"/>
            <a:ext cx="3690938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18"/>
          <p:cNvSpPr txBox="1">
            <a:spLocks noChangeArrowheads="1"/>
          </p:cNvSpPr>
          <p:nvPr/>
        </p:nvSpPr>
        <p:spPr bwMode="auto">
          <a:xfrm>
            <a:off x="454025" y="5013325"/>
            <a:ext cx="3902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>
                <a:effectLst/>
                <a:latin typeface="Times New Roman" pitchFamily="18" charset="0"/>
              </a:rPr>
              <a:t>Interferencja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>
                <a:effectLst/>
                <a:latin typeface="Times New Roman" pitchFamily="18" charset="0"/>
              </a:rPr>
              <a:t>(wzmocnienie zależy od położenia)</a:t>
            </a:r>
          </a:p>
        </p:txBody>
      </p:sp>
      <p:sp>
        <p:nvSpPr>
          <p:cNvPr id="8" name="pole tekstowe 18"/>
          <p:cNvSpPr txBox="1">
            <a:spLocks noChangeArrowheads="1"/>
          </p:cNvSpPr>
          <p:nvPr/>
        </p:nvSpPr>
        <p:spPr bwMode="auto">
          <a:xfrm>
            <a:off x="468313" y="5667884"/>
            <a:ext cx="3902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Każda szczelina – źródło fal wtórnych</a:t>
            </a:r>
            <a:endParaRPr lang="pl-PL" altLang="pl-PL" sz="1800" dirty="0">
              <a:effectLst/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(zasada Huygensa)</a:t>
            </a:r>
            <a:endParaRPr lang="pl-PL" altLang="pl-PL" sz="1800" dirty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Doświadczenie Younga</a:t>
            </a:r>
          </a:p>
        </p:txBody>
      </p:sp>
      <p:sp>
        <p:nvSpPr>
          <p:cNvPr id="3076" name="pole tekstowe 18"/>
          <p:cNvSpPr txBox="1">
            <a:spLocks noChangeArrowheads="1"/>
          </p:cNvSpPr>
          <p:nvPr/>
        </p:nvSpPr>
        <p:spPr bwMode="auto">
          <a:xfrm>
            <a:off x="4787900" y="2420938"/>
            <a:ext cx="4032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Co spodziewamy się ujrzeć na ekranie?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Jedna szczelina – materia (</a:t>
            </a:r>
            <a:r>
              <a:rPr lang="pl-PL" altLang="pl-PL" sz="1800" dirty="0">
                <a:effectLst/>
                <a:latin typeface="Times New Roman" pitchFamily="18" charset="0"/>
              </a:rPr>
              <a:t>śrut, sól</a:t>
            </a:r>
            <a:r>
              <a:rPr lang="pl-PL" altLang="pl-PL" sz="1800" dirty="0" smtClean="0">
                <a:effectLst/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Dwie szczeliny – materia (</a:t>
            </a:r>
            <a:r>
              <a:rPr lang="pl-PL" altLang="pl-PL" sz="1800" dirty="0">
                <a:effectLst/>
                <a:latin typeface="Times New Roman" pitchFamily="18" charset="0"/>
              </a:rPr>
              <a:t>śrut, sól</a:t>
            </a:r>
            <a:r>
              <a:rPr lang="pl-PL" altLang="pl-PL" sz="1800" dirty="0" smtClean="0">
                <a:effectLst/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Jedna szczelina – powierzchnia wody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Dwie szczeliny – powierzchnia wody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Jedna szczelina – światło (fotony)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Dwie szczeliny – światło (fotony)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Jedna szczelina – elektrony (materia)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Dwie szczeliny – elektrony (materia)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Dwie szczeliny – pojedyncze fotony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Dodanie obserwatora, który sprawdza</a:t>
            </a:r>
            <a:b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</a:b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przez którą szczelinę przeszedł foton</a:t>
            </a:r>
          </a:p>
        </p:txBody>
      </p:sp>
      <p:sp>
        <p:nvSpPr>
          <p:cNvPr id="24581" name="Text Box 9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79388" y="6494463"/>
            <a:ext cx="47244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000">
                <a:effectLst/>
                <a:latin typeface="Times New Roman" pitchFamily="18" charset="0"/>
              </a:rPr>
              <a:t>http://genesismission.4t.com/Physics/Quantum_Mechanics/double_slit_experiment.html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519363"/>
            <a:ext cx="3690938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Doświadczenie Younga</a:t>
            </a:r>
          </a:p>
        </p:txBody>
      </p:sp>
      <p:sp>
        <p:nvSpPr>
          <p:cNvPr id="3076" name="pole tekstowe 18"/>
          <p:cNvSpPr txBox="1">
            <a:spLocks noChangeArrowheads="1"/>
          </p:cNvSpPr>
          <p:nvPr/>
        </p:nvSpPr>
        <p:spPr bwMode="auto">
          <a:xfrm>
            <a:off x="4787900" y="2420938"/>
            <a:ext cx="4032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Co spodziewamy się ujrzeć na ekranie?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Jedna szczelina – materia (</a:t>
            </a:r>
            <a:r>
              <a:rPr lang="pl-PL" altLang="pl-PL" sz="1800" dirty="0">
                <a:effectLst/>
                <a:latin typeface="Times New Roman" pitchFamily="18" charset="0"/>
              </a:rPr>
              <a:t>śrut, sól</a:t>
            </a:r>
            <a:r>
              <a:rPr lang="pl-PL" altLang="pl-PL" sz="1800" dirty="0" smtClean="0">
                <a:effectLst/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Dwie szczeliny – materia (</a:t>
            </a:r>
            <a:r>
              <a:rPr lang="pl-PL" altLang="pl-PL" sz="1800" dirty="0">
                <a:effectLst/>
                <a:latin typeface="Times New Roman" pitchFamily="18" charset="0"/>
              </a:rPr>
              <a:t>śrut, sól</a:t>
            </a:r>
            <a:r>
              <a:rPr lang="pl-PL" altLang="pl-PL" sz="1800" dirty="0" smtClean="0">
                <a:effectLst/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Jedna szczelina – powierzchnia wody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Dwie szczeliny – powierzchnia wody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Jedna szczelina – światło (fotony)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Dwie szczeliny – światło (fotony)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Jedna szczelina – elektrony (materia)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Dwie szczeliny – elektrony (materia)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Dwie szczeliny – pojedyncze fotony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Dodanie obserwatora, który sprawdza</a:t>
            </a:r>
            <a:b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</a:b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przez którą szczelinę przeszedł foton</a:t>
            </a:r>
          </a:p>
        </p:txBody>
      </p:sp>
      <p:sp>
        <p:nvSpPr>
          <p:cNvPr id="25605" name="Text Box 9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79388" y="6494463"/>
            <a:ext cx="47244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000">
                <a:effectLst/>
                <a:latin typeface="Times New Roman" pitchFamily="18" charset="0"/>
              </a:rPr>
              <a:t>http://genesismission.4t.com/Physics/Quantum_Mechanics/double_slit_experiment.html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519363"/>
            <a:ext cx="3690938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893888" y="4929188"/>
            <a:ext cx="1295400" cy="1092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2"/>
                </a:solidFill>
              </a:rPr>
              <a:t>?</a:t>
            </a:r>
            <a:r>
              <a:rPr lang="pl-PL" dirty="0"/>
              <a:t>?</a:t>
            </a:r>
            <a:r>
              <a:rPr lang="pl-PL" dirty="0">
                <a:solidFill>
                  <a:schemeClr val="tx2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Doświadczenie Younga</a:t>
            </a:r>
          </a:p>
        </p:txBody>
      </p:sp>
      <p:sp>
        <p:nvSpPr>
          <p:cNvPr id="3076" name="pole tekstowe 18"/>
          <p:cNvSpPr txBox="1">
            <a:spLocks noChangeArrowheads="1"/>
          </p:cNvSpPr>
          <p:nvPr/>
        </p:nvSpPr>
        <p:spPr bwMode="auto">
          <a:xfrm>
            <a:off x="4787900" y="2420938"/>
            <a:ext cx="4032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Co spodziewamy się ujrzeć na ekranie?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Jedna szczelina – materia (</a:t>
            </a:r>
            <a:r>
              <a:rPr lang="pl-PL" altLang="pl-PL" sz="1800" dirty="0">
                <a:effectLst/>
                <a:latin typeface="Times New Roman" pitchFamily="18" charset="0"/>
              </a:rPr>
              <a:t>śrut, sól</a:t>
            </a:r>
            <a:r>
              <a:rPr lang="pl-PL" altLang="pl-PL" sz="1800" dirty="0" smtClean="0">
                <a:effectLst/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Dwie szczeliny – materia (</a:t>
            </a:r>
            <a:r>
              <a:rPr lang="pl-PL" altLang="pl-PL" sz="1800" dirty="0">
                <a:effectLst/>
                <a:latin typeface="Times New Roman" pitchFamily="18" charset="0"/>
              </a:rPr>
              <a:t>śrut, sól</a:t>
            </a:r>
            <a:r>
              <a:rPr lang="pl-PL" altLang="pl-PL" sz="1800" dirty="0" smtClean="0">
                <a:effectLst/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Jedna szczelina – powierzchnia wody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Dwie szczeliny – powierzchnia wody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Jedna szczelina – światło (fotony)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Dwie szczeliny – światło (fotony)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Jedna szczelina – elektrony (materia)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Dwie szczeliny – elektrony (materia)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Dwie szczeliny – pojedyncze fotony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Dodanie obserwatora, który sprawdza</a:t>
            </a:r>
            <a:b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</a:b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przez którą szczelinę przeszedł foton</a:t>
            </a:r>
          </a:p>
        </p:txBody>
      </p:sp>
      <p:sp>
        <p:nvSpPr>
          <p:cNvPr id="26629" name="Text Box 9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79388" y="6494463"/>
            <a:ext cx="47244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000">
                <a:effectLst/>
                <a:latin typeface="Times New Roman" pitchFamily="18" charset="0"/>
              </a:rPr>
              <a:t>http://genesismission.4t.com/Physics/Quantum_Mechanics/double_slit_experiment.html</a:t>
            </a:r>
          </a:p>
        </p:txBody>
      </p:sp>
      <p:pic>
        <p:nvPicPr>
          <p:cNvPr id="26630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519363"/>
            <a:ext cx="3690938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18"/>
          <p:cNvSpPr txBox="1">
            <a:spLocks noChangeArrowheads="1"/>
          </p:cNvSpPr>
          <p:nvPr/>
        </p:nvSpPr>
        <p:spPr bwMode="auto">
          <a:xfrm>
            <a:off x="454025" y="5159375"/>
            <a:ext cx="3902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>
                <a:solidFill>
                  <a:srgbClr val="0070C0"/>
                </a:solidFill>
                <a:effectLst/>
                <a:latin typeface="Times New Roman" pitchFamily="18" charset="0"/>
              </a:rPr>
              <a:t>Interferencja!!!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>
                <a:effectLst/>
                <a:latin typeface="Times New Roman" pitchFamily="18" charset="0"/>
              </a:rPr>
              <a:t>(wzmocnienie zależy od położenia)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Doświadczenie Younga</a:t>
            </a:r>
          </a:p>
        </p:txBody>
      </p:sp>
      <p:sp>
        <p:nvSpPr>
          <p:cNvPr id="3076" name="pole tekstowe 18"/>
          <p:cNvSpPr txBox="1">
            <a:spLocks noChangeArrowheads="1"/>
          </p:cNvSpPr>
          <p:nvPr/>
        </p:nvSpPr>
        <p:spPr bwMode="auto">
          <a:xfrm>
            <a:off x="4787900" y="2420938"/>
            <a:ext cx="4032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Co spodziewamy się ujrzeć na ekranie?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Jedna szczelina – materia (</a:t>
            </a:r>
            <a:r>
              <a:rPr lang="pl-PL" altLang="pl-PL" sz="1800" dirty="0">
                <a:effectLst/>
                <a:latin typeface="Times New Roman" pitchFamily="18" charset="0"/>
              </a:rPr>
              <a:t>śrut, sól</a:t>
            </a:r>
            <a:r>
              <a:rPr lang="pl-PL" altLang="pl-PL" sz="1800" dirty="0" smtClean="0">
                <a:effectLst/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Dwie szczeliny – materia (</a:t>
            </a:r>
            <a:r>
              <a:rPr lang="pl-PL" altLang="pl-PL" sz="1800" dirty="0">
                <a:effectLst/>
                <a:latin typeface="Times New Roman" pitchFamily="18" charset="0"/>
              </a:rPr>
              <a:t>śrut, sól</a:t>
            </a:r>
            <a:r>
              <a:rPr lang="pl-PL" altLang="pl-PL" sz="1800" dirty="0" smtClean="0">
                <a:effectLst/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Jedna szczelina – powierzchnia wody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Dwie szczeliny – powierzchnia wody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Jedna szczelina – światło (fotony)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Dwie szczeliny – światło (fotony)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Jedna szczelina – elektrony (materia)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Dwie szczeliny – elektrony (materia)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Dwie szczeliny – pojedyncze fotony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Dodanie obserwatora, który sprawdza</a:t>
            </a:r>
            <a:b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</a:br>
            <a:r>
              <a:rPr lang="pl-PL" altLang="pl-PL" sz="1800" dirty="0" smtClean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</a:rPr>
              <a:t>przez którą szczelinę przeszedł foton</a:t>
            </a:r>
          </a:p>
        </p:txBody>
      </p:sp>
      <p:sp>
        <p:nvSpPr>
          <p:cNvPr id="28677" name="Text Box 9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79388" y="6494463"/>
            <a:ext cx="47244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effectLst/>
                <a:latin typeface="Times New Roman" pitchFamily="18" charset="0"/>
              </a:rPr>
              <a:t>http://genesismission.4t.com/Physics/Quantum_Mechanics/double_slit_experiment.html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519363"/>
            <a:ext cx="3690938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18"/>
          <p:cNvSpPr txBox="1">
            <a:spLocks noChangeArrowheads="1"/>
          </p:cNvSpPr>
          <p:nvPr/>
        </p:nvSpPr>
        <p:spPr bwMode="auto">
          <a:xfrm>
            <a:off x="454025" y="5219700"/>
            <a:ext cx="3902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>
                <a:solidFill>
                  <a:srgbClr val="0070C0"/>
                </a:solidFill>
                <a:effectLst/>
                <a:latin typeface="Times New Roman" pitchFamily="18" charset="0"/>
              </a:rPr>
              <a:t>To nic nie zmienia!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>
                <a:effectLst/>
                <a:latin typeface="Times New Roman" pitchFamily="18" charset="0"/>
              </a:rPr>
              <a:t>Tak samo dla elektronów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233363" y="274638"/>
            <a:ext cx="8620125" cy="1143000"/>
          </a:xfrm>
        </p:spPr>
        <p:txBody>
          <a:bodyPr/>
          <a:lstStyle/>
          <a:p>
            <a:pPr algn="l"/>
            <a:r>
              <a:rPr lang="pl-PL" altLang="pl-PL" smtClean="0">
                <a:latin typeface="Times New Roman" pitchFamily="18" charset="0"/>
              </a:rPr>
              <a:t>Plan wykładu</a:t>
            </a:r>
          </a:p>
        </p:txBody>
      </p:sp>
      <p:sp>
        <p:nvSpPr>
          <p:cNvPr id="4100" name="Rectangle 2"/>
          <p:cNvSpPr txBox="1">
            <a:spLocks/>
          </p:cNvSpPr>
          <p:nvPr/>
        </p:nvSpPr>
        <p:spPr bwMode="auto">
          <a:xfrm>
            <a:off x="468313" y="1595438"/>
            <a:ext cx="8135937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Dlaczego fizyka kwantowa jest ważna?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Doświadczenie Younga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Funkcja falowa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Mechanika </a:t>
            </a:r>
            <a:r>
              <a:rPr lang="pl-PL" altLang="pl-PL" sz="24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kwantowa: </a:t>
            </a: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doświadczenia interferencyjne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Teoria pomiaru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Kwantowy model atomu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Laser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BEC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Teleportacja, splątanie kwantowe, EPR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Fuzja jądrowa inicjowana laserem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Cząstki elementarne: model standardowy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LHC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Wielka unifikacja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pl-PL" altLang="pl-PL" sz="2400" dirty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Doświadczenie Younga</a:t>
            </a:r>
          </a:p>
        </p:txBody>
      </p:sp>
      <p:pic>
        <p:nvPicPr>
          <p:cNvPr id="29699" name="Picture 2" descr="03-double-slit-experiment-with-single-phot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04864"/>
            <a:ext cx="57150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pole tekstowe 18"/>
          <p:cNvSpPr txBox="1">
            <a:spLocks noChangeArrowheads="1"/>
          </p:cNvSpPr>
          <p:nvPr/>
        </p:nvSpPr>
        <p:spPr bwMode="auto">
          <a:xfrm>
            <a:off x="1692275" y="1692275"/>
            <a:ext cx="7056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>
                <a:effectLst/>
                <a:latin typeface="Times New Roman" pitchFamily="18" charset="0"/>
              </a:rPr>
              <a:t>Obraz interferencyjny dla pojedynczych </a:t>
            </a:r>
            <a:r>
              <a:rPr lang="pl-PL" altLang="pl-PL" sz="1800" dirty="0" smtClean="0">
                <a:effectLst/>
                <a:latin typeface="Times New Roman" pitchFamily="18" charset="0"/>
              </a:rPr>
              <a:t>fotonów</a:t>
            </a:r>
            <a:endParaRPr lang="pl-PL" altLang="pl-PL" sz="1800" dirty="0">
              <a:effectLst/>
              <a:latin typeface="Times New Roman" pitchFamily="18" charset="0"/>
            </a:endParaRPr>
          </a:p>
        </p:txBody>
      </p:sp>
      <p:sp>
        <p:nvSpPr>
          <p:cNvPr id="29701" name="Text Box 9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07504" y="6494463"/>
            <a:ext cx="374814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 smtClean="0">
                <a:effectLst/>
                <a:latin typeface="Times New Roman" pitchFamily="18" charset="0"/>
              </a:rPr>
              <a:t>Rysunek: http</a:t>
            </a:r>
            <a:r>
              <a:rPr lang="pl-PL" altLang="pl-PL" sz="1000" dirty="0">
                <a:effectLst/>
                <a:latin typeface="Times New Roman" pitchFamily="18" charset="0"/>
              </a:rPr>
              <a:t>://blog.anton-paar.com/wave-and-particle-light-is-both/</a:t>
            </a:r>
          </a:p>
        </p:txBody>
      </p:sp>
      <p:sp>
        <p:nvSpPr>
          <p:cNvPr id="9" name="pole tekstowe 18"/>
          <p:cNvSpPr txBox="1">
            <a:spLocks noChangeArrowheads="1"/>
          </p:cNvSpPr>
          <p:nvPr/>
        </p:nvSpPr>
        <p:spPr bwMode="auto">
          <a:xfrm>
            <a:off x="1692275" y="5445224"/>
            <a:ext cx="7056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>
                <a:effectLst/>
                <a:latin typeface="Times New Roman" pitchFamily="18" charset="0"/>
              </a:rPr>
              <a:t>dualizm korpuskularno-falowy</a:t>
            </a:r>
          </a:p>
        </p:txBody>
      </p:sp>
      <p:sp>
        <p:nvSpPr>
          <p:cNvPr id="7" name="Text Box 9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20621" y="6262581"/>
            <a:ext cx="236314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 smtClean="0">
                <a:effectLst/>
                <a:latin typeface="Times New Roman" pitchFamily="18" charset="0"/>
              </a:rPr>
              <a:t>Pierwszy eksperyment: G.I. Taylor (1909)</a:t>
            </a:r>
            <a:endParaRPr lang="pl-PL" altLang="pl-PL" sz="1000" dirty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Doświadczenie Younga</a:t>
            </a:r>
          </a:p>
        </p:txBody>
      </p:sp>
      <p:pic>
        <p:nvPicPr>
          <p:cNvPr id="27651" name="Picture 7" descr="electrons_form_interference_pattern_double_slit_experi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205038"/>
            <a:ext cx="4657725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pole tekstowe 18"/>
          <p:cNvSpPr txBox="1">
            <a:spLocks noChangeArrowheads="1"/>
          </p:cNvSpPr>
          <p:nvPr/>
        </p:nvSpPr>
        <p:spPr bwMode="auto">
          <a:xfrm>
            <a:off x="1692275" y="1692275"/>
            <a:ext cx="7056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>
                <a:effectLst/>
                <a:latin typeface="Times New Roman" pitchFamily="18" charset="0"/>
              </a:rPr>
              <a:t>Obraz interferencyjny dla </a:t>
            </a:r>
            <a:r>
              <a:rPr lang="pl-PL" altLang="pl-PL" sz="1800" dirty="0" smtClean="0">
                <a:effectLst/>
                <a:latin typeface="Times New Roman" pitchFamily="18" charset="0"/>
              </a:rPr>
              <a:t>pojedynczych elektronów</a:t>
            </a:r>
            <a:endParaRPr lang="pl-PL" altLang="pl-PL" sz="1800" dirty="0">
              <a:effectLst/>
              <a:latin typeface="Times New Roman" pitchFamily="18" charset="0"/>
            </a:endParaRPr>
          </a:p>
        </p:txBody>
      </p:sp>
      <p:sp>
        <p:nvSpPr>
          <p:cNvPr id="6" name="pole tekstowe 18"/>
          <p:cNvSpPr txBox="1">
            <a:spLocks noChangeArrowheads="1"/>
          </p:cNvSpPr>
          <p:nvPr/>
        </p:nvSpPr>
        <p:spPr bwMode="auto">
          <a:xfrm>
            <a:off x="1692275" y="5795963"/>
            <a:ext cx="7056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effectLst/>
                <a:latin typeface="Times New Roman" pitchFamily="18" charset="0"/>
              </a:rPr>
              <a:t>dualizm korpuskularno-falowy</a:t>
            </a:r>
          </a:p>
        </p:txBody>
      </p:sp>
      <p:sp>
        <p:nvSpPr>
          <p:cNvPr id="27654" name="Text Box 9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79512" y="6494462"/>
            <a:ext cx="37593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 smtClean="0">
                <a:effectLst/>
                <a:latin typeface="Times New Roman" pitchFamily="18" charset="0"/>
              </a:rPr>
              <a:t>Akiro </a:t>
            </a:r>
            <a:r>
              <a:rPr lang="pl-PL" altLang="pl-PL" sz="1000" dirty="0" err="1" smtClean="0">
                <a:effectLst/>
                <a:latin typeface="Times New Roman" pitchFamily="18" charset="0"/>
              </a:rPr>
              <a:t>Tonomura</a:t>
            </a:r>
            <a:r>
              <a:rPr lang="pl-PL" altLang="pl-PL" sz="1000" dirty="0" smtClean="0">
                <a:effectLst/>
                <a:latin typeface="Times New Roman" pitchFamily="18" charset="0"/>
              </a:rPr>
              <a:t> (1986) – eksperyment dla pojedynczych elektronów</a:t>
            </a:r>
            <a:endParaRPr lang="pl-PL" altLang="pl-PL" sz="1000" dirty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Doświadczenie Younga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4294967295"/>
          </p:nvPr>
        </p:nvSpPr>
        <p:spPr>
          <a:xfrm>
            <a:off x="395288" y="1341438"/>
            <a:ext cx="8425184" cy="3023666"/>
          </a:xfrm>
        </p:spPr>
        <p:txBody>
          <a:bodyPr/>
          <a:lstStyle/>
          <a:p>
            <a:pPr marL="0" indent="0">
              <a:buFont typeface="Calibri" pitchFamily="34" charset="0"/>
              <a:buNone/>
            </a:pP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Dualizm korpuskularno falowy:</a:t>
            </a:r>
          </a:p>
          <a:p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derzenie w ekran – cząstka (plamka)</a:t>
            </a:r>
            <a:endParaRPr lang="pl-PL" altLang="pl-PL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rzejście przez szczeliny </a:t>
            </a:r>
            <a:b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                              – fala (dyfrakcja, interferencja)</a:t>
            </a:r>
          </a:p>
          <a:p>
            <a:endParaRPr lang="pl-PL" altLang="pl-PL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Fale de </a:t>
            </a:r>
            <a:r>
              <a:rPr lang="pl-PL" altLang="pl-PL" sz="2800" dirty="0" err="1" smtClean="0">
                <a:latin typeface="Times New Roman" pitchFamily="18" charset="0"/>
                <a:cs typeface="Times New Roman" pitchFamily="18" charset="0"/>
              </a:rPr>
              <a:t>Broglie’a</a:t>
            </a: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 – opis materii jak fali o długości: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/>
              <p:cNvSpPr txBox="1"/>
              <p:nvPr/>
            </p:nvSpPr>
            <p:spPr>
              <a:xfrm>
                <a:off x="1187624" y="4581128"/>
                <a:ext cx="1954574" cy="1261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000" i="1" smtClean="0">
                          <a:effectLst/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pl-PL" sz="4000" b="0" i="1" smtClean="0"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l-PL" sz="4000" b="0" i="1" smtClean="0">
                              <a:effectLst/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l-PL" sz="4000" b="0" i="1" smtClean="0">
                              <a:effectLst/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pl-PL" sz="4000" b="0" i="1" smtClean="0">
                              <a:effectLst/>
                              <a:latin typeface="Cambria Math"/>
                              <a:ea typeface="Cambria Math"/>
                            </a:rPr>
                            <m:t>𝑚𝑣</m:t>
                          </m:r>
                        </m:den>
                      </m:f>
                    </m:oMath>
                  </m:oMathPara>
                </a14:m>
                <a:endParaRPr lang="pl-PL" sz="4000" dirty="0"/>
              </a:p>
            </p:txBody>
          </p:sp>
        </mc:Choice>
        <mc:Fallback xmlns="">
          <p:sp>
            <p:nvSpPr>
              <p:cNvPr id="2" name="pole tekstow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581128"/>
                <a:ext cx="1954574" cy="12613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upa 17"/>
          <p:cNvGrpSpPr/>
          <p:nvPr/>
        </p:nvGrpSpPr>
        <p:grpSpPr>
          <a:xfrm>
            <a:off x="2987824" y="4610824"/>
            <a:ext cx="3361132" cy="523220"/>
            <a:chOff x="2987824" y="4610824"/>
            <a:chExt cx="3361132" cy="523220"/>
          </a:xfrm>
        </p:grpSpPr>
        <p:sp>
          <p:nvSpPr>
            <p:cNvPr id="4" name="pole tekstowe 3"/>
            <p:cNvSpPr txBox="1"/>
            <p:nvPr/>
          </p:nvSpPr>
          <p:spPr>
            <a:xfrm>
              <a:off x="4283968" y="4610824"/>
              <a:ext cx="20649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pl-PL" sz="2800" dirty="0">
                  <a:effectLst/>
                </a:rPr>
                <a:t>s</a:t>
              </a:r>
              <a:r>
                <a:rPr lang="pl-PL" sz="2800" dirty="0" smtClean="0">
                  <a:effectLst/>
                </a:rPr>
                <a:t>tała Plancka</a:t>
              </a:r>
              <a:endParaRPr lang="pl-PL" sz="2800" dirty="0">
                <a:effectLst/>
              </a:endParaRPr>
            </a:p>
          </p:txBody>
        </p:sp>
        <p:cxnSp>
          <p:nvCxnSpPr>
            <p:cNvPr id="7" name="Łącznik prosty ze strzałką 6"/>
            <p:cNvCxnSpPr>
              <a:stCxn id="4" idx="1"/>
            </p:cNvCxnSpPr>
            <p:nvPr/>
          </p:nvCxnSpPr>
          <p:spPr>
            <a:xfrm flipH="1">
              <a:off x="2987824" y="4872434"/>
              <a:ext cx="1296144" cy="0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a 18"/>
          <p:cNvGrpSpPr/>
          <p:nvPr/>
        </p:nvGrpSpPr>
        <p:grpSpPr>
          <a:xfrm>
            <a:off x="2987825" y="5373216"/>
            <a:ext cx="2808312" cy="523220"/>
            <a:chOff x="2987825" y="5373216"/>
            <a:chExt cx="2808312" cy="523220"/>
          </a:xfrm>
        </p:grpSpPr>
        <p:sp>
          <p:nvSpPr>
            <p:cNvPr id="10" name="pole tekstowe 9"/>
            <p:cNvSpPr txBox="1"/>
            <p:nvPr/>
          </p:nvSpPr>
          <p:spPr>
            <a:xfrm>
              <a:off x="4283969" y="5373216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pl-PL" sz="2800" dirty="0" smtClean="0">
                  <a:effectLst/>
                </a:rPr>
                <a:t>prędkość</a:t>
              </a:r>
              <a:endParaRPr lang="pl-PL" sz="2800" dirty="0">
                <a:effectLst/>
              </a:endParaRPr>
            </a:p>
          </p:txBody>
        </p:sp>
        <p:cxnSp>
          <p:nvCxnSpPr>
            <p:cNvPr id="11" name="Łącznik prosty ze strzałką 10"/>
            <p:cNvCxnSpPr>
              <a:stCxn id="10" idx="1"/>
            </p:cNvCxnSpPr>
            <p:nvPr/>
          </p:nvCxnSpPr>
          <p:spPr>
            <a:xfrm flipH="1">
              <a:off x="2987825" y="5634826"/>
              <a:ext cx="1296144" cy="0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a 19"/>
          <p:cNvGrpSpPr/>
          <p:nvPr/>
        </p:nvGrpSpPr>
        <p:grpSpPr>
          <a:xfrm>
            <a:off x="2411760" y="5896436"/>
            <a:ext cx="3384376" cy="720080"/>
            <a:chOff x="2411760" y="5896436"/>
            <a:chExt cx="3384376" cy="720080"/>
          </a:xfrm>
        </p:grpSpPr>
        <p:sp>
          <p:nvSpPr>
            <p:cNvPr id="15" name="pole tekstowe 14"/>
            <p:cNvSpPr txBox="1"/>
            <p:nvPr/>
          </p:nvSpPr>
          <p:spPr>
            <a:xfrm>
              <a:off x="4283968" y="6093296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pl-PL" sz="2800" dirty="0" smtClean="0">
                  <a:effectLst/>
                </a:rPr>
                <a:t>masa</a:t>
              </a:r>
              <a:endParaRPr lang="pl-PL" sz="2800" dirty="0">
                <a:effectLst/>
              </a:endParaRPr>
            </a:p>
          </p:txBody>
        </p:sp>
        <p:cxnSp>
          <p:nvCxnSpPr>
            <p:cNvPr id="16" name="Łącznik prosty ze strzałką 15"/>
            <p:cNvCxnSpPr>
              <a:stCxn id="15" idx="1"/>
            </p:cNvCxnSpPr>
            <p:nvPr/>
          </p:nvCxnSpPr>
          <p:spPr>
            <a:xfrm flipH="1">
              <a:off x="2411760" y="6354906"/>
              <a:ext cx="1872208" cy="0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ze strzałką 16"/>
            <p:cNvCxnSpPr/>
            <p:nvPr/>
          </p:nvCxnSpPr>
          <p:spPr>
            <a:xfrm flipV="1">
              <a:off x="2411760" y="5896436"/>
              <a:ext cx="0" cy="458470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071490"/>
            <a:ext cx="1613263" cy="11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3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9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Doświadczenie Younga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4294967295"/>
          </p:nvPr>
        </p:nvSpPr>
        <p:spPr>
          <a:xfrm>
            <a:off x="395288" y="1341438"/>
            <a:ext cx="8425184" cy="3023666"/>
          </a:xfrm>
        </p:spPr>
        <p:txBody>
          <a:bodyPr/>
          <a:lstStyle/>
          <a:p>
            <a:pPr marL="0" indent="0">
              <a:buFont typeface="Calibri" pitchFamily="34" charset="0"/>
              <a:buNone/>
            </a:pP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Dualizm korpuskularno falowy:</a:t>
            </a:r>
          </a:p>
          <a:p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derzenie w ekran – cząstka (plamka)</a:t>
            </a:r>
            <a:endParaRPr lang="pl-PL" altLang="pl-PL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rzejście przez szczeliny </a:t>
            </a:r>
            <a:b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                              – fala (dyfrakcja, interferencja)</a:t>
            </a:r>
          </a:p>
          <a:p>
            <a:endParaRPr lang="pl-PL" altLang="pl-PL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Fale de </a:t>
            </a:r>
            <a:r>
              <a:rPr lang="pl-PL" altLang="pl-PL" sz="2800" dirty="0" err="1" smtClean="0">
                <a:latin typeface="Times New Roman" pitchFamily="18" charset="0"/>
                <a:cs typeface="Times New Roman" pitchFamily="18" charset="0"/>
              </a:rPr>
              <a:t>Broglie’a</a:t>
            </a: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 – opis materii jak fali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95536" y="4437112"/>
            <a:ext cx="81565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effectLst/>
              </a:rPr>
              <a:t>d</a:t>
            </a:r>
            <a:r>
              <a:rPr lang="pl-PL" sz="2800" dirty="0" smtClean="0">
                <a:effectLst/>
              </a:rPr>
              <a:t>ługość fali → dyspersja → refrakcja (załamanie)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effectLst/>
              </a:rPr>
              <a:t>i</a:t>
            </a:r>
            <a:r>
              <a:rPr lang="pl-PL" sz="2800" dirty="0" smtClean="0">
                <a:effectLst/>
              </a:rPr>
              <a:t>m większa długość, tym mniej czasu wymaga ujawnienie „falowej” natury obiektu</a:t>
            </a:r>
            <a:endParaRPr lang="pl-PL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267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Doświadczenie Younga</a:t>
            </a:r>
          </a:p>
        </p:txBody>
      </p:sp>
      <p:sp>
        <p:nvSpPr>
          <p:cNvPr id="30723" name="pole tekstowe 18"/>
          <p:cNvSpPr txBox="1">
            <a:spLocks noChangeArrowheads="1"/>
          </p:cNvSpPr>
          <p:nvPr/>
        </p:nvSpPr>
        <p:spPr bwMode="auto">
          <a:xfrm>
            <a:off x="4787900" y="2420938"/>
            <a:ext cx="4032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>
                <a:effectLst/>
                <a:latin typeface="Times New Roman" pitchFamily="18" charset="0"/>
              </a:rPr>
              <a:t>Co spodziewamy się ujrzeć na ekranie?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800" dirty="0">
                <a:effectLst/>
                <a:latin typeface="Times New Roman" pitchFamily="18" charset="0"/>
              </a:rPr>
              <a:t>Jedna szczelina – materia </a:t>
            </a:r>
            <a:r>
              <a:rPr lang="pl-PL" altLang="pl-PL" sz="1800" dirty="0" smtClean="0">
                <a:effectLst/>
                <a:latin typeface="Times New Roman" pitchFamily="18" charset="0"/>
              </a:rPr>
              <a:t>(śrut, sól)</a:t>
            </a:r>
            <a:endParaRPr lang="pl-PL" altLang="pl-PL" sz="1800" dirty="0">
              <a:effectLst/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800" dirty="0">
                <a:effectLst/>
                <a:latin typeface="Times New Roman" pitchFamily="18" charset="0"/>
              </a:rPr>
              <a:t>Dwie szczeliny – materia </a:t>
            </a:r>
            <a:r>
              <a:rPr lang="pl-PL" altLang="pl-PL" sz="1800" dirty="0" smtClean="0">
                <a:effectLst/>
                <a:latin typeface="Times New Roman" pitchFamily="18" charset="0"/>
              </a:rPr>
              <a:t>(śrut, sól)</a:t>
            </a:r>
            <a:endParaRPr lang="pl-PL" altLang="pl-PL" sz="1800" dirty="0">
              <a:effectLst/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800" dirty="0">
                <a:effectLst/>
                <a:latin typeface="Times New Roman" pitchFamily="18" charset="0"/>
              </a:rPr>
              <a:t>Jedna szczelina – powierzchnia wody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800" dirty="0">
                <a:effectLst/>
                <a:latin typeface="Times New Roman" pitchFamily="18" charset="0"/>
              </a:rPr>
              <a:t>Dwie szczeliny – powierzchnia wody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800" dirty="0">
                <a:effectLst/>
                <a:latin typeface="Times New Roman" pitchFamily="18" charset="0"/>
              </a:rPr>
              <a:t>Jedna szczelina – światło (fotony)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800" dirty="0">
                <a:effectLst/>
                <a:latin typeface="Times New Roman" pitchFamily="18" charset="0"/>
              </a:rPr>
              <a:t>Dwie szczeliny – światło (fotony)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800" dirty="0">
                <a:effectLst/>
                <a:latin typeface="Times New Roman" pitchFamily="18" charset="0"/>
              </a:rPr>
              <a:t>Jedna szczelina – elektrony (materia)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800" dirty="0">
                <a:effectLst/>
                <a:latin typeface="Times New Roman" pitchFamily="18" charset="0"/>
              </a:rPr>
              <a:t>Dwie szczeliny – elektrony (materia)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800" dirty="0">
                <a:effectLst/>
                <a:latin typeface="Times New Roman" pitchFamily="18" charset="0"/>
              </a:rPr>
              <a:t>Dwie szczeliny – pojedyncze fotony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800" dirty="0">
                <a:solidFill>
                  <a:srgbClr val="002060"/>
                </a:solidFill>
                <a:effectLst/>
                <a:latin typeface="Times New Roman" pitchFamily="18" charset="0"/>
              </a:rPr>
              <a:t>Dodanie obserwatora, który sprawdza</a:t>
            </a:r>
            <a:br>
              <a:rPr lang="pl-PL" altLang="pl-PL" sz="1800" dirty="0">
                <a:solidFill>
                  <a:srgbClr val="002060"/>
                </a:solidFill>
                <a:effectLst/>
                <a:latin typeface="Times New Roman" pitchFamily="18" charset="0"/>
              </a:rPr>
            </a:br>
            <a:r>
              <a:rPr lang="pl-PL" altLang="pl-PL" sz="1800" dirty="0">
                <a:solidFill>
                  <a:srgbClr val="002060"/>
                </a:solidFill>
                <a:effectLst/>
                <a:latin typeface="Times New Roman" pitchFamily="18" charset="0"/>
              </a:rPr>
              <a:t>przez którą szczelinę przeszedł foton</a:t>
            </a:r>
          </a:p>
        </p:txBody>
      </p:sp>
      <p:sp>
        <p:nvSpPr>
          <p:cNvPr id="30725" name="Text Box 9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79388" y="6494463"/>
            <a:ext cx="47244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000">
                <a:effectLst/>
                <a:latin typeface="Times New Roman" pitchFamily="18" charset="0"/>
              </a:rPr>
              <a:t>http://genesismission.4t.com/Physics/Quantum_Mechanics/double_slit_experiment.html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893888" y="4929188"/>
            <a:ext cx="1295400" cy="1092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2"/>
                </a:solidFill>
              </a:rPr>
              <a:t>?</a:t>
            </a:r>
            <a:r>
              <a:rPr lang="pl-PL" dirty="0"/>
              <a:t>?</a:t>
            </a:r>
            <a:r>
              <a:rPr lang="pl-PL" dirty="0">
                <a:solidFill>
                  <a:schemeClr val="tx2"/>
                </a:solidFill>
              </a:rPr>
              <a:t>?</a:t>
            </a:r>
          </a:p>
        </p:txBody>
      </p:sp>
      <p:grpSp>
        <p:nvGrpSpPr>
          <p:cNvPr id="10" name="Grupa 9"/>
          <p:cNvGrpSpPr>
            <a:grpSpLocks/>
          </p:cNvGrpSpPr>
          <p:nvPr/>
        </p:nvGrpSpPr>
        <p:grpSpPr bwMode="auto">
          <a:xfrm>
            <a:off x="742950" y="2519363"/>
            <a:ext cx="3690938" cy="2582862"/>
            <a:chOff x="743440" y="2518853"/>
            <a:chExt cx="3690254" cy="2583178"/>
          </a:xfrm>
        </p:grpSpPr>
        <p:pic>
          <p:nvPicPr>
            <p:cNvPr id="30728" name="Obraz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440" y="2518853"/>
              <a:ext cx="3690254" cy="258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Łącznik prostoliniowy 3"/>
            <p:cNvCxnSpPr/>
            <p:nvPr/>
          </p:nvCxnSpPr>
          <p:spPr>
            <a:xfrm>
              <a:off x="1043422" y="2780822"/>
              <a:ext cx="0" cy="2159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oliniowy 12"/>
            <p:cNvCxnSpPr/>
            <p:nvPr/>
          </p:nvCxnSpPr>
          <p:spPr>
            <a:xfrm>
              <a:off x="1114846" y="2780822"/>
              <a:ext cx="0" cy="2159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Doświadczenie Younga</a:t>
            </a:r>
          </a:p>
        </p:txBody>
      </p:sp>
      <p:sp>
        <p:nvSpPr>
          <p:cNvPr id="31747" name="pole tekstowe 18"/>
          <p:cNvSpPr txBox="1">
            <a:spLocks noChangeArrowheads="1"/>
          </p:cNvSpPr>
          <p:nvPr/>
        </p:nvSpPr>
        <p:spPr bwMode="auto">
          <a:xfrm>
            <a:off x="4787900" y="2420938"/>
            <a:ext cx="4032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>
                <a:effectLst/>
                <a:latin typeface="Times New Roman" pitchFamily="18" charset="0"/>
              </a:rPr>
              <a:t>Co spodziewamy się ujrzeć na ekranie?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800" dirty="0">
                <a:effectLst/>
                <a:latin typeface="Times New Roman" pitchFamily="18" charset="0"/>
              </a:rPr>
              <a:t>Jedna szczelina – materia </a:t>
            </a:r>
            <a:r>
              <a:rPr lang="pl-PL" altLang="pl-PL" sz="1800" dirty="0" smtClean="0">
                <a:effectLst/>
                <a:latin typeface="Times New Roman" pitchFamily="18" charset="0"/>
              </a:rPr>
              <a:t>(śrut, sól)</a:t>
            </a:r>
            <a:endParaRPr lang="pl-PL" altLang="pl-PL" sz="1800" dirty="0">
              <a:effectLst/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800" dirty="0">
                <a:effectLst/>
                <a:latin typeface="Times New Roman" pitchFamily="18" charset="0"/>
              </a:rPr>
              <a:t>Dwie szczeliny – materia </a:t>
            </a:r>
            <a:r>
              <a:rPr lang="pl-PL" altLang="pl-PL" sz="1800" dirty="0" smtClean="0">
                <a:effectLst/>
                <a:latin typeface="Times New Roman" pitchFamily="18" charset="0"/>
              </a:rPr>
              <a:t>(śrut, sól)</a:t>
            </a:r>
            <a:endParaRPr lang="pl-PL" altLang="pl-PL" sz="1800" dirty="0">
              <a:effectLst/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800" dirty="0">
                <a:effectLst/>
                <a:latin typeface="Times New Roman" pitchFamily="18" charset="0"/>
              </a:rPr>
              <a:t>Jedna szczelina – powierzchnia wody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800" dirty="0">
                <a:effectLst/>
                <a:latin typeface="Times New Roman" pitchFamily="18" charset="0"/>
              </a:rPr>
              <a:t>Dwie szczeliny – powierzchnia wody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800" dirty="0">
                <a:effectLst/>
                <a:latin typeface="Times New Roman" pitchFamily="18" charset="0"/>
              </a:rPr>
              <a:t>Jedna szczelina – światło (fotony)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800" dirty="0">
                <a:effectLst/>
                <a:latin typeface="Times New Roman" pitchFamily="18" charset="0"/>
              </a:rPr>
              <a:t>Dwie szczeliny – światło (fotony)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800" dirty="0">
                <a:effectLst/>
                <a:latin typeface="Times New Roman" pitchFamily="18" charset="0"/>
              </a:rPr>
              <a:t>Jedna szczelina – elektrony (materia)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800" dirty="0">
                <a:effectLst/>
                <a:latin typeface="Times New Roman" pitchFamily="18" charset="0"/>
              </a:rPr>
              <a:t>Dwie szczeliny – elektrony (materia)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800" dirty="0">
                <a:effectLst/>
                <a:latin typeface="Times New Roman" pitchFamily="18" charset="0"/>
              </a:rPr>
              <a:t>Dwie szczeliny – pojedyncze fotony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800" dirty="0">
                <a:solidFill>
                  <a:srgbClr val="002060"/>
                </a:solidFill>
                <a:effectLst/>
                <a:latin typeface="Times New Roman" pitchFamily="18" charset="0"/>
              </a:rPr>
              <a:t>Dodanie obserwatora, który sprawdza</a:t>
            </a:r>
            <a:br>
              <a:rPr lang="pl-PL" altLang="pl-PL" sz="1800" dirty="0">
                <a:solidFill>
                  <a:srgbClr val="002060"/>
                </a:solidFill>
                <a:effectLst/>
                <a:latin typeface="Times New Roman" pitchFamily="18" charset="0"/>
              </a:rPr>
            </a:br>
            <a:r>
              <a:rPr lang="pl-PL" altLang="pl-PL" sz="1800" dirty="0">
                <a:solidFill>
                  <a:srgbClr val="002060"/>
                </a:solidFill>
                <a:effectLst/>
                <a:latin typeface="Times New Roman" pitchFamily="18" charset="0"/>
              </a:rPr>
              <a:t>przez którą szczelinę przeszedł foton</a:t>
            </a:r>
          </a:p>
        </p:txBody>
      </p:sp>
      <p:sp>
        <p:nvSpPr>
          <p:cNvPr id="31749" name="Text Box 9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79388" y="6494463"/>
            <a:ext cx="47244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000">
                <a:effectLst/>
                <a:latin typeface="Times New Roman" pitchFamily="18" charset="0"/>
              </a:rPr>
              <a:t>http://genesismission.4t.com/Physics/Quantum_Mechanics/double_slit_experiment.html</a:t>
            </a:r>
          </a:p>
        </p:txBody>
      </p:sp>
      <p:pic>
        <p:nvPicPr>
          <p:cNvPr id="31750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519363"/>
            <a:ext cx="3690938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2033588" y="4929188"/>
            <a:ext cx="1016000" cy="1092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2"/>
                </a:solidFill>
              </a:rPr>
              <a:t>!</a:t>
            </a:r>
            <a:r>
              <a:rPr lang="pl-PL" dirty="0"/>
              <a:t>!</a:t>
            </a:r>
            <a:r>
              <a:rPr lang="pl-PL" dirty="0">
                <a:solidFill>
                  <a:schemeClr val="tx2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Doświadczenie Younga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4294967295"/>
          </p:nvPr>
        </p:nvSpPr>
        <p:spPr>
          <a:xfrm>
            <a:off x="395288" y="1341438"/>
            <a:ext cx="8435975" cy="4997450"/>
          </a:xfrm>
        </p:spPr>
        <p:txBody>
          <a:bodyPr/>
          <a:lstStyle/>
          <a:p>
            <a:pPr marL="0" indent="0">
              <a:buFont typeface="Calibri" pitchFamily="34" charset="0"/>
              <a:buNone/>
            </a:pP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Co oznacza pomiar stanu fotonu lub elektronu:</a:t>
            </a:r>
          </a:p>
          <a:p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omiar wymaga oddziaływania układu kwantowego </a:t>
            </a:r>
            <a:b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z układem makroskopowym (przyrząd pomiarowy) </a:t>
            </a:r>
            <a:b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pl-PL" altLang="pl-PL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zmiana stanu obserwowanego układu</a:t>
            </a:r>
          </a:p>
          <a:p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Nie możemy „biernie patrzeć” na foton lub elektron</a:t>
            </a:r>
          </a:p>
          <a:p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Pomiar stanu przy przejściu przez szczelinę →</a:t>
            </a:r>
            <a:b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widoczna różnica w momencie uderzenia w ekran</a:t>
            </a:r>
          </a:p>
          <a:p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Zmiana stanu innego typu → </a:t>
            </a:r>
            <a:b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redukcja (już nie jest w dwóch miejscach jednocześnie)</a:t>
            </a:r>
          </a:p>
          <a:p>
            <a:endParaRPr lang="pl-PL" altLang="pl-PL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Doświadczenie Younga</a:t>
            </a:r>
          </a:p>
        </p:txBody>
      </p:sp>
      <p:pic>
        <p:nvPicPr>
          <p:cNvPr id="33795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060575"/>
            <a:ext cx="596741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>
            <a:hlinkClick r:id="rId4"/>
          </p:cNvPr>
          <p:cNvSpPr txBox="1">
            <a:spLocks noChangeArrowheads="1"/>
          </p:cNvSpPr>
          <p:nvPr/>
        </p:nvSpPr>
        <p:spPr bwMode="auto">
          <a:xfrm>
            <a:off x="268280" y="6516687"/>
            <a:ext cx="57438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l-PL" altLang="pl-PL" sz="1000" dirty="0">
                <a:effectLst/>
              </a:rPr>
              <a:t>http://</a:t>
            </a:r>
            <a:r>
              <a:rPr lang="pl-PL" altLang="pl-PL" sz="1000" dirty="0" smtClean="0">
                <a:effectLst/>
              </a:rPr>
              <a:t>www.youtube.com/watch?v=pUGY57RFz0Y (fragment filmu, którego w całości nie należy oglądać!)</a:t>
            </a:r>
            <a:endParaRPr lang="pl-PL" altLang="pl-PL" sz="10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>
                <a:latin typeface="Times New Roman" pitchFamily="18" charset="0"/>
              </a:rPr>
              <a:t>Interferometr Macha-</a:t>
            </a:r>
            <a:r>
              <a:rPr lang="pl-PL" altLang="pl-PL" dirty="0" err="1" smtClean="0">
                <a:latin typeface="Times New Roman" pitchFamily="18" charset="0"/>
              </a:rPr>
              <a:t>Zehndera</a:t>
            </a:r>
            <a:endParaRPr lang="pl-PL" altLang="pl-PL" dirty="0" smtClean="0">
              <a:latin typeface="Times New Roman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35" y="2182667"/>
            <a:ext cx="7163421" cy="325402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515742" y="5805264"/>
            <a:ext cx="54681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800" dirty="0" smtClean="0">
                <a:effectLst/>
              </a:rPr>
              <a:t>Inny sposób realizacji</a:t>
            </a:r>
            <a:br>
              <a:rPr lang="pl-PL" sz="2800" dirty="0" smtClean="0">
                <a:effectLst/>
              </a:rPr>
            </a:br>
            <a:r>
              <a:rPr lang="pl-PL" sz="2800" dirty="0" smtClean="0">
                <a:effectLst/>
              </a:rPr>
              <a:t>doświadczenia z dwoma szczelinami</a:t>
            </a:r>
            <a:endParaRPr lang="pl-PL" sz="2800" dirty="0">
              <a:effectLst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7584" y="2780928"/>
            <a:ext cx="100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effectLst/>
              </a:rPr>
              <a:t>lustro</a:t>
            </a:r>
            <a:endParaRPr lang="pl-PL" sz="2800" dirty="0">
              <a:effectLst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841079" y="4913469"/>
            <a:ext cx="100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effectLst/>
              </a:rPr>
              <a:t>lustro</a:t>
            </a:r>
            <a:endParaRPr lang="pl-PL" sz="2800" dirty="0">
              <a:effectLst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5282044"/>
            <a:ext cx="3377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effectLst/>
              </a:rPr>
              <a:t>p</a:t>
            </a:r>
            <a:r>
              <a:rPr lang="pl-PL" sz="2800" dirty="0" smtClean="0">
                <a:effectLst/>
              </a:rPr>
              <a:t>łytka </a:t>
            </a:r>
            <a:r>
              <a:rPr lang="pl-PL" sz="2800" dirty="0" err="1" smtClean="0">
                <a:effectLst/>
              </a:rPr>
              <a:t>światłodzieląca</a:t>
            </a:r>
            <a:endParaRPr lang="pl-PL" sz="2800" dirty="0">
              <a:effectLst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630157" y="1440091"/>
            <a:ext cx="27751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effectLst/>
              </a:rPr>
              <a:t>kontrola długości </a:t>
            </a:r>
            <a:br>
              <a:rPr lang="pl-PL" sz="2800" dirty="0" smtClean="0">
                <a:effectLst/>
              </a:rPr>
            </a:br>
            <a:r>
              <a:rPr lang="pl-PL" sz="2800" dirty="0" smtClean="0">
                <a:effectLst/>
              </a:rPr>
              <a:t>drogi optycznej</a:t>
            </a:r>
            <a:endParaRPr lang="pl-PL" sz="2800" dirty="0">
              <a:effectLst/>
            </a:endParaRPr>
          </a:p>
        </p:txBody>
      </p:sp>
      <p:cxnSp>
        <p:nvCxnSpPr>
          <p:cNvPr id="9" name="Łącznik prosty ze strzałką 8"/>
          <p:cNvCxnSpPr>
            <a:stCxn id="12" idx="2"/>
          </p:cNvCxnSpPr>
          <p:nvPr/>
        </p:nvCxnSpPr>
        <p:spPr>
          <a:xfrm>
            <a:off x="3017717" y="2394198"/>
            <a:ext cx="114122" cy="74677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>
            <a:stCxn id="2" idx="2"/>
          </p:cNvCxnSpPr>
          <p:nvPr/>
        </p:nvCxnSpPr>
        <p:spPr>
          <a:xfrm flipV="1">
            <a:off x="4271146" y="3809678"/>
            <a:ext cx="1885030" cy="16270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a 19"/>
          <p:cNvGrpSpPr/>
          <p:nvPr/>
        </p:nvGrpSpPr>
        <p:grpSpPr>
          <a:xfrm>
            <a:off x="6249824" y="1665117"/>
            <a:ext cx="2737252" cy="2144562"/>
            <a:chOff x="6249824" y="1665117"/>
            <a:chExt cx="2737252" cy="2144562"/>
          </a:xfrm>
        </p:grpSpPr>
        <p:sp>
          <p:nvSpPr>
            <p:cNvPr id="4" name="Prostokąt 3"/>
            <p:cNvSpPr/>
            <p:nvPr/>
          </p:nvSpPr>
          <p:spPr>
            <a:xfrm>
              <a:off x="6249824" y="1665117"/>
              <a:ext cx="482416" cy="504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7367722" y="2091574"/>
              <a:ext cx="16193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dirty="0" smtClean="0">
                  <a:effectLst/>
                </a:rPr>
                <a:t>Detektory</a:t>
              </a:r>
              <a:endParaRPr lang="pl-PL" sz="2800" dirty="0">
                <a:effectLst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 rot="5400000">
              <a:off x="7850221" y="3259301"/>
              <a:ext cx="596701" cy="504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7" name="Łącznik prosty ze strzałką 16"/>
            <p:cNvCxnSpPr/>
            <p:nvPr/>
          </p:nvCxnSpPr>
          <p:spPr>
            <a:xfrm flipH="1" flipV="1">
              <a:off x="6841079" y="1988840"/>
              <a:ext cx="501098" cy="10273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ze strzałką 18"/>
            <p:cNvCxnSpPr>
              <a:stCxn id="5" idx="2"/>
            </p:cNvCxnSpPr>
            <p:nvPr/>
          </p:nvCxnSpPr>
          <p:spPr>
            <a:xfrm>
              <a:off x="8177399" y="2614794"/>
              <a:ext cx="0" cy="4277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472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latin typeface="Times New Roman" pitchFamily="18" charset="0"/>
              </a:rPr>
              <a:t>Interferometr Macha-</a:t>
            </a:r>
            <a:r>
              <a:rPr lang="pl-PL" altLang="pl-PL" dirty="0" err="1">
                <a:latin typeface="Times New Roman" pitchFamily="18" charset="0"/>
              </a:rPr>
              <a:t>Zehndera</a:t>
            </a:r>
            <a:endParaRPr lang="pl-PL" altLang="pl-PL" dirty="0" smtClean="0">
              <a:latin typeface="Times New Roman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35" y="2182667"/>
            <a:ext cx="7163421" cy="3254022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96339" y="5597812"/>
            <a:ext cx="794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800" dirty="0" smtClean="0">
                <a:effectLst/>
              </a:rPr>
              <a:t>Bez drugiej płytki: </a:t>
            </a:r>
            <a:r>
              <a:rPr lang="pl-PL" sz="2800" dirty="0" smtClean="0">
                <a:solidFill>
                  <a:srgbClr val="0070C0"/>
                </a:solidFill>
                <a:effectLst/>
              </a:rPr>
              <a:t>fotony = cząsteczki</a:t>
            </a:r>
            <a:r>
              <a:rPr lang="pl-PL" sz="2800" dirty="0" smtClean="0">
                <a:effectLst/>
              </a:rPr>
              <a:t> (~ dwa prążki)</a:t>
            </a:r>
            <a:endParaRPr lang="pl-PL" sz="2800" dirty="0">
              <a:effectLst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94796" y="6121032"/>
            <a:ext cx="8509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800" dirty="0" smtClean="0">
                <a:effectLst/>
              </a:rPr>
              <a:t>Gdy obecna: </a:t>
            </a:r>
            <a:r>
              <a:rPr lang="pl-PL" sz="2800" dirty="0" smtClean="0">
                <a:solidFill>
                  <a:srgbClr val="0070C0"/>
                </a:solidFill>
                <a:effectLst/>
              </a:rPr>
              <a:t>fotony = fala</a:t>
            </a:r>
            <a:r>
              <a:rPr lang="pl-PL" sz="2800" dirty="0" smtClean="0">
                <a:effectLst/>
              </a:rPr>
              <a:t> (wygaszanie lub wzmocnienie)</a:t>
            </a:r>
            <a:endParaRPr lang="pl-PL" sz="2800" dirty="0">
              <a:effectLst/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6249824" y="1665117"/>
            <a:ext cx="2150776" cy="2144562"/>
            <a:chOff x="6249824" y="1665117"/>
            <a:chExt cx="2150776" cy="2144562"/>
          </a:xfrm>
        </p:grpSpPr>
        <p:sp>
          <p:nvSpPr>
            <p:cNvPr id="13" name="Prostokąt 12"/>
            <p:cNvSpPr/>
            <p:nvPr/>
          </p:nvSpPr>
          <p:spPr>
            <a:xfrm>
              <a:off x="6249824" y="1665117"/>
              <a:ext cx="482416" cy="504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Prostokąt 15"/>
            <p:cNvSpPr/>
            <p:nvPr/>
          </p:nvSpPr>
          <p:spPr>
            <a:xfrm rot="5400000">
              <a:off x="7850221" y="3259301"/>
              <a:ext cx="596701" cy="504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09385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233363" y="274638"/>
            <a:ext cx="8620125" cy="1143000"/>
          </a:xfrm>
        </p:spPr>
        <p:txBody>
          <a:bodyPr/>
          <a:lstStyle/>
          <a:p>
            <a:pPr algn="l"/>
            <a:r>
              <a:rPr lang="pl-PL" altLang="pl-PL" smtClean="0">
                <a:latin typeface="Times New Roman" pitchFamily="18" charset="0"/>
              </a:rPr>
              <a:t>Plan na dziś</a:t>
            </a:r>
          </a:p>
        </p:txBody>
      </p:sp>
      <p:sp>
        <p:nvSpPr>
          <p:cNvPr id="5124" name="Rectangle 2"/>
          <p:cNvSpPr txBox="1">
            <a:spLocks/>
          </p:cNvSpPr>
          <p:nvPr/>
        </p:nvSpPr>
        <p:spPr bwMode="auto">
          <a:xfrm>
            <a:off x="468313" y="1595438"/>
            <a:ext cx="8135937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70C0"/>
                </a:solidFill>
                <a:effectLst/>
                <a:latin typeface="Times New Roman" pitchFamily="18" charset="0"/>
              </a:rPr>
              <a:t>Dlaczego fizyka kwantowa jest ważna?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70C0"/>
                </a:solidFill>
                <a:effectLst/>
                <a:latin typeface="Times New Roman" pitchFamily="18" charset="0"/>
              </a:rPr>
              <a:t>Doświadczenie Younga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Funkcja falowa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Mechanika kwantowa: </a:t>
            </a:r>
            <a:r>
              <a:rPr lang="pl-PL" altLang="pl-PL" sz="24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doświadczenia </a:t>
            </a: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interferencyjne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Teoria pomiaru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Kwantowy model atomu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Laser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BEC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Teleportacja, splątanie kwantowe, EPR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Fuzja jądrowa inicjowana laserem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Cząstki elementarne: model standardowy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LHC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Wielka unifikacja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pl-PL" altLang="pl-PL" sz="2400" dirty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latin typeface="Times New Roman" pitchFamily="18" charset="0"/>
              </a:rPr>
              <a:t>Interferometr Macha-</a:t>
            </a:r>
            <a:r>
              <a:rPr lang="pl-PL" altLang="pl-PL" dirty="0" err="1">
                <a:latin typeface="Times New Roman" pitchFamily="18" charset="0"/>
              </a:rPr>
              <a:t>Zehndera</a:t>
            </a:r>
            <a:endParaRPr lang="pl-PL" altLang="pl-PL" dirty="0" smtClean="0">
              <a:latin typeface="Times New Roman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94796" y="6121032"/>
            <a:ext cx="8509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800" dirty="0" smtClean="0">
                <a:effectLst/>
              </a:rPr>
              <a:t>Gdy obecna: </a:t>
            </a:r>
            <a:r>
              <a:rPr lang="pl-PL" sz="2800" dirty="0" smtClean="0">
                <a:solidFill>
                  <a:srgbClr val="0070C0"/>
                </a:solidFill>
                <a:effectLst/>
              </a:rPr>
              <a:t>fotony = fala</a:t>
            </a:r>
            <a:r>
              <a:rPr lang="pl-PL" sz="2800" dirty="0" smtClean="0">
                <a:effectLst/>
              </a:rPr>
              <a:t> (wygaszanie lub wzmocnienie)</a:t>
            </a:r>
            <a:endParaRPr lang="pl-PL" sz="280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616624" cy="431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>
            <a:hlinkClick r:id="rId3"/>
          </p:cNvPr>
          <p:cNvSpPr txBox="1">
            <a:spLocks noChangeArrowheads="1"/>
          </p:cNvSpPr>
          <p:nvPr/>
        </p:nvSpPr>
        <p:spPr bwMode="auto">
          <a:xfrm>
            <a:off x="5868144" y="4437112"/>
            <a:ext cx="185018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l-PL" altLang="pl-PL" sz="1000" dirty="0" err="1" smtClean="0">
                <a:effectLst/>
              </a:rPr>
              <a:t>Grangier</a:t>
            </a:r>
            <a:r>
              <a:rPr lang="pl-PL" altLang="pl-PL" sz="1000" dirty="0" smtClean="0">
                <a:effectLst/>
              </a:rPr>
              <a:t>, Roger, </a:t>
            </a:r>
            <a:r>
              <a:rPr lang="pl-PL" altLang="pl-PL" sz="1000" dirty="0" err="1" smtClean="0">
                <a:effectLst/>
              </a:rPr>
              <a:t>Aspect</a:t>
            </a:r>
            <a:r>
              <a:rPr lang="pl-PL" altLang="pl-PL" sz="1000" dirty="0" smtClean="0">
                <a:effectLst/>
              </a:rPr>
              <a:t>  (1986)</a:t>
            </a:r>
            <a:endParaRPr lang="pl-PL" altLang="pl-PL" sz="1000" dirty="0">
              <a:effectLst/>
            </a:endParaRPr>
          </a:p>
        </p:txBody>
      </p:sp>
      <p:sp>
        <p:nvSpPr>
          <p:cNvPr id="2" name="pole tekstowe 1"/>
          <p:cNvSpPr txBox="1"/>
          <p:nvPr/>
        </p:nvSpPr>
        <p:spPr>
          <a:xfrm rot="16200000">
            <a:off x="1344508" y="2798257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effectLst/>
              </a:rPr>
              <a:t>l</a:t>
            </a:r>
            <a:r>
              <a:rPr lang="pl-PL" sz="2400" dirty="0" smtClean="0">
                <a:effectLst/>
              </a:rPr>
              <a:t>iczba fotonów</a:t>
            </a:r>
            <a:endParaRPr lang="pl-PL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187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>
                <a:latin typeface="Times New Roman" pitchFamily="18" charset="0"/>
              </a:rPr>
              <a:t>Doświadczenie Wheelera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35" y="2182667"/>
            <a:ext cx="7163421" cy="3254022"/>
          </a:xfrm>
          <a:prstGeom prst="rect">
            <a:avLst/>
          </a:prstGeom>
        </p:spPr>
      </p:pic>
      <p:grpSp>
        <p:nvGrpSpPr>
          <p:cNvPr id="10" name="Grupa 9"/>
          <p:cNvGrpSpPr/>
          <p:nvPr/>
        </p:nvGrpSpPr>
        <p:grpSpPr>
          <a:xfrm>
            <a:off x="395536" y="1484784"/>
            <a:ext cx="5931432" cy="1872208"/>
            <a:chOff x="395536" y="1484784"/>
            <a:chExt cx="5931432" cy="1872208"/>
          </a:xfrm>
        </p:grpSpPr>
        <p:cxnSp>
          <p:nvCxnSpPr>
            <p:cNvPr id="6" name="Łącznik prosty ze strzałką 5"/>
            <p:cNvCxnSpPr/>
            <p:nvPr/>
          </p:nvCxnSpPr>
          <p:spPr>
            <a:xfrm>
              <a:off x="4788024" y="2565400"/>
              <a:ext cx="1512168" cy="7915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ole tekstowe 7"/>
            <p:cNvSpPr txBox="1"/>
            <p:nvPr/>
          </p:nvSpPr>
          <p:spPr>
            <a:xfrm>
              <a:off x="395536" y="1484784"/>
              <a:ext cx="593143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pl-PL" sz="2800" dirty="0" smtClean="0">
                  <a:effectLst/>
                </a:rPr>
                <a:t>O obecności drugiej płytki decydujemy </a:t>
              </a:r>
              <a:br>
                <a:rPr lang="pl-PL" sz="2800" dirty="0" smtClean="0">
                  <a:effectLst/>
                </a:rPr>
              </a:br>
              <a:r>
                <a:rPr lang="pl-PL" sz="2800" dirty="0" smtClean="0">
                  <a:effectLst/>
                </a:rPr>
                <a:t>już po przejściu fotonu przez pierwszą</a:t>
              </a:r>
              <a:endParaRPr lang="pl-PL" sz="2800" dirty="0">
                <a:effectLst/>
              </a:endParaRPr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96339" y="5597812"/>
            <a:ext cx="82686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800" dirty="0" smtClean="0">
                <a:solidFill>
                  <a:srgbClr val="0070C0"/>
                </a:solidFill>
                <a:effectLst/>
              </a:rPr>
              <a:t>Opóźnione wstawienie lustra nie zmienia obu wyników.</a:t>
            </a:r>
          </a:p>
          <a:p>
            <a:pPr algn="l"/>
            <a:r>
              <a:rPr lang="pl-PL" sz="2800" dirty="0" smtClean="0">
                <a:effectLst/>
              </a:rPr>
              <a:t>Foton nie „decyduje” o swej naturze na pierwszej płytce</a:t>
            </a:r>
            <a:endParaRPr lang="pl-PL" sz="2800" dirty="0">
              <a:effectLst/>
            </a:endParaRPr>
          </a:p>
        </p:txBody>
      </p:sp>
      <p:grpSp>
        <p:nvGrpSpPr>
          <p:cNvPr id="19" name="Grupa 18"/>
          <p:cNvGrpSpPr/>
          <p:nvPr/>
        </p:nvGrpSpPr>
        <p:grpSpPr>
          <a:xfrm>
            <a:off x="6249824" y="1665117"/>
            <a:ext cx="2150776" cy="2144562"/>
            <a:chOff x="6249824" y="1665117"/>
            <a:chExt cx="2150776" cy="2144562"/>
          </a:xfrm>
        </p:grpSpPr>
        <p:sp>
          <p:nvSpPr>
            <p:cNvPr id="20" name="Prostokąt 19"/>
            <p:cNvSpPr/>
            <p:nvPr/>
          </p:nvSpPr>
          <p:spPr>
            <a:xfrm>
              <a:off x="6249824" y="1665117"/>
              <a:ext cx="482416" cy="504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Prostokąt 20"/>
            <p:cNvSpPr/>
            <p:nvPr/>
          </p:nvSpPr>
          <p:spPr>
            <a:xfrm rot="5400000">
              <a:off x="7850221" y="3259301"/>
              <a:ext cx="596701" cy="504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altLang="pl-PL" dirty="0" smtClean="0">
                <a:latin typeface="Times New Roman" pitchFamily="18" charset="0"/>
              </a:rPr>
              <a:t>Gumka kwantowa (2006)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35" y="2182667"/>
            <a:ext cx="7163421" cy="3254022"/>
          </a:xfrm>
          <a:prstGeom prst="rect">
            <a:avLst/>
          </a:prstGeom>
        </p:spPr>
      </p:pic>
      <p:grpSp>
        <p:nvGrpSpPr>
          <p:cNvPr id="11" name="Grupa 10"/>
          <p:cNvGrpSpPr/>
          <p:nvPr/>
        </p:nvGrpSpPr>
        <p:grpSpPr>
          <a:xfrm>
            <a:off x="899592" y="4653136"/>
            <a:ext cx="8007320" cy="2055133"/>
            <a:chOff x="899592" y="4653136"/>
            <a:chExt cx="8007320" cy="2055133"/>
          </a:xfrm>
        </p:grpSpPr>
        <p:sp>
          <p:nvSpPr>
            <p:cNvPr id="2" name="Prostokąt 1"/>
            <p:cNvSpPr/>
            <p:nvPr/>
          </p:nvSpPr>
          <p:spPr>
            <a:xfrm>
              <a:off x="1619672" y="4653136"/>
              <a:ext cx="648072" cy="576064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4" name="Łącznik prosty ze strzałką 3"/>
            <p:cNvCxnSpPr/>
            <p:nvPr/>
          </p:nvCxnSpPr>
          <p:spPr>
            <a:xfrm flipV="1">
              <a:off x="1941177" y="5373216"/>
              <a:ext cx="0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pole tekstowe 5"/>
            <p:cNvSpPr txBox="1"/>
            <p:nvPr/>
          </p:nvSpPr>
          <p:spPr>
            <a:xfrm>
              <a:off x="899592" y="5877272"/>
              <a:ext cx="80073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pl-PL" sz="2400" dirty="0" smtClean="0">
                  <a:effectLst/>
                </a:rPr>
                <a:t>Konwerter częstości (produkuje z jednego dwa </a:t>
              </a:r>
              <a:r>
                <a:rPr lang="pl-PL" sz="2400" dirty="0" smtClean="0">
                  <a:solidFill>
                    <a:srgbClr val="0070C0"/>
                  </a:solidFill>
                  <a:effectLst/>
                </a:rPr>
                <a:t>splątane</a:t>
              </a:r>
              <a:r>
                <a:rPr lang="pl-PL" sz="2400" dirty="0" smtClean="0">
                  <a:effectLst/>
                </a:rPr>
                <a:t> fotony </a:t>
              </a:r>
              <a:br>
                <a:rPr lang="pl-PL" sz="2400" dirty="0" smtClean="0">
                  <a:effectLst/>
                </a:rPr>
              </a:br>
              <a:r>
                <a:rPr lang="pl-PL" sz="2400" dirty="0" smtClean="0">
                  <a:effectLst/>
                </a:rPr>
                <a:t>o mniejszej częstości/energii; </a:t>
              </a:r>
              <a:r>
                <a:rPr lang="pl-PL" sz="2400" dirty="0" smtClean="0">
                  <a:solidFill>
                    <a:srgbClr val="0070C0"/>
                  </a:solidFill>
                  <a:effectLst/>
                </a:rPr>
                <a:t>różne, ale nieznane polaryzacje</a:t>
              </a:r>
              <a:r>
                <a:rPr lang="pl-PL" sz="2400" dirty="0" smtClean="0">
                  <a:effectLst/>
                </a:rPr>
                <a:t>)</a:t>
              </a:r>
              <a:endParaRPr lang="pl-PL" sz="2400" dirty="0">
                <a:effectLst/>
              </a:endParaRP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1835696" y="1990235"/>
            <a:ext cx="3863558" cy="1726797"/>
            <a:chOff x="1835696" y="1990235"/>
            <a:chExt cx="3863558" cy="1726797"/>
          </a:xfrm>
        </p:grpSpPr>
        <p:sp>
          <p:nvSpPr>
            <p:cNvPr id="7" name="Prostokąt 6"/>
            <p:cNvSpPr/>
            <p:nvPr/>
          </p:nvSpPr>
          <p:spPr>
            <a:xfrm>
              <a:off x="5004048" y="3284984"/>
              <a:ext cx="576064" cy="43204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835696" y="1990235"/>
              <a:ext cx="386355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2400" dirty="0">
                  <a:effectLst/>
                </a:rPr>
                <a:t>p</a:t>
              </a:r>
              <a:r>
                <a:rPr lang="pl-PL" sz="2400" dirty="0" smtClean="0">
                  <a:effectLst/>
                </a:rPr>
                <a:t>olaryzator </a:t>
              </a:r>
              <a:br>
                <a:rPr lang="pl-PL" sz="2400" dirty="0" smtClean="0">
                  <a:effectLst/>
                </a:rPr>
              </a:br>
              <a:r>
                <a:rPr lang="pl-PL" sz="2400" dirty="0" smtClean="0">
                  <a:effectLst/>
                </a:rPr>
                <a:t>(fotony stają się rozróżnialne)</a:t>
              </a:r>
              <a:endParaRPr lang="pl-PL" sz="2400" dirty="0">
                <a:effectLst/>
              </a:endParaRPr>
            </a:p>
          </p:txBody>
        </p:sp>
        <p:cxnSp>
          <p:nvCxnSpPr>
            <p:cNvPr id="10" name="Łącznik prosty ze strzałką 9"/>
            <p:cNvCxnSpPr/>
            <p:nvPr/>
          </p:nvCxnSpPr>
          <p:spPr>
            <a:xfrm>
              <a:off x="5292080" y="2796232"/>
              <a:ext cx="0" cy="4167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a 15"/>
          <p:cNvGrpSpPr/>
          <p:nvPr/>
        </p:nvGrpSpPr>
        <p:grpSpPr>
          <a:xfrm>
            <a:off x="6249824" y="1665117"/>
            <a:ext cx="2150776" cy="2144562"/>
            <a:chOff x="6249824" y="1665117"/>
            <a:chExt cx="2150776" cy="2144562"/>
          </a:xfrm>
        </p:grpSpPr>
        <p:sp>
          <p:nvSpPr>
            <p:cNvPr id="17" name="Prostokąt 16"/>
            <p:cNvSpPr/>
            <p:nvPr/>
          </p:nvSpPr>
          <p:spPr>
            <a:xfrm>
              <a:off x="6249824" y="1665117"/>
              <a:ext cx="482416" cy="504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rostokąt 17"/>
            <p:cNvSpPr/>
            <p:nvPr/>
          </p:nvSpPr>
          <p:spPr>
            <a:xfrm rot="5400000">
              <a:off x="7850221" y="3259301"/>
              <a:ext cx="596701" cy="504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6" name="Grupa 25"/>
          <p:cNvGrpSpPr/>
          <p:nvPr/>
        </p:nvGrpSpPr>
        <p:grpSpPr>
          <a:xfrm>
            <a:off x="6732240" y="585296"/>
            <a:ext cx="2050122" cy="2627683"/>
            <a:chOff x="6732240" y="585296"/>
            <a:chExt cx="2050122" cy="2627683"/>
          </a:xfrm>
        </p:grpSpPr>
        <p:sp>
          <p:nvSpPr>
            <p:cNvPr id="13" name="Prostokąt 12"/>
            <p:cNvSpPr/>
            <p:nvPr/>
          </p:nvSpPr>
          <p:spPr>
            <a:xfrm>
              <a:off x="7668344" y="1556792"/>
              <a:ext cx="914400" cy="914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5" name="Łącznik prostoliniowy 14"/>
            <p:cNvCxnSpPr>
              <a:stCxn id="17" idx="3"/>
            </p:cNvCxnSpPr>
            <p:nvPr/>
          </p:nvCxnSpPr>
          <p:spPr>
            <a:xfrm>
              <a:off x="6732240" y="1917145"/>
              <a:ext cx="9361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oliniowy 19"/>
            <p:cNvCxnSpPr>
              <a:stCxn id="18" idx="1"/>
            </p:cNvCxnSpPr>
            <p:nvPr/>
          </p:nvCxnSpPr>
          <p:spPr>
            <a:xfrm flipV="1">
              <a:off x="8148572" y="2473960"/>
              <a:ext cx="2288" cy="7390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ole tekstowe 24"/>
            <p:cNvSpPr txBox="1"/>
            <p:nvPr/>
          </p:nvSpPr>
          <p:spPr>
            <a:xfrm>
              <a:off x="7010723" y="585296"/>
              <a:ext cx="17716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2400" dirty="0">
                  <a:effectLst/>
                </a:rPr>
                <a:t>l</a:t>
              </a:r>
              <a:r>
                <a:rPr lang="pl-PL" sz="2400" dirty="0" smtClean="0">
                  <a:effectLst/>
                </a:rPr>
                <a:t>icznik </a:t>
              </a:r>
              <a:br>
                <a:rPr lang="pl-PL" sz="2400" dirty="0" smtClean="0">
                  <a:effectLst/>
                </a:rPr>
              </a:br>
              <a:r>
                <a:rPr lang="pl-PL" sz="2400" dirty="0" smtClean="0">
                  <a:effectLst/>
                </a:rPr>
                <a:t>koincydencji</a:t>
              </a:r>
              <a:endParaRPr lang="pl-PL" sz="2400" dirty="0">
                <a:effectLst/>
              </a:endParaRPr>
            </a:p>
          </p:txBody>
        </p:sp>
      </p:grpSp>
      <p:grpSp>
        <p:nvGrpSpPr>
          <p:cNvPr id="30" name="Grupa 29"/>
          <p:cNvGrpSpPr/>
          <p:nvPr/>
        </p:nvGrpSpPr>
        <p:grpSpPr>
          <a:xfrm>
            <a:off x="7834016" y="1726722"/>
            <a:ext cx="626416" cy="670776"/>
            <a:chOff x="7834016" y="1726722"/>
            <a:chExt cx="626416" cy="670776"/>
          </a:xfrm>
        </p:grpSpPr>
        <p:sp>
          <p:nvSpPr>
            <p:cNvPr id="28" name="Dowolny kształt 27"/>
            <p:cNvSpPr/>
            <p:nvPr/>
          </p:nvSpPr>
          <p:spPr>
            <a:xfrm>
              <a:off x="7834016" y="1726722"/>
              <a:ext cx="626416" cy="262118"/>
            </a:xfrm>
            <a:custGeom>
              <a:avLst/>
              <a:gdLst>
                <a:gd name="connsiteX0" fmla="*/ 0 w 868680"/>
                <a:gd name="connsiteY0" fmla="*/ 365797 h 384136"/>
                <a:gd name="connsiteX1" fmla="*/ 283464 w 868680"/>
                <a:gd name="connsiteY1" fmla="*/ 37 h 384136"/>
                <a:gd name="connsiteX2" fmla="*/ 557784 w 868680"/>
                <a:gd name="connsiteY2" fmla="*/ 384085 h 384136"/>
                <a:gd name="connsiteX3" fmla="*/ 868680 w 868680"/>
                <a:gd name="connsiteY3" fmla="*/ 27469 h 38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8680" h="384136">
                  <a:moveTo>
                    <a:pt x="0" y="365797"/>
                  </a:moveTo>
                  <a:cubicBezTo>
                    <a:pt x="95250" y="181393"/>
                    <a:pt x="190500" y="-3011"/>
                    <a:pt x="283464" y="37"/>
                  </a:cubicBezTo>
                  <a:cubicBezTo>
                    <a:pt x="376428" y="3085"/>
                    <a:pt x="460248" y="379513"/>
                    <a:pt x="557784" y="384085"/>
                  </a:cubicBezTo>
                  <a:cubicBezTo>
                    <a:pt x="655320" y="388657"/>
                    <a:pt x="809244" y="88429"/>
                    <a:pt x="868680" y="2746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pole tekstowe 28"/>
            <p:cNvSpPr txBox="1"/>
            <p:nvPr/>
          </p:nvSpPr>
          <p:spPr>
            <a:xfrm>
              <a:off x="7841652" y="1997388"/>
              <a:ext cx="5677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dirty="0" smtClean="0">
                  <a:solidFill>
                    <a:srgbClr val="002060"/>
                  </a:solidFill>
                  <a:effectLst/>
                </a:rPr>
                <a:t>fala</a:t>
              </a:r>
              <a:endParaRPr lang="pl-PL" sz="2000" dirty="0"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34826" name="Grupa 34825"/>
          <p:cNvGrpSpPr/>
          <p:nvPr/>
        </p:nvGrpSpPr>
        <p:grpSpPr>
          <a:xfrm>
            <a:off x="7681821" y="1752549"/>
            <a:ext cx="938077" cy="644949"/>
            <a:chOff x="-38485" y="1671993"/>
            <a:chExt cx="938077" cy="644949"/>
          </a:xfrm>
        </p:grpSpPr>
        <p:sp>
          <p:nvSpPr>
            <p:cNvPr id="31" name="Elipsa 30"/>
            <p:cNvSpPr/>
            <p:nvPr/>
          </p:nvSpPr>
          <p:spPr>
            <a:xfrm>
              <a:off x="470273" y="1671993"/>
              <a:ext cx="221122" cy="19266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4817" name="Łącznik prostoliniowy 34816"/>
            <p:cNvCxnSpPr/>
            <p:nvPr/>
          </p:nvCxnSpPr>
          <p:spPr>
            <a:xfrm>
              <a:off x="107504" y="1684950"/>
              <a:ext cx="360809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Łącznik prostoliniowy 36"/>
            <p:cNvCxnSpPr/>
            <p:nvPr/>
          </p:nvCxnSpPr>
          <p:spPr>
            <a:xfrm>
              <a:off x="107504" y="1781282"/>
              <a:ext cx="288032" cy="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Łącznik prostoliniowy 37"/>
            <p:cNvCxnSpPr/>
            <p:nvPr/>
          </p:nvCxnSpPr>
          <p:spPr>
            <a:xfrm>
              <a:off x="107504" y="1864657"/>
              <a:ext cx="360809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25" name="pole tekstowe 34824"/>
            <p:cNvSpPr txBox="1"/>
            <p:nvPr/>
          </p:nvSpPr>
          <p:spPr>
            <a:xfrm>
              <a:off x="-38485" y="1916832"/>
              <a:ext cx="9380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dirty="0" smtClean="0">
                  <a:solidFill>
                    <a:srgbClr val="002060"/>
                  </a:solidFill>
                  <a:effectLst/>
                </a:rPr>
                <a:t>cząstka</a:t>
              </a:r>
              <a:endParaRPr lang="pl-PL" sz="2000" dirty="0"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34829" name="Grupa 34828"/>
          <p:cNvGrpSpPr/>
          <p:nvPr/>
        </p:nvGrpSpPr>
        <p:grpSpPr>
          <a:xfrm>
            <a:off x="6084168" y="2784341"/>
            <a:ext cx="1098958" cy="1292731"/>
            <a:chOff x="6084168" y="2784341"/>
            <a:chExt cx="1098958" cy="1292731"/>
          </a:xfrm>
        </p:grpSpPr>
        <p:sp>
          <p:nvSpPr>
            <p:cNvPr id="34828" name="Prostokąt 34827"/>
            <p:cNvSpPr/>
            <p:nvPr/>
          </p:nvSpPr>
          <p:spPr>
            <a:xfrm>
              <a:off x="6813537" y="3573016"/>
              <a:ext cx="369589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Prostokąt 48"/>
            <p:cNvSpPr/>
            <p:nvPr/>
          </p:nvSpPr>
          <p:spPr>
            <a:xfrm>
              <a:off x="6084168" y="2784341"/>
              <a:ext cx="319906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4837" name="Grupa 34836"/>
          <p:cNvGrpSpPr/>
          <p:nvPr/>
        </p:nvGrpSpPr>
        <p:grpSpPr>
          <a:xfrm>
            <a:off x="6275008" y="2822147"/>
            <a:ext cx="2524918" cy="2839101"/>
            <a:chOff x="6275008" y="2822147"/>
            <a:chExt cx="2524918" cy="2839101"/>
          </a:xfrm>
        </p:grpSpPr>
        <p:sp>
          <p:nvSpPr>
            <p:cNvPr id="47" name="Prostokąt 46"/>
            <p:cNvSpPr/>
            <p:nvPr/>
          </p:nvSpPr>
          <p:spPr>
            <a:xfrm>
              <a:off x="6878989" y="3300189"/>
              <a:ext cx="263468" cy="43204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Prostokąt 50"/>
            <p:cNvSpPr/>
            <p:nvPr/>
          </p:nvSpPr>
          <p:spPr>
            <a:xfrm rot="5400000">
              <a:off x="6359298" y="2737857"/>
              <a:ext cx="263468" cy="43204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830" name="pole tekstowe 34829"/>
            <p:cNvSpPr txBox="1"/>
            <p:nvPr/>
          </p:nvSpPr>
          <p:spPr>
            <a:xfrm>
              <a:off x="7020272" y="4091588"/>
              <a:ext cx="177965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pl-PL" sz="2400" dirty="0" smtClean="0">
                  <a:effectLst/>
                </a:rPr>
                <a:t>filtry </a:t>
              </a:r>
              <a:br>
                <a:rPr lang="pl-PL" sz="2400" dirty="0" smtClean="0">
                  <a:effectLst/>
                </a:rPr>
              </a:br>
              <a:r>
                <a:rPr lang="pl-PL" sz="2400" dirty="0" smtClean="0">
                  <a:effectLst/>
                </a:rPr>
                <a:t>(wymazują</a:t>
              </a:r>
              <a:br>
                <a:rPr lang="pl-PL" sz="2400" dirty="0" smtClean="0">
                  <a:effectLst/>
                </a:rPr>
              </a:br>
              <a:r>
                <a:rPr lang="pl-PL" sz="2400" dirty="0" smtClean="0">
                  <a:effectLst/>
                </a:rPr>
                <a:t>informację </a:t>
              </a:r>
              <a:br>
                <a:rPr lang="pl-PL" sz="2400" dirty="0" smtClean="0">
                  <a:effectLst/>
                </a:rPr>
              </a:br>
              <a:r>
                <a:rPr lang="pl-PL" sz="2400" dirty="0" smtClean="0">
                  <a:effectLst/>
                </a:rPr>
                <a:t>o polaryzacji</a:t>
              </a:r>
              <a:endParaRPr lang="pl-PL" sz="2400" dirty="0">
                <a:effectLst/>
              </a:endParaRPr>
            </a:p>
          </p:txBody>
        </p:sp>
        <p:cxnSp>
          <p:nvCxnSpPr>
            <p:cNvPr id="34832" name="Łącznik prosty ze strzałką 34831"/>
            <p:cNvCxnSpPr/>
            <p:nvPr/>
          </p:nvCxnSpPr>
          <p:spPr>
            <a:xfrm flipH="1" flipV="1">
              <a:off x="7118735" y="3809678"/>
              <a:ext cx="189569" cy="28191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35" name="Łącznik prosty ze strzałką 34834"/>
            <p:cNvCxnSpPr/>
            <p:nvPr/>
          </p:nvCxnSpPr>
          <p:spPr>
            <a:xfrm flipH="1" flipV="1">
              <a:off x="6813537" y="3085615"/>
              <a:ext cx="710791" cy="1005973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30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altLang="pl-PL" dirty="0" smtClean="0">
                <a:latin typeface="Times New Roman" pitchFamily="18" charset="0"/>
              </a:rPr>
              <a:t>Gumka kwantowa (2006)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35" y="2182667"/>
            <a:ext cx="7163421" cy="325402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619672" y="4653136"/>
            <a:ext cx="648072" cy="57606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2" name="Grupa 11"/>
          <p:cNvGrpSpPr/>
          <p:nvPr/>
        </p:nvGrpSpPr>
        <p:grpSpPr>
          <a:xfrm>
            <a:off x="1835696" y="1990235"/>
            <a:ext cx="3863558" cy="1726797"/>
            <a:chOff x="1835696" y="1990235"/>
            <a:chExt cx="3863558" cy="1726797"/>
          </a:xfrm>
        </p:grpSpPr>
        <p:sp>
          <p:nvSpPr>
            <p:cNvPr id="7" name="Prostokąt 6"/>
            <p:cNvSpPr/>
            <p:nvPr/>
          </p:nvSpPr>
          <p:spPr>
            <a:xfrm>
              <a:off x="5004048" y="3284984"/>
              <a:ext cx="576064" cy="43204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835696" y="1990235"/>
              <a:ext cx="386355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2400" dirty="0">
                  <a:effectLst/>
                </a:rPr>
                <a:t>p</a:t>
              </a:r>
              <a:r>
                <a:rPr lang="pl-PL" sz="2400" dirty="0" smtClean="0">
                  <a:effectLst/>
                </a:rPr>
                <a:t>olaryzator </a:t>
              </a:r>
              <a:br>
                <a:rPr lang="pl-PL" sz="2400" dirty="0" smtClean="0">
                  <a:effectLst/>
                </a:rPr>
              </a:br>
              <a:r>
                <a:rPr lang="pl-PL" sz="2400" dirty="0" smtClean="0">
                  <a:effectLst/>
                </a:rPr>
                <a:t>(fotony stają się rozróżnialne)</a:t>
              </a:r>
              <a:endParaRPr lang="pl-PL" sz="2400" dirty="0">
                <a:effectLst/>
              </a:endParaRPr>
            </a:p>
          </p:txBody>
        </p:sp>
        <p:cxnSp>
          <p:nvCxnSpPr>
            <p:cNvPr id="10" name="Łącznik prosty ze strzałką 9"/>
            <p:cNvCxnSpPr/>
            <p:nvPr/>
          </p:nvCxnSpPr>
          <p:spPr>
            <a:xfrm>
              <a:off x="5292080" y="2796232"/>
              <a:ext cx="0" cy="4167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a 15"/>
          <p:cNvGrpSpPr/>
          <p:nvPr/>
        </p:nvGrpSpPr>
        <p:grpSpPr>
          <a:xfrm>
            <a:off x="6249824" y="1665117"/>
            <a:ext cx="2150776" cy="2144562"/>
            <a:chOff x="6249824" y="1665117"/>
            <a:chExt cx="2150776" cy="2144562"/>
          </a:xfrm>
        </p:grpSpPr>
        <p:sp>
          <p:nvSpPr>
            <p:cNvPr id="17" name="Prostokąt 16"/>
            <p:cNvSpPr/>
            <p:nvPr/>
          </p:nvSpPr>
          <p:spPr>
            <a:xfrm>
              <a:off x="6249824" y="1665117"/>
              <a:ext cx="482416" cy="504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rostokąt 17"/>
            <p:cNvSpPr/>
            <p:nvPr/>
          </p:nvSpPr>
          <p:spPr>
            <a:xfrm rot="5400000">
              <a:off x="7850221" y="3259301"/>
              <a:ext cx="596701" cy="504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6" name="Grupa 25"/>
          <p:cNvGrpSpPr/>
          <p:nvPr/>
        </p:nvGrpSpPr>
        <p:grpSpPr>
          <a:xfrm>
            <a:off x="6732240" y="585296"/>
            <a:ext cx="2050122" cy="2627683"/>
            <a:chOff x="6732240" y="585296"/>
            <a:chExt cx="2050122" cy="2627683"/>
          </a:xfrm>
        </p:grpSpPr>
        <p:sp>
          <p:nvSpPr>
            <p:cNvPr id="13" name="Prostokąt 12"/>
            <p:cNvSpPr/>
            <p:nvPr/>
          </p:nvSpPr>
          <p:spPr>
            <a:xfrm>
              <a:off x="7668344" y="1556792"/>
              <a:ext cx="914400" cy="914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5" name="Łącznik prostoliniowy 14"/>
            <p:cNvCxnSpPr>
              <a:stCxn id="17" idx="3"/>
            </p:cNvCxnSpPr>
            <p:nvPr/>
          </p:nvCxnSpPr>
          <p:spPr>
            <a:xfrm>
              <a:off x="6732240" y="1917145"/>
              <a:ext cx="9361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oliniowy 19"/>
            <p:cNvCxnSpPr>
              <a:stCxn id="18" idx="1"/>
            </p:cNvCxnSpPr>
            <p:nvPr/>
          </p:nvCxnSpPr>
          <p:spPr>
            <a:xfrm flipV="1">
              <a:off x="8148572" y="2473960"/>
              <a:ext cx="2288" cy="7390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ole tekstowe 24"/>
            <p:cNvSpPr txBox="1"/>
            <p:nvPr/>
          </p:nvSpPr>
          <p:spPr>
            <a:xfrm>
              <a:off x="7010723" y="585296"/>
              <a:ext cx="17716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2400" dirty="0">
                  <a:effectLst/>
                </a:rPr>
                <a:t>l</a:t>
              </a:r>
              <a:r>
                <a:rPr lang="pl-PL" sz="2400" dirty="0" smtClean="0">
                  <a:effectLst/>
                </a:rPr>
                <a:t>icznik </a:t>
              </a:r>
              <a:br>
                <a:rPr lang="pl-PL" sz="2400" dirty="0" smtClean="0">
                  <a:effectLst/>
                </a:rPr>
              </a:br>
              <a:r>
                <a:rPr lang="pl-PL" sz="2400" dirty="0" smtClean="0">
                  <a:effectLst/>
                </a:rPr>
                <a:t>koincydencji</a:t>
              </a:r>
              <a:endParaRPr lang="pl-PL" sz="2400" dirty="0">
                <a:effectLst/>
              </a:endParaRPr>
            </a:p>
          </p:txBody>
        </p:sp>
      </p:grpSp>
      <p:grpSp>
        <p:nvGrpSpPr>
          <p:cNvPr id="30" name="Grupa 29"/>
          <p:cNvGrpSpPr/>
          <p:nvPr/>
        </p:nvGrpSpPr>
        <p:grpSpPr>
          <a:xfrm>
            <a:off x="7834016" y="1726722"/>
            <a:ext cx="626416" cy="670776"/>
            <a:chOff x="7834016" y="1726722"/>
            <a:chExt cx="626416" cy="670776"/>
          </a:xfrm>
        </p:grpSpPr>
        <p:sp>
          <p:nvSpPr>
            <p:cNvPr id="28" name="Dowolny kształt 27"/>
            <p:cNvSpPr/>
            <p:nvPr/>
          </p:nvSpPr>
          <p:spPr>
            <a:xfrm>
              <a:off x="7834016" y="1726722"/>
              <a:ext cx="626416" cy="262118"/>
            </a:xfrm>
            <a:custGeom>
              <a:avLst/>
              <a:gdLst>
                <a:gd name="connsiteX0" fmla="*/ 0 w 868680"/>
                <a:gd name="connsiteY0" fmla="*/ 365797 h 384136"/>
                <a:gd name="connsiteX1" fmla="*/ 283464 w 868680"/>
                <a:gd name="connsiteY1" fmla="*/ 37 h 384136"/>
                <a:gd name="connsiteX2" fmla="*/ 557784 w 868680"/>
                <a:gd name="connsiteY2" fmla="*/ 384085 h 384136"/>
                <a:gd name="connsiteX3" fmla="*/ 868680 w 868680"/>
                <a:gd name="connsiteY3" fmla="*/ 27469 h 38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8680" h="384136">
                  <a:moveTo>
                    <a:pt x="0" y="365797"/>
                  </a:moveTo>
                  <a:cubicBezTo>
                    <a:pt x="95250" y="181393"/>
                    <a:pt x="190500" y="-3011"/>
                    <a:pt x="283464" y="37"/>
                  </a:cubicBezTo>
                  <a:cubicBezTo>
                    <a:pt x="376428" y="3085"/>
                    <a:pt x="460248" y="379513"/>
                    <a:pt x="557784" y="384085"/>
                  </a:cubicBezTo>
                  <a:cubicBezTo>
                    <a:pt x="655320" y="388657"/>
                    <a:pt x="809244" y="88429"/>
                    <a:pt x="868680" y="2746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pole tekstowe 28"/>
            <p:cNvSpPr txBox="1"/>
            <p:nvPr/>
          </p:nvSpPr>
          <p:spPr>
            <a:xfrm>
              <a:off x="7841652" y="1997388"/>
              <a:ext cx="5677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dirty="0" smtClean="0">
                  <a:solidFill>
                    <a:srgbClr val="002060"/>
                  </a:solidFill>
                  <a:effectLst/>
                </a:rPr>
                <a:t>fala</a:t>
              </a:r>
              <a:endParaRPr lang="pl-PL" sz="2000" dirty="0"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34829" name="Grupa 34828"/>
          <p:cNvGrpSpPr/>
          <p:nvPr/>
        </p:nvGrpSpPr>
        <p:grpSpPr>
          <a:xfrm>
            <a:off x="6084168" y="2784341"/>
            <a:ext cx="1098958" cy="1292731"/>
            <a:chOff x="6084168" y="2784341"/>
            <a:chExt cx="1098958" cy="1292731"/>
          </a:xfrm>
        </p:grpSpPr>
        <p:sp>
          <p:nvSpPr>
            <p:cNvPr id="34828" name="Prostokąt 34827"/>
            <p:cNvSpPr/>
            <p:nvPr/>
          </p:nvSpPr>
          <p:spPr>
            <a:xfrm>
              <a:off x="6813537" y="3573016"/>
              <a:ext cx="369589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Prostokąt 48"/>
            <p:cNvSpPr/>
            <p:nvPr/>
          </p:nvSpPr>
          <p:spPr>
            <a:xfrm>
              <a:off x="6084168" y="2784341"/>
              <a:ext cx="319906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4837" name="Grupa 34836"/>
          <p:cNvGrpSpPr/>
          <p:nvPr/>
        </p:nvGrpSpPr>
        <p:grpSpPr>
          <a:xfrm>
            <a:off x="6275008" y="2822147"/>
            <a:ext cx="2524918" cy="2839101"/>
            <a:chOff x="6275008" y="2822147"/>
            <a:chExt cx="2524918" cy="2839101"/>
          </a:xfrm>
        </p:grpSpPr>
        <p:sp>
          <p:nvSpPr>
            <p:cNvPr id="47" name="Prostokąt 46"/>
            <p:cNvSpPr/>
            <p:nvPr/>
          </p:nvSpPr>
          <p:spPr>
            <a:xfrm>
              <a:off x="6878989" y="3300189"/>
              <a:ext cx="263468" cy="43204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Prostokąt 50"/>
            <p:cNvSpPr/>
            <p:nvPr/>
          </p:nvSpPr>
          <p:spPr>
            <a:xfrm rot="5400000">
              <a:off x="6359298" y="2737857"/>
              <a:ext cx="263468" cy="43204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830" name="pole tekstowe 34829"/>
            <p:cNvSpPr txBox="1"/>
            <p:nvPr/>
          </p:nvSpPr>
          <p:spPr>
            <a:xfrm>
              <a:off x="7020272" y="4091588"/>
              <a:ext cx="177965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pl-PL" sz="2400" dirty="0" smtClean="0">
                  <a:effectLst/>
                </a:rPr>
                <a:t>filtry </a:t>
              </a:r>
              <a:br>
                <a:rPr lang="pl-PL" sz="2400" dirty="0" smtClean="0">
                  <a:effectLst/>
                </a:rPr>
              </a:br>
              <a:r>
                <a:rPr lang="pl-PL" sz="2400" dirty="0" smtClean="0">
                  <a:effectLst/>
                </a:rPr>
                <a:t>(wymazują</a:t>
              </a:r>
              <a:br>
                <a:rPr lang="pl-PL" sz="2400" dirty="0" smtClean="0">
                  <a:effectLst/>
                </a:rPr>
              </a:br>
              <a:r>
                <a:rPr lang="pl-PL" sz="2400" dirty="0" smtClean="0">
                  <a:effectLst/>
                </a:rPr>
                <a:t>informację </a:t>
              </a:r>
              <a:br>
                <a:rPr lang="pl-PL" sz="2400" dirty="0" smtClean="0">
                  <a:effectLst/>
                </a:rPr>
              </a:br>
              <a:r>
                <a:rPr lang="pl-PL" sz="2400" dirty="0" smtClean="0">
                  <a:effectLst/>
                </a:rPr>
                <a:t>o polaryzacji</a:t>
              </a:r>
              <a:endParaRPr lang="pl-PL" sz="2400" dirty="0">
                <a:effectLst/>
              </a:endParaRPr>
            </a:p>
          </p:txBody>
        </p:sp>
        <p:cxnSp>
          <p:nvCxnSpPr>
            <p:cNvPr id="34832" name="Łącznik prosty ze strzałką 34831"/>
            <p:cNvCxnSpPr/>
            <p:nvPr/>
          </p:nvCxnSpPr>
          <p:spPr>
            <a:xfrm flipH="1" flipV="1">
              <a:off x="7118735" y="3809678"/>
              <a:ext cx="189569" cy="28191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35" name="Łącznik prosty ze strzałką 34834"/>
            <p:cNvCxnSpPr/>
            <p:nvPr/>
          </p:nvCxnSpPr>
          <p:spPr>
            <a:xfrm flipH="1" flipV="1">
              <a:off x="6813537" y="3085615"/>
              <a:ext cx="710791" cy="1005973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ole tekstowe 2"/>
          <p:cNvSpPr txBox="1"/>
          <p:nvPr/>
        </p:nvSpPr>
        <p:spPr>
          <a:xfrm>
            <a:off x="251520" y="5704648"/>
            <a:ext cx="90396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800" dirty="0" smtClean="0">
                <a:effectLst/>
              </a:rPr>
              <a:t>Wymazanie </a:t>
            </a:r>
            <a:r>
              <a:rPr lang="pl-PL" sz="2800" dirty="0" smtClean="0">
                <a:solidFill>
                  <a:srgbClr val="0070C0"/>
                </a:solidFill>
                <a:effectLst/>
              </a:rPr>
              <a:t>informacji</a:t>
            </a:r>
            <a:r>
              <a:rPr lang="pl-PL" sz="2800" dirty="0" smtClean="0">
                <a:effectLst/>
              </a:rPr>
              <a:t> o ścieżce już </a:t>
            </a:r>
            <a:r>
              <a:rPr lang="pl-PL" sz="2800" dirty="0" smtClean="0">
                <a:solidFill>
                  <a:srgbClr val="00B0F0"/>
                </a:solidFill>
                <a:effectLst/>
              </a:rPr>
              <a:t>po</a:t>
            </a:r>
            <a:r>
              <a:rPr lang="pl-PL" sz="2800" dirty="0" smtClean="0">
                <a:effectLst/>
              </a:rPr>
              <a:t> „spotkaniu” fotonów</a:t>
            </a:r>
            <a:br>
              <a:rPr lang="pl-PL" sz="2800" dirty="0" smtClean="0">
                <a:effectLst/>
              </a:rPr>
            </a:br>
            <a:r>
              <a:rPr lang="pl-PL" sz="2800" dirty="0" smtClean="0">
                <a:effectLst/>
              </a:rPr>
              <a:t>powoduje przywrócenie wzoru interferencyjnego → obie </a:t>
            </a:r>
            <a:r>
              <a:rPr lang="pl-PL" sz="2800" dirty="0" err="1" smtClean="0">
                <a:effectLst/>
              </a:rPr>
              <a:t>śc</a:t>
            </a:r>
            <a:r>
              <a:rPr lang="pl-PL" sz="2800" dirty="0" smtClean="0">
                <a:effectLst/>
              </a:rPr>
              <a:t>.</a:t>
            </a:r>
            <a:endParaRPr lang="pl-PL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383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>
                <a:latin typeface="Times New Roman" pitchFamily="18" charset="0"/>
              </a:rPr>
              <a:t>Wnioski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4294967295"/>
          </p:nvPr>
        </p:nvSpPr>
        <p:spPr>
          <a:xfrm>
            <a:off x="395288" y="1341438"/>
            <a:ext cx="8435975" cy="4997450"/>
          </a:xfrm>
        </p:spPr>
        <p:txBody>
          <a:bodyPr/>
          <a:lstStyle/>
          <a:p>
            <a:endParaRPr lang="pl-PL" altLang="pl-PL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Światło ujawnia dwie natury: falową i „cząstkową”</a:t>
            </a:r>
            <a:b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altLang="pl-PL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ualizm korpuskularno-falowy</a:t>
            </a:r>
          </a:p>
          <a:p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Materia (elektrony, nawet jądra atomowe) też…</a:t>
            </a:r>
            <a:b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altLang="pl-PL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oncepcja fal de </a:t>
            </a:r>
            <a:r>
              <a:rPr lang="pl-PL" altLang="pl-PL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Broglie’a</a:t>
            </a:r>
            <a:endParaRPr lang="pl-PL" altLang="pl-PL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Obiekt (światło lub materia) może być w kilku miejscach jednocześnie i interferować z samym sobą</a:t>
            </a:r>
          </a:p>
          <a:p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Opis mikroświata wymaga osobnej teorii i słownika</a:t>
            </a:r>
            <a:b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pl-PL" altLang="pl-PL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mechanika kwantowa</a:t>
            </a:r>
          </a:p>
          <a:p>
            <a:r>
              <a:rPr lang="pl-PL" altLang="pl-PL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Splątanie kwantowe, EPR </a:t>
            </a: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→ Karolina Słowik</a:t>
            </a:r>
            <a:endParaRPr lang="pl-PL" altLang="pl-PL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altLang="pl-PL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Zaliczenie</a:t>
            </a:r>
          </a:p>
        </p:txBody>
      </p:sp>
      <p:sp>
        <p:nvSpPr>
          <p:cNvPr id="70659" name="Symbol zastępczy zawartości 2"/>
          <p:cNvSpPr>
            <a:spLocks noGrp="1"/>
          </p:cNvSpPr>
          <p:nvPr>
            <p:ph idx="1"/>
          </p:nvPr>
        </p:nvSpPr>
        <p:spPr>
          <a:xfrm>
            <a:off x="1979712" y="1428750"/>
            <a:ext cx="5832648" cy="5429250"/>
          </a:xfrm>
        </p:spPr>
        <p:txBody>
          <a:bodyPr/>
          <a:lstStyle/>
          <a:p>
            <a:pPr eaLnBrk="1" hangingPunct="1"/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Pytania po wykładach (ok. 100)</a:t>
            </a:r>
          </a:p>
          <a:p>
            <a:pPr eaLnBrk="1" hangingPunct="1"/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Egzamin (ankieta wyboru)</a:t>
            </a:r>
          </a:p>
          <a:p>
            <a:pPr eaLnBrk="1" hangingPunct="1"/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Zdawalność wysoka</a:t>
            </a:r>
          </a:p>
          <a:p>
            <a:pPr eaLnBrk="1" hangingPunct="1"/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Poprawka</a:t>
            </a:r>
          </a:p>
        </p:txBody>
      </p:sp>
    </p:spTree>
    <p:extLst>
      <p:ext uri="{BB962C8B-B14F-4D97-AF65-F5344CB8AC3E}">
        <p14:creationId xmlns:p14="http://schemas.microsoft.com/office/powerpoint/2010/main" val="28459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W domu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214313" y="1428750"/>
                <a:ext cx="8929687" cy="5429250"/>
              </a:xfrm>
            </p:spPr>
            <p:txBody>
              <a:bodyPr/>
              <a:lstStyle/>
              <a:p>
                <a:pPr eaLnBrk="1" hangingPunct="1"/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</a:rPr>
                  <a:t>Sprawdzić przy wyjściu z Instytutu wartość </a:t>
                </a:r>
                <a:b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</a:rPr>
                  <a:t>stałej Plancka (</a:t>
                </a:r>
                <a14:m>
                  <m:oMath xmlns:m="http://schemas.openxmlformats.org/officeDocument/2006/math">
                    <m:r>
                      <a:rPr lang="pl-PL" altLang="pl-PL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ℏ</m:t>
                    </m:r>
                    <m:r>
                      <a:rPr lang="pl-PL" altLang="pl-PL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pl-PL" altLang="pl-PL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pl-PL" altLang="pl-PL" sz="2800" b="0" i="1" smtClean="0"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num>
                      <m:den>
                        <m:r>
                          <a:rPr lang="pl-PL" altLang="pl-PL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pl-PL" altLang="pl-PL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eaLnBrk="1" hangingPunct="1"/>
                <a:r>
                  <a:rPr lang="pl-PL" altLang="pl-PL" sz="28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Obliczyć długość fali de </a:t>
                </a:r>
                <a:r>
                  <a:rPr lang="pl-PL" altLang="pl-PL" sz="2800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Broglie’a</a:t>
                </a:r>
                <a:r>
                  <a:rPr lang="pl-PL" altLang="pl-PL" sz="28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dla elektronu poruszającego się z prędkością 1 m/s i 100 000 km/s</a:t>
                </a:r>
                <a:br>
                  <a:rPr lang="pl-PL" altLang="pl-PL" sz="28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pl-PL" altLang="pl-PL" sz="28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oraz dla ziarna soli (1/3 mg ≈ 0,0003 g ≈ 0,0000003 kg)</a:t>
                </a:r>
              </a:p>
              <a:p>
                <a:pPr eaLnBrk="1" hangingPunct="1"/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</a:rPr>
                  <a:t>Lektura: dwa artykuły Pawła Paczkowskiego (UW):</a:t>
                </a:r>
                <a:b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pl-PL" altLang="pl-PL" sz="2800" i="1" dirty="0" smtClean="0">
                    <a:latin typeface="Times New Roman" pitchFamily="18" charset="0"/>
                    <a:cs typeface="Times New Roman" pitchFamily="18" charset="0"/>
                  </a:rPr>
                  <a:t>Doświadczenia interferencyjne z fotonami</a:t>
                </a:r>
                <a:br>
                  <a:rPr lang="pl-PL" altLang="pl-PL" sz="2800" i="1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</a:rPr>
                  <a:t>część I:  </a:t>
                </a:r>
                <a:r>
                  <a:rPr lang="pl-PL" altLang="pl-PL" sz="2800" i="1" dirty="0" smtClean="0">
                    <a:latin typeface="Times New Roman" pitchFamily="18" charset="0"/>
                    <a:cs typeface="Times New Roman" pitchFamily="18" charset="0"/>
                    <a:hlinkClick r:id="rId2"/>
                  </a:rPr>
                  <a:t>Foton </a:t>
                </a:r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  <a:hlinkClick r:id="rId2"/>
                  </a:rPr>
                  <a:t>94 (jesień 2006)</a:t>
                </a:r>
                <a:r>
                  <a:rPr lang="pl-PL" altLang="pl-PL" sz="2800" i="1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pl-PL" altLang="pl-PL" sz="2800" i="1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</a:rPr>
                  <a:t>część II: </a:t>
                </a:r>
                <a:r>
                  <a:rPr lang="pl-PL" altLang="pl-PL" sz="2800" i="1" dirty="0" smtClean="0">
                    <a:latin typeface="Times New Roman" pitchFamily="18" charset="0"/>
                    <a:cs typeface="Times New Roman" pitchFamily="18" charset="0"/>
                    <a:hlinkClick r:id="rId3"/>
                  </a:rPr>
                  <a:t>Foton </a:t>
                </a:r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  <a:hlinkClick r:id="rId3"/>
                  </a:rPr>
                  <a:t>95 (zima 2006)</a:t>
                </a:r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</a:rPr>
                  <a:t>Na stronie czasopisma dostępne są pliki PDF.</a:t>
                </a:r>
              </a:p>
              <a:p>
                <a:pPr eaLnBrk="1" hangingPunct="1"/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  <a:hlinkClick r:id="rId4"/>
                  </a:rPr>
                  <a:t>Wykład </a:t>
                </a:r>
                <a:r>
                  <a:rPr lang="pl-PL" altLang="pl-PL" sz="2800" dirty="0" err="1" smtClean="0">
                    <a:latin typeface="Times New Roman" pitchFamily="18" charset="0"/>
                    <a:cs typeface="Times New Roman" pitchFamily="18" charset="0"/>
                    <a:hlinkClick r:id="rId4"/>
                  </a:rPr>
                  <a:t>Feymana</a:t>
                </a:r>
                <a:r>
                  <a:rPr lang="pl-PL" altLang="pl-PL" sz="2800" dirty="0">
                    <a:latin typeface="Times New Roman" pitchFamily="18" charset="0"/>
                    <a:cs typeface="Times New Roman" pitchFamily="18" charset="0"/>
                    <a:hlinkClick r:id="rId4"/>
                  </a:rPr>
                  <a:t> </a:t>
                </a:r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  <a:hlinkClick r:id="rId4"/>
                  </a:rPr>
                  <a:t>o doświadczeniu Younga (YouTube)</a:t>
                </a:r>
                <a:endParaRPr lang="pl-PL" altLang="pl-PL" sz="28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0659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313" y="1428750"/>
                <a:ext cx="8929687" cy="5429250"/>
              </a:xfrm>
              <a:blipFill rotWithShape="1">
                <a:blip r:embed="rId5"/>
                <a:stretch>
                  <a:fillRect l="-1160" t="-112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32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233363" y="274638"/>
            <a:ext cx="8620125" cy="1143000"/>
          </a:xfrm>
        </p:spPr>
        <p:txBody>
          <a:bodyPr/>
          <a:lstStyle/>
          <a:p>
            <a:pPr algn="l"/>
            <a:r>
              <a:rPr lang="pl-PL" altLang="pl-PL" smtClean="0">
                <a:latin typeface="Times New Roman" pitchFamily="18" charset="0"/>
              </a:rPr>
              <a:t>Czemu fizyka kwantowa jest ważna?</a:t>
            </a:r>
          </a:p>
        </p:txBody>
      </p:sp>
      <p:pic>
        <p:nvPicPr>
          <p:cNvPr id="6148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947988"/>
            <a:ext cx="5903912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 txBox="1">
            <a:spLocks/>
          </p:cNvSpPr>
          <p:nvPr/>
        </p:nvSpPr>
        <p:spPr bwMode="auto">
          <a:xfrm>
            <a:off x="468313" y="1595438"/>
            <a:ext cx="81359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l-PL" altLang="pl-PL" sz="2800">
                <a:effectLst/>
                <a:latin typeface="Times New Roman" pitchFamily="18" charset="0"/>
              </a:rPr>
              <a:t>Energia jądrowa: rozszczepianie ciężkich jąder atomów</a:t>
            </a:r>
            <a:br>
              <a:rPr lang="pl-PL" altLang="pl-PL" sz="2800">
                <a:effectLst/>
                <a:latin typeface="Times New Roman" pitchFamily="18" charset="0"/>
              </a:rPr>
            </a:br>
            <a:r>
              <a:rPr lang="pl-PL" altLang="pl-PL" sz="2800">
                <a:effectLst/>
                <a:latin typeface="Times New Roman" pitchFamily="18" charset="0"/>
              </a:rPr>
              <a:t>(lub fuzja lekkich)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233363" y="274638"/>
            <a:ext cx="8620125" cy="1143000"/>
          </a:xfrm>
        </p:spPr>
        <p:txBody>
          <a:bodyPr/>
          <a:lstStyle/>
          <a:p>
            <a:pPr algn="l"/>
            <a:r>
              <a:rPr lang="pl-PL" altLang="pl-PL" smtClean="0">
                <a:latin typeface="Times New Roman" pitchFamily="18" charset="0"/>
              </a:rPr>
              <a:t>Czemu fizyka kwantowa jest ważna?</a:t>
            </a:r>
          </a:p>
        </p:txBody>
      </p:sp>
      <p:pic>
        <p:nvPicPr>
          <p:cNvPr id="717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924175"/>
            <a:ext cx="56388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2"/>
          <p:cNvSpPr txBox="1">
            <a:spLocks/>
          </p:cNvSpPr>
          <p:nvPr/>
        </p:nvSpPr>
        <p:spPr bwMode="auto">
          <a:xfrm>
            <a:off x="539750" y="1628775"/>
            <a:ext cx="3978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>
                <a:effectLst/>
                <a:latin typeface="Times New Roman" pitchFamily="18" charset="0"/>
              </a:rPr>
              <a:t>Broń jądrowa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233363" y="274638"/>
            <a:ext cx="8620125" cy="1143000"/>
          </a:xfrm>
        </p:spPr>
        <p:txBody>
          <a:bodyPr/>
          <a:lstStyle/>
          <a:p>
            <a:pPr algn="l"/>
            <a:r>
              <a:rPr lang="pl-PL" altLang="pl-PL" smtClean="0">
                <a:latin typeface="Times New Roman" pitchFamily="18" charset="0"/>
              </a:rPr>
              <a:t>Czemu fizyka kwantowa jest ważna?</a:t>
            </a:r>
          </a:p>
        </p:txBody>
      </p:sp>
      <p:pic>
        <p:nvPicPr>
          <p:cNvPr id="819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2708275"/>
            <a:ext cx="5392738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2"/>
          <p:cNvSpPr txBox="1">
            <a:spLocks/>
          </p:cNvSpPr>
          <p:nvPr/>
        </p:nvSpPr>
        <p:spPr bwMode="auto">
          <a:xfrm>
            <a:off x="522288" y="1668463"/>
            <a:ext cx="39782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>
                <a:effectLst/>
                <a:latin typeface="Times New Roman" pitchFamily="18" charset="0"/>
              </a:rPr>
              <a:t>Zrozumienie chemii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233363" y="274638"/>
            <a:ext cx="8620125" cy="1143000"/>
          </a:xfrm>
        </p:spPr>
        <p:txBody>
          <a:bodyPr/>
          <a:lstStyle/>
          <a:p>
            <a:pPr algn="l"/>
            <a:r>
              <a:rPr lang="pl-PL" altLang="pl-PL" smtClean="0">
                <a:latin typeface="Times New Roman" pitchFamily="18" charset="0"/>
              </a:rPr>
              <a:t>Czemu fizyka kwantowa jest ważna?</a:t>
            </a:r>
          </a:p>
        </p:txBody>
      </p:sp>
      <p:pic>
        <p:nvPicPr>
          <p:cNvPr id="9220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357438"/>
            <a:ext cx="4883150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2"/>
          <p:cNvSpPr txBox="1">
            <a:spLocks/>
          </p:cNvSpPr>
          <p:nvPr/>
        </p:nvSpPr>
        <p:spPr bwMode="auto">
          <a:xfrm>
            <a:off x="468313" y="1647825"/>
            <a:ext cx="82073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>
                <a:effectLst/>
                <a:latin typeface="Times New Roman" pitchFamily="18" charset="0"/>
              </a:rPr>
              <a:t>Pasmowa teoria półprzewodnictwa →elektronika, SSD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233363" y="274638"/>
            <a:ext cx="8620125" cy="1143000"/>
          </a:xfrm>
        </p:spPr>
        <p:txBody>
          <a:bodyPr/>
          <a:lstStyle/>
          <a:p>
            <a:pPr algn="l"/>
            <a:r>
              <a:rPr lang="pl-PL" altLang="pl-PL" smtClean="0">
                <a:latin typeface="Times New Roman" pitchFamily="18" charset="0"/>
              </a:rPr>
              <a:t>Czemu fizyka kwantowa jest ważna?</a:t>
            </a:r>
          </a:p>
        </p:txBody>
      </p:sp>
      <p:pic>
        <p:nvPicPr>
          <p:cNvPr id="1024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2636838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"/>
          <p:cNvSpPr txBox="1">
            <a:spLocks/>
          </p:cNvSpPr>
          <p:nvPr/>
        </p:nvSpPr>
        <p:spPr bwMode="auto">
          <a:xfrm>
            <a:off x="450850" y="1595438"/>
            <a:ext cx="3978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>
                <a:effectLst/>
                <a:latin typeface="Times New Roman" pitchFamily="18" charset="0"/>
              </a:rPr>
              <a:t>Zegary atomowe → GPS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20638</TotalTime>
  <Words>1661</Words>
  <Application>Microsoft Office PowerPoint</Application>
  <PresentationFormat>Pokaz na ekranie (4:3)</PresentationFormat>
  <Paragraphs>348</Paragraphs>
  <Slides>46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46</vt:i4>
      </vt:variant>
    </vt:vector>
  </HeadingPairs>
  <TitlesOfParts>
    <vt:vector size="47" baseType="lpstr">
      <vt:lpstr>Motyw pakietu Office</vt:lpstr>
      <vt:lpstr>Mechanika kwantowa</vt:lpstr>
      <vt:lpstr>Wykładowcy</vt:lpstr>
      <vt:lpstr>Plan wykładu</vt:lpstr>
      <vt:lpstr>Plan na dziś</vt:lpstr>
      <vt:lpstr>Czemu fizyka kwantowa jest ważna?</vt:lpstr>
      <vt:lpstr>Czemu fizyka kwantowa jest ważna?</vt:lpstr>
      <vt:lpstr>Czemu fizyka kwantowa jest ważna?</vt:lpstr>
      <vt:lpstr>Czemu fizyka kwantowa jest ważna?</vt:lpstr>
      <vt:lpstr>Czemu fizyka kwantowa jest ważna?</vt:lpstr>
      <vt:lpstr>Czemu fizyka kwantowa jest ważna?</vt:lpstr>
      <vt:lpstr>Czemu fizyka kwantowa jest ważna?</vt:lpstr>
      <vt:lpstr>Czemu fizyka kwantowa jest ważna?</vt:lpstr>
      <vt:lpstr>Czemu fizyka kwantowa jest ważna?</vt:lpstr>
      <vt:lpstr>Czemu fizyka kwantowa jest ważna?</vt:lpstr>
      <vt:lpstr>Plan wykładu</vt:lpstr>
      <vt:lpstr>Doświadczenie Younga</vt:lpstr>
      <vt:lpstr>Doświadczenie Younga</vt:lpstr>
      <vt:lpstr>Doświadczenie Younga</vt:lpstr>
      <vt:lpstr>Doświadczenie Younga</vt:lpstr>
      <vt:lpstr>Doświadczenie Younga</vt:lpstr>
      <vt:lpstr>Interferencja</vt:lpstr>
      <vt:lpstr>Interferencja</vt:lpstr>
      <vt:lpstr>Interferencja</vt:lpstr>
      <vt:lpstr>Doświadczenie Younga</vt:lpstr>
      <vt:lpstr>Doświadczenie Younga</vt:lpstr>
      <vt:lpstr>Doświadczenie Younga</vt:lpstr>
      <vt:lpstr>Doświadczenie Younga</vt:lpstr>
      <vt:lpstr>Doświadczenie Younga</vt:lpstr>
      <vt:lpstr>Doświadczenie Younga</vt:lpstr>
      <vt:lpstr>Doświadczenie Younga</vt:lpstr>
      <vt:lpstr>Doświadczenie Younga</vt:lpstr>
      <vt:lpstr>Doświadczenie Younga</vt:lpstr>
      <vt:lpstr>Doświadczenie Younga</vt:lpstr>
      <vt:lpstr>Doświadczenie Younga</vt:lpstr>
      <vt:lpstr>Doświadczenie Younga</vt:lpstr>
      <vt:lpstr>Doświadczenie Younga</vt:lpstr>
      <vt:lpstr>Doświadczenie Younga</vt:lpstr>
      <vt:lpstr>Interferometr Macha-Zehndera</vt:lpstr>
      <vt:lpstr>Interferometr Macha-Zehndera</vt:lpstr>
      <vt:lpstr>Interferometr Macha-Zehndera</vt:lpstr>
      <vt:lpstr>Doświadczenie Wheelera</vt:lpstr>
      <vt:lpstr>Gumka kwantowa (2006)</vt:lpstr>
      <vt:lpstr>Gumka kwantowa (2006)</vt:lpstr>
      <vt:lpstr>Wnioski</vt:lpstr>
      <vt:lpstr>Zaliczenie</vt:lpstr>
      <vt:lpstr>W domu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MKDN1</dc:title>
  <dc:creator>Jacek Matulewski</dc:creator>
  <cp:lastModifiedBy>Jacek</cp:lastModifiedBy>
  <cp:revision>313</cp:revision>
  <dcterms:created xsi:type="dcterms:W3CDTF">2009-01-30T09:30:43Z</dcterms:created>
  <dcterms:modified xsi:type="dcterms:W3CDTF">2017-10-17T10:54:37Z</dcterms:modified>
</cp:coreProperties>
</file>