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7" r:id="rId9"/>
    <p:sldId id="278" r:id="rId10"/>
    <p:sldId id="279" r:id="rId11"/>
    <p:sldId id="280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2" r:id="rId20"/>
    <p:sldId id="283" r:id="rId21"/>
    <p:sldId id="284" r:id="rId22"/>
    <p:sldId id="288" r:id="rId23"/>
    <p:sldId id="285" r:id="rId24"/>
    <p:sldId id="281" r:id="rId25"/>
    <p:sldId id="286" r:id="rId26"/>
    <p:sldId id="287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AD4B-5785-4903-AD48-4A622FE2F925}" type="datetimeFigureOut">
              <a:rPr lang="pl-PL" smtClean="0"/>
              <a:pPr/>
              <a:t>2014-05-16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32790-1252-45F6-A4FE-256A312996B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30EB-0A61-4D4E-954E-27AFB92E825F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E3553-EF50-4DF8-9989-CD67A04D7722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F813-F3EF-443C-B457-15DBBBBE0A3C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9C81-C7DD-4EC6-BD69-7BEC93BA7234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B332-7D05-4268-8027-FA4E7A5F6D5B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90D4-F51B-47AC-B6BE-04EA181907FB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E19B-CA5F-45C8-81CE-12F725C52A6F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B131-EF0C-4009-A2BE-D4C5A5C9A766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8A1-105E-4A03-A257-7F7AC4C1E0F7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D600-B0CD-4C72-ACC7-6C8907F35D41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5CE-F4FF-466A-AD9A-E8E698D16F99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2163E-358A-4933-B527-06C5F7291023}" type="datetime1">
              <a:rPr lang="pl-PL" smtClean="0"/>
              <a:pPr/>
              <a:t>2014-05-16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D77A-C1E6-431D-8C03-08FFB47EB9F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premium-hands.blogspot.com/2011/11/normal-0-21-false-false-false-pl-x-none.html" TargetMode="External"/><Relationship Id="rId3" Type="http://schemas.openxmlformats.org/officeDocument/2006/relationships/hyperlink" Target="http://msdn.microsoft.com/pl-pl/library/testy-jednostkowe-w-visual-studio.aspx" TargetMode="External"/><Relationship Id="rId7" Type="http://schemas.openxmlformats.org/officeDocument/2006/relationships/hyperlink" Target="http://michalaniserowicz.wordpress.com/tag/nunit/" TargetMode="External"/><Relationship Id="rId2" Type="http://schemas.openxmlformats.org/officeDocument/2006/relationships/hyperlink" Target="http://pl.wikipedia.org/wiki/Test_jednostkow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cis.pcz.pl/~dsmorawa/zal/testyjednostkowe.pdf" TargetMode="External"/><Relationship Id="rId5" Type="http://schemas.openxmlformats.org/officeDocument/2006/relationships/hyperlink" Target="http://wazniak.mimuw.edu.pl/images/e/e9/Zpo-3-wyk.pdf" TargetMode="External"/><Relationship Id="rId4" Type="http://schemas.openxmlformats.org/officeDocument/2006/relationships/hyperlink" Target="http://adamczuk.net.pl/2013/01/14/testy-jednostkowe-warto-czy-nie-warto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latin typeface="Buxton Sketch" pitchFamily="66" charset="0"/>
              </a:rPr>
              <a:t>Testy jednostkowe</a:t>
            </a:r>
            <a:endParaRPr lang="pl-PL" sz="5400" dirty="0">
              <a:latin typeface="Buxton Sketch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Visual Studio</a:t>
            </a:r>
          </a:p>
          <a:p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NUnit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Test jednostkowy a integracyjny</a:t>
            </a:r>
            <a:endParaRPr lang="pl-PL" sz="4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26626" name="Picture 2" descr="http://dariuszwozniaknet.files.wordpress.com/2013/05/carpar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768752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Test jednostkowy a integracyjny</a:t>
            </a:r>
            <a:endParaRPr lang="pl-PL" sz="4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11</a:t>
            </a:fld>
            <a:endParaRPr lang="pl-PL"/>
          </a:p>
        </p:txBody>
      </p:sp>
      <p:pic>
        <p:nvPicPr>
          <p:cNvPr id="38914" name="Picture 2" descr="http://dariuszwozniaknet.files.wordpress.com/2013/05/crasht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399293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latin typeface="Buxton Sketch" pitchFamily="66" charset="0"/>
              </a:rPr>
              <a:t>Test </a:t>
            </a:r>
            <a:r>
              <a:rPr lang="pl-PL" sz="4800" dirty="0" smtClean="0">
                <a:latin typeface="Buxton Sketch" pitchFamily="66" charset="0"/>
              </a:rPr>
              <a:t>jednostkowy</a:t>
            </a:r>
            <a:endParaRPr lang="pl-PL" sz="5400" dirty="0">
              <a:latin typeface="Buxton Sketch" pitchFamily="66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(ang. </a:t>
            </a:r>
            <a:r>
              <a:rPr lang="pl-PL" i="1" dirty="0" smtClean="0"/>
              <a:t>unit test</a:t>
            </a:r>
            <a:r>
              <a:rPr lang="pl-PL" dirty="0" smtClean="0"/>
              <a:t>) – w programowaniu metoda testowania tworzonego oprogramowania poprzez wykonywanie testów weryfikujących poprawność działania pojedynczych elementów (jednostek) programu – np. metod lub obiektów w programowaniu obiektowym lub procedur w programowaniu proceduralnym. Testowany fragment programu poddawany jest testowi, który wykonuje go i porównuje wynik (np. zwrócone wartości, stan obiektu, wyrzucone wyjątki) z oczekiwanymi wynikami – tak pozytywnymi, jak i negatywnymi (niepowodzenie działania kodu w określonych sytuacjach również może podlegać testowaniu).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359024"/>
          </a:xfrm>
        </p:spPr>
        <p:txBody>
          <a:bodyPr>
            <a:no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Testy jednostkowe można podzielić na następujące warianty:</a:t>
            </a:r>
            <a:br>
              <a:rPr lang="pl-PL" sz="4800" dirty="0" smtClean="0">
                <a:latin typeface="Buxton Sketch" pitchFamily="66" charset="0"/>
              </a:rPr>
            </a:b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analiza ścieżek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użycie klas równoważności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testowanie wartości brzegowych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testowanie składniowe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Analiza ścieżek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każda możliwa ścieżka w każdej funkcji została przetestowana</a:t>
            </a:r>
          </a:p>
          <a:p>
            <a:endParaRPr lang="pl-PL" dirty="0" smtClean="0"/>
          </a:p>
          <a:p>
            <a:r>
              <a:rPr lang="pl-PL" dirty="0" smtClean="0"/>
              <a:t>ścieżki są niemożliwe do sprawdzenia z powodu istnienia pętli</a:t>
            </a:r>
          </a:p>
          <a:p>
            <a:endParaRPr lang="pl-PL" sz="3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Użycie klas równoważności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u="sng" dirty="0" smtClean="0"/>
              <a:t>klasy poprawności </a:t>
            </a:r>
            <a:r>
              <a:rPr lang="pl-PL" dirty="0" smtClean="0"/>
              <a:t>– są to przypadki, dla których przewidujemy poprawne wykonanie programu,</a:t>
            </a:r>
          </a:p>
          <a:p>
            <a:endParaRPr lang="pl-PL" dirty="0" smtClean="0"/>
          </a:p>
          <a:p>
            <a:r>
              <a:rPr lang="pl-PL" u="sng" dirty="0" smtClean="0"/>
              <a:t>klasy niepoprawności </a:t>
            </a:r>
            <a:r>
              <a:rPr lang="pl-PL" dirty="0" smtClean="0"/>
              <a:t>– są to przypadki, dla których przewidujemy błędne wykonanie programu.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Użycie klas równoważności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Przykłady:</a:t>
            </a:r>
          </a:p>
          <a:p>
            <a:r>
              <a:rPr lang="pl-PL" dirty="0" smtClean="0"/>
              <a:t>rejestracja osoby w wieku od 0 do 120 lat: przypadki testowe = {15, 18, 30, 60, 5}</a:t>
            </a:r>
          </a:p>
          <a:p>
            <a:endParaRPr lang="pl-PL" dirty="0" smtClean="0"/>
          </a:p>
          <a:p>
            <a:r>
              <a:rPr lang="pl-PL" dirty="0" smtClean="0"/>
              <a:t>długość wiadomości od 1 do 50 znaków: przypadki testowe = {1, 2, 5, 8, 30, 45}</a:t>
            </a:r>
          </a:p>
          <a:p>
            <a:endParaRPr lang="pl-PL" dirty="0" smtClean="0"/>
          </a:p>
          <a:p>
            <a:r>
              <a:rPr lang="pl-PL" dirty="0" smtClean="0"/>
              <a:t>napięcie od 0 do 100 V: przypadki testowe = {0, 1, 5, 24, 40, 80}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Testowanie wartości brzegowych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Przykłady:</a:t>
            </a:r>
          </a:p>
          <a:p>
            <a:r>
              <a:rPr lang="pl-PL" u="sng" dirty="0" smtClean="0"/>
              <a:t>rejestracja osoby w przedziale wiekowym 0 – 120,</a:t>
            </a:r>
          </a:p>
          <a:p>
            <a:pPr>
              <a:buNone/>
            </a:pPr>
            <a:r>
              <a:rPr lang="pl-PL" i="1" dirty="0" smtClean="0"/>
              <a:t>testowane wartości brzegowe: {-1, 0, 1, 119, 120, 121}</a:t>
            </a:r>
          </a:p>
          <a:p>
            <a:r>
              <a:rPr lang="pl-PL" u="sng" dirty="0" smtClean="0"/>
              <a:t>długość wiadomości od 1 do 50 znaków:</a:t>
            </a:r>
          </a:p>
          <a:p>
            <a:pPr>
              <a:buNone/>
            </a:pPr>
            <a:r>
              <a:rPr lang="pl-PL" i="1" dirty="0" smtClean="0"/>
              <a:t>testowane wartości brzegowe: {0, 1, 2, 49, 50, 51}</a:t>
            </a:r>
          </a:p>
          <a:p>
            <a:r>
              <a:rPr lang="pl-PL" u="sng" dirty="0" smtClean="0"/>
              <a:t>napięcie od 0 do 100 V:</a:t>
            </a:r>
          </a:p>
          <a:p>
            <a:pPr>
              <a:buNone/>
            </a:pPr>
            <a:r>
              <a:rPr lang="pl-PL" i="1" dirty="0" smtClean="0"/>
              <a:t>testowane wartości brzegowe: {-1, 0, 1, 99, 100, 101}</a:t>
            </a:r>
            <a:endParaRPr lang="pl-PL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Testowanie składniowe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pl-PL" dirty="0" smtClean="0"/>
              <a:t>Błędy zależne od systemu i środowiska: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wymuszone wartości pól (bazy danych)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autokorekty (MS Office)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Testy jednostkowe – warto czy nie?</a:t>
            </a:r>
            <a:endParaRPr lang="pl-PL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pl-PL" dirty="0" smtClean="0"/>
              <a:t>Testy jednostkowe pozwalają na duże zmiany w kodzie w szybkim czasie. </a:t>
            </a:r>
          </a:p>
          <a:p>
            <a:r>
              <a:rPr lang="pl-PL" dirty="0" smtClean="0"/>
              <a:t>TDD pomaga w rozsądnym programowaniu.</a:t>
            </a:r>
          </a:p>
          <a:p>
            <a:r>
              <a:rPr lang="pl-PL" dirty="0" smtClean="0"/>
              <a:t>Testy i implementacja pozostają bardzo blisko siebie, aby wynikowy kod był lepszej jakości.</a:t>
            </a:r>
          </a:p>
          <a:p>
            <a:r>
              <a:rPr lang="pl-PL" dirty="0" smtClean="0"/>
              <a:t>TDD pomaga w programowaniu złożonych problemów.</a:t>
            </a:r>
          </a:p>
          <a:p>
            <a:r>
              <a:rPr lang="pl-PL" dirty="0" smtClean="0"/>
              <a:t>Testy jednostkowe umożliwiają lepsze zrozumienie projektowanego kodu.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TDD - </a:t>
            </a:r>
            <a:r>
              <a:rPr lang="pl-PL" sz="4800" dirty="0" err="1" smtClean="0">
                <a:latin typeface="Buxton Sketch" pitchFamily="66" charset="0"/>
              </a:rPr>
              <a:t>Test-driven</a:t>
            </a:r>
            <a:r>
              <a:rPr lang="pl-PL" sz="4800" dirty="0" smtClean="0">
                <a:latin typeface="Buxton Sketch" pitchFamily="66" charset="0"/>
              </a:rPr>
              <a:t> development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Najpierw programista pisze automatyczny test sprawdzający dodawaną funkcjonalność. Test w tym momencie nie powinien się udać.</a:t>
            </a:r>
          </a:p>
          <a:p>
            <a:r>
              <a:rPr lang="pl-PL" dirty="0" smtClean="0"/>
              <a:t>Później następuje implementacja funkcjonalności. W tym momencie wcześniej napisany test powinien się udać.</a:t>
            </a:r>
          </a:p>
          <a:p>
            <a:r>
              <a:rPr lang="pl-PL" dirty="0" smtClean="0"/>
              <a:t>W ostatnim kroku, programista dokonuje </a:t>
            </a:r>
            <a:r>
              <a:rPr lang="pl-PL" dirty="0" err="1" smtClean="0"/>
              <a:t>refaktoryzacji</a:t>
            </a:r>
            <a:r>
              <a:rPr lang="pl-PL" dirty="0" smtClean="0"/>
              <a:t> napisanego kodu, żeby spełniał on oczekiwane standardy.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Testy jednostkowe – warto czy nie?</a:t>
            </a:r>
            <a:endParaRPr lang="pl-PL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Testy jednostkowe dają natychmiastowe wsparcie w postaci wizualnej. </a:t>
            </a:r>
          </a:p>
          <a:p>
            <a:r>
              <a:rPr lang="pl-PL" dirty="0" smtClean="0"/>
              <a:t>Wbrew powszechnej opinii pisanie testów wcale nie wymaga dwukrotnie większej ilości kodu, ani nie zwalnia tempa tworzenia aplikacji.</a:t>
            </a:r>
          </a:p>
          <a:p>
            <a:r>
              <a:rPr lang="pl-PL" i="1" dirty="0" smtClean="0"/>
              <a:t>„Niedoskonałe testy, uruchamiane często są o wiele lepsze niż doskonałe testy, których nigdy nie napiszesz”.</a:t>
            </a:r>
          </a:p>
          <a:p>
            <a:r>
              <a:rPr lang="pl-PL" dirty="0" smtClean="0"/>
              <a:t>Dobre testy jednostkowe ułatwiają dokumentowanie kodu i dokładniejsze określenie, jak dany fragment rzeczywiście działa.</a:t>
            </a:r>
          </a:p>
          <a:p>
            <a:r>
              <a:rPr lang="pl-PL" dirty="0" smtClean="0"/>
              <a:t>Test jednostkowe pomagają w ponownym użyciu kodu.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Typy asercji</a:t>
            </a:r>
            <a:endParaRPr lang="pl-PL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asercje porównań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assertEquals</a:t>
            </a:r>
            <a:r>
              <a:rPr lang="pl-PL" dirty="0" smtClean="0"/>
              <a:t>([komunikat], oczekiwany, faktyczny)</a:t>
            </a:r>
          </a:p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asercje tożsamości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assertSame</a:t>
            </a:r>
            <a:r>
              <a:rPr lang="pl-PL" dirty="0" smtClean="0"/>
              <a:t>([komunikat], oczekiwany, faktyczny)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assertNotSame</a:t>
            </a:r>
            <a:r>
              <a:rPr lang="pl-PL" dirty="0" smtClean="0"/>
              <a:t>([komunikat], oczekiwany, faktyczny)</a:t>
            </a:r>
          </a:p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asercje referencji </a:t>
            </a:r>
            <a:r>
              <a:rPr lang="pl-PL" b="1" dirty="0" err="1" smtClean="0"/>
              <a:t>null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assertNull</a:t>
            </a:r>
            <a:r>
              <a:rPr lang="pl-PL" dirty="0" smtClean="0"/>
              <a:t>([komunikat], referencja)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assertNotNull</a:t>
            </a:r>
            <a:r>
              <a:rPr lang="pl-PL" dirty="0" smtClean="0"/>
              <a:t>([komunikat], referencja)</a:t>
            </a:r>
          </a:p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asercje logiczne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assertTrue</a:t>
            </a:r>
            <a:r>
              <a:rPr lang="pl-PL" dirty="0" smtClean="0"/>
              <a:t>([komunikat], warunek)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assertFalse</a:t>
            </a:r>
            <a:r>
              <a:rPr lang="pl-PL" dirty="0" smtClean="0"/>
              <a:t>([komunikat], warunek)</a:t>
            </a:r>
          </a:p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bezwarunkowe niepowodzenie</a:t>
            </a:r>
          </a:p>
          <a:p>
            <a:pPr>
              <a:buNone/>
            </a:pPr>
            <a:r>
              <a:rPr lang="pl-PL" dirty="0" smtClean="0"/>
              <a:t>	– </a:t>
            </a:r>
            <a:r>
              <a:rPr lang="pl-PL" dirty="0" err="1" smtClean="0"/>
              <a:t>fail</a:t>
            </a:r>
            <a:r>
              <a:rPr lang="pl-PL" dirty="0" smtClean="0"/>
              <a:t>([komunikat])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Atrybuty Visual Studio</a:t>
            </a:r>
            <a:endParaRPr lang="pl-PL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/>
              <a:t>[</a:t>
            </a:r>
            <a:r>
              <a:rPr lang="pl-PL" b="1" dirty="0" err="1" smtClean="0"/>
              <a:t>AssemblyCleanup</a:t>
            </a:r>
            <a:r>
              <a:rPr lang="pl-PL" b="1" dirty="0" smtClean="0"/>
              <a:t>]</a:t>
            </a:r>
            <a:r>
              <a:rPr lang="pl-PL" dirty="0" smtClean="0"/>
              <a:t> – atrybut dla metody porządkującej. Metoda zostanie uruchomiona po wykonaniu wszystkich innych testów.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AssemblyInitialize</a:t>
            </a:r>
            <a:r>
              <a:rPr lang="pl-PL" b="1" dirty="0" smtClean="0"/>
              <a:t>]</a:t>
            </a:r>
            <a:r>
              <a:rPr lang="pl-PL" dirty="0" smtClean="0"/>
              <a:t> – atrybut metody przygotowawczej. Metoda z takim atrybutem zostanie wykonana jako pierwsza. Może posłużyć do przygotowania np. zasobów dla testów.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DataSource</a:t>
            </a:r>
            <a:r>
              <a:rPr lang="pl-PL" b="1" dirty="0" smtClean="0"/>
              <a:t>]</a:t>
            </a:r>
            <a:r>
              <a:rPr lang="pl-PL" dirty="0" smtClean="0"/>
              <a:t> – udostępnia informacje o połączeniu ze źródłem danych.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DeploymentItem</a:t>
            </a:r>
            <a:r>
              <a:rPr lang="pl-PL" b="1" dirty="0" smtClean="0"/>
              <a:t>]</a:t>
            </a:r>
            <a:r>
              <a:rPr lang="pl-PL" dirty="0" smtClean="0"/>
              <a:t> – pozwala wskazać dodatkowe pliki (.</a:t>
            </a:r>
            <a:r>
              <a:rPr lang="pl-PL" dirty="0" err="1" smtClean="0"/>
              <a:t>dll</a:t>
            </a:r>
            <a:r>
              <a:rPr lang="pl-PL" dirty="0" smtClean="0"/>
              <a:t>, .</a:t>
            </a:r>
            <a:r>
              <a:rPr lang="pl-PL" dirty="0" err="1" smtClean="0"/>
              <a:t>txt</a:t>
            </a:r>
            <a:r>
              <a:rPr lang="pl-PL" dirty="0" smtClean="0"/>
              <a:t> i innych), niezbędne do przeprowadzenia testu.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ExpectedException</a:t>
            </a:r>
            <a:r>
              <a:rPr lang="pl-PL" b="1" dirty="0" smtClean="0"/>
              <a:t>]</a:t>
            </a:r>
            <a:r>
              <a:rPr lang="pl-PL" dirty="0" smtClean="0"/>
              <a:t> – wskazuje metodę testową, której wartością oczekiwaną jest zwrócenie wyjątku.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HostType</a:t>
            </a:r>
            <a:r>
              <a:rPr lang="pl-PL" b="1" dirty="0" smtClean="0"/>
              <a:t>]</a:t>
            </a:r>
            <a:r>
              <a:rPr lang="pl-PL" dirty="0" smtClean="0"/>
              <a:t> – atrybut przydatny np. w testach dla ASP.NET kiedy to nie lokalny komputer jest hostem. </a:t>
            </a:r>
            <a:r>
              <a:rPr lang="pl-PL" dirty="0" err="1" smtClean="0"/>
              <a:t>HostType</a:t>
            </a:r>
            <a:r>
              <a:rPr lang="pl-PL" dirty="0" smtClean="0"/>
              <a:t> pozwala wskazać innego hosta.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Ignore</a:t>
            </a:r>
            <a:r>
              <a:rPr lang="pl-PL" b="1" dirty="0" smtClean="0"/>
              <a:t>]</a:t>
            </a:r>
            <a:r>
              <a:rPr lang="pl-PL" dirty="0" smtClean="0"/>
              <a:t> – oznaczoną tak metodę należy pominąć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TestClass</a:t>
            </a:r>
            <a:r>
              <a:rPr lang="pl-PL" b="1" dirty="0" smtClean="0"/>
              <a:t>]</a:t>
            </a:r>
            <a:r>
              <a:rPr lang="pl-PL" dirty="0" smtClean="0"/>
              <a:t> – atrybut do oznaczania klas, które zawierają metody testów.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TestProperty</a:t>
            </a:r>
            <a:r>
              <a:rPr lang="pl-PL" b="1" dirty="0" smtClean="0"/>
              <a:t>]</a:t>
            </a:r>
            <a:r>
              <a:rPr lang="pl-PL" dirty="0" smtClean="0"/>
              <a:t> – pozwala definiować właściwości metod testowych.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TestMethod</a:t>
            </a:r>
            <a:r>
              <a:rPr lang="pl-PL" b="1" dirty="0" smtClean="0"/>
              <a:t>]</a:t>
            </a:r>
            <a:r>
              <a:rPr lang="pl-PL" dirty="0" smtClean="0"/>
              <a:t> – oznacza metodę jako test jednostkowy.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Timeout</a:t>
            </a:r>
            <a:r>
              <a:rPr lang="pl-PL" b="1" dirty="0" smtClean="0"/>
              <a:t>]</a:t>
            </a:r>
            <a:r>
              <a:rPr lang="pl-PL" dirty="0" smtClean="0"/>
              <a:t> – określa limit czasu (w milisekundach) dla danej metody testowej.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Atrybuty </a:t>
            </a:r>
            <a:r>
              <a:rPr lang="pl-PL" sz="4800" dirty="0" err="1" smtClean="0">
                <a:latin typeface="Buxton Sketch" pitchFamily="66" charset="0"/>
              </a:rPr>
              <a:t>NUnit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[</a:t>
            </a:r>
            <a:r>
              <a:rPr lang="pl-PL" b="1" dirty="0" err="1" smtClean="0"/>
              <a:t>TestFixture</a:t>
            </a:r>
            <a:r>
              <a:rPr lang="pl-PL" b="1" dirty="0" smtClean="0"/>
              <a:t>]– </a:t>
            </a:r>
            <a:r>
              <a:rPr lang="pl-PL" dirty="0" smtClean="0"/>
              <a:t>wskazuje na klasę zawierającą testy</a:t>
            </a:r>
          </a:p>
          <a:p>
            <a:r>
              <a:rPr lang="pl-PL" b="1" dirty="0" smtClean="0"/>
              <a:t>[Test] </a:t>
            </a:r>
            <a:r>
              <a:rPr lang="pl-PL" dirty="0" smtClean="0"/>
              <a:t>wskazuje metodę będącą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Igonre</a:t>
            </a:r>
            <a:r>
              <a:rPr lang="pl-PL" b="1" dirty="0" smtClean="0"/>
              <a:t>]</a:t>
            </a:r>
            <a:r>
              <a:rPr lang="pl-PL" dirty="0" smtClean="0"/>
              <a:t>– ignorowanie testu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TestFixtureSetUp</a:t>
            </a:r>
            <a:r>
              <a:rPr lang="pl-PL" b="1" dirty="0" smtClean="0"/>
              <a:t>]</a:t>
            </a:r>
            <a:r>
              <a:rPr lang="pl-PL" dirty="0" smtClean="0"/>
              <a:t>– oznaczenie metody</a:t>
            </a:r>
          </a:p>
          <a:p>
            <a:pPr>
              <a:buNone/>
            </a:pPr>
            <a:r>
              <a:rPr lang="pl-PL" dirty="0" smtClean="0"/>
              <a:t>wywoływanej przed testami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TestFixtureTearDown</a:t>
            </a:r>
            <a:r>
              <a:rPr lang="pl-PL" b="1" dirty="0" smtClean="0"/>
              <a:t>]</a:t>
            </a:r>
            <a:r>
              <a:rPr lang="pl-PL" dirty="0" smtClean="0"/>
              <a:t>– oznaczenie metody </a:t>
            </a:r>
          </a:p>
          <a:p>
            <a:pPr>
              <a:buNone/>
            </a:pPr>
            <a:r>
              <a:rPr lang="pl-PL" dirty="0" smtClean="0"/>
              <a:t>wywołanej po zakończeniu testów wywołanej po zakończeniu testów</a:t>
            </a:r>
          </a:p>
          <a:p>
            <a:r>
              <a:rPr lang="pl-PL" b="1" dirty="0" smtClean="0"/>
              <a:t>[</a:t>
            </a:r>
            <a:r>
              <a:rPr lang="pl-PL" b="1" dirty="0" err="1" smtClean="0"/>
              <a:t>Category</a:t>
            </a:r>
            <a:r>
              <a:rPr lang="pl-PL" b="1" dirty="0" smtClean="0"/>
              <a:t>]</a:t>
            </a:r>
            <a:r>
              <a:rPr lang="pl-PL" dirty="0" smtClean="0"/>
              <a:t>– oznaczenie przynależności klasy </a:t>
            </a:r>
          </a:p>
          <a:p>
            <a:pPr>
              <a:buNone/>
            </a:pPr>
            <a:r>
              <a:rPr lang="pl-PL" dirty="0" smtClean="0"/>
              <a:t>testowej do danej kategorii</a:t>
            </a:r>
          </a:p>
          <a:p>
            <a:r>
              <a:rPr lang="pl-PL" b="1" dirty="0" smtClean="0"/>
              <a:t>[Explicite]</a:t>
            </a:r>
            <a:r>
              <a:rPr lang="pl-PL" dirty="0" smtClean="0"/>
              <a:t>–ignorowanie testu w przypadku</a:t>
            </a:r>
          </a:p>
          <a:p>
            <a:pPr>
              <a:buNone/>
            </a:pPr>
            <a:r>
              <a:rPr lang="pl-PL" dirty="0" smtClean="0"/>
              <a:t>uruchomiania wszystkich testów naraz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Pytania na kolokwium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Czym jest test jednostkowy?</a:t>
            </a:r>
          </a:p>
          <a:p>
            <a:endParaRPr lang="pl-PL" dirty="0" smtClean="0"/>
          </a:p>
          <a:p>
            <a:r>
              <a:rPr lang="pl-PL" dirty="0" smtClean="0"/>
              <a:t>Czym jest TDD? Podaj główne kroki TDD.</a:t>
            </a:r>
          </a:p>
          <a:p>
            <a:endParaRPr lang="pl-PL" dirty="0" smtClean="0"/>
          </a:p>
          <a:p>
            <a:r>
              <a:rPr lang="pl-PL" dirty="0" smtClean="0"/>
              <a:t>Wymień 4 rodzaje testów w świecie TDD.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Bibliografia</a:t>
            </a:r>
            <a:endParaRPr lang="pl-PL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2"/>
              </a:rPr>
              <a:t>http://pl.wikipedia.org/wiki/Test_jednostkowy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3"/>
              </a:rPr>
              <a:t>http://msdn.microsoft.com/pl-pl/library/testy-jednostkowe-w-visual-studio.aspx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4"/>
              </a:rPr>
              <a:t>http://adamczuk.net.pl/2013/01/14/testy-jednostkowe-warto-czy-nie-warto/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5"/>
              </a:rPr>
              <a:t>http://wazniak.mimuw.edu.pl/images/e/e9/Zpo-3-wyk.pdf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6"/>
              </a:rPr>
              <a:t>http://icis.pcz.pl/~dsmorawa/zal/testyjednostkowe.pdf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7"/>
              </a:rPr>
              <a:t>http://michalaniserowicz.wordpress.com/tag/nunit</a:t>
            </a:r>
            <a:r>
              <a:rPr lang="pl-PL" dirty="0" smtClean="0">
                <a:hlinkClick r:id="rId7"/>
              </a:rPr>
              <a:t>/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r>
              <a:rPr lang="pl-PL" dirty="0" smtClean="0">
                <a:hlinkClick r:id="rId8"/>
              </a:rPr>
              <a:t>http://</a:t>
            </a:r>
            <a:r>
              <a:rPr lang="pl-PL" dirty="0" smtClean="0">
                <a:hlinkClick r:id="rId8"/>
              </a:rPr>
              <a:t>premium-hands.blogspot.com/2011/11/normal-0-21-false-false-false-pl-x-none.html</a:t>
            </a:r>
            <a:endParaRPr lang="pl-PL" dirty="0" smtClean="0"/>
          </a:p>
          <a:p>
            <a:pPr>
              <a:lnSpc>
                <a:spcPct val="160000"/>
              </a:lnSpc>
              <a:buNone/>
            </a:pPr>
            <a:endParaRPr lang="pl-PL" dirty="0" smtClean="0"/>
          </a:p>
          <a:p>
            <a:pPr>
              <a:lnSpc>
                <a:spcPct val="160000"/>
              </a:lnSpc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r>
              <a:rPr lang="pl-PL" sz="4800" dirty="0" smtClean="0">
                <a:latin typeface="Buxton Sketch" pitchFamily="66" charset="0"/>
              </a:rPr>
              <a:t>Dziękuję za uwagę!</a:t>
            </a:r>
            <a:endParaRPr lang="pl-PL" dirty="0">
              <a:latin typeface="Buxton Sketch" pitchFamily="66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TDD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pl-PL" dirty="0" smtClean="0"/>
              <a:t>Głównym celem </a:t>
            </a:r>
            <a:r>
              <a:rPr lang="pl-PL" i="1" dirty="0" err="1" smtClean="0"/>
              <a:t>test-driven</a:t>
            </a:r>
            <a:r>
              <a:rPr lang="pl-PL" dirty="0" smtClean="0"/>
              <a:t> jest:</a:t>
            </a:r>
          </a:p>
          <a:p>
            <a:pPr fontAlgn="base">
              <a:lnSpc>
                <a:spcPct val="150000"/>
              </a:lnSpc>
            </a:pPr>
            <a:r>
              <a:rPr lang="pl-PL" dirty="0" smtClean="0"/>
              <a:t>Zachowanie wysokiej jakości </a:t>
            </a:r>
            <a:r>
              <a:rPr lang="pl-PL" dirty="0" err="1" smtClean="0"/>
              <a:t>designu</a:t>
            </a:r>
            <a:r>
              <a:rPr lang="pl-PL" dirty="0" smtClean="0"/>
              <a:t> w swoich klasach.</a:t>
            </a:r>
          </a:p>
          <a:p>
            <a:pPr fontAlgn="base">
              <a:lnSpc>
                <a:spcPct val="150000"/>
              </a:lnSpc>
            </a:pPr>
            <a:r>
              <a:rPr lang="pl-PL" dirty="0" smtClean="0"/>
              <a:t>Uniknięcie złej interpretacji wymagań biznesowych.</a:t>
            </a:r>
          </a:p>
          <a:p>
            <a:pPr fontAlgn="base">
              <a:lnSpc>
                <a:spcPct val="150000"/>
              </a:lnSpc>
            </a:pPr>
            <a:r>
              <a:rPr lang="pl-PL" dirty="0" smtClean="0"/>
              <a:t>Zachowanie prostoty w kodzie: YAGNI + KISS.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3</a:t>
            </a:fld>
            <a:endParaRPr lang="pl-PL"/>
          </a:p>
        </p:txBody>
      </p:sp>
      <p:pic>
        <p:nvPicPr>
          <p:cNvPr id="1026" name="Picture 2" descr="http://blog.pietowski.com/wp-content/uploads/2010/11/sTEy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700808"/>
            <a:ext cx="3240360" cy="3955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err="1" smtClean="0">
                <a:latin typeface="Buxton Sketch" pitchFamily="66" charset="0"/>
              </a:rPr>
              <a:t>Red-Green-Refactor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pl-PL" b="1" dirty="0" smtClean="0"/>
              <a:t>Red</a:t>
            </a:r>
            <a:r>
              <a:rPr lang="pl-PL" dirty="0" smtClean="0"/>
              <a:t>: Piszemy test, który się nie powodzi.</a:t>
            </a:r>
          </a:p>
          <a:p>
            <a:pPr lvl="1" fontAlgn="base"/>
            <a:r>
              <a:rPr lang="pl-PL" dirty="0" smtClean="0"/>
              <a:t>Testy piszemy do pustych, ale istniejących już klas i metod (dzięki czemu możemy korzystać z </a:t>
            </a:r>
            <a:r>
              <a:rPr lang="pl-PL" dirty="0" err="1" smtClean="0"/>
              <a:t>IntelliSense</a:t>
            </a:r>
            <a:r>
              <a:rPr lang="pl-PL" dirty="0" smtClean="0"/>
              <a:t>).</a:t>
            </a:r>
          </a:p>
          <a:p>
            <a:pPr lvl="1" fontAlgn="base"/>
            <a:r>
              <a:rPr lang="pl-PL" dirty="0" smtClean="0"/>
              <a:t>Uruchamiamy test i oczekujemy, że się nie powiedzie.</a:t>
            </a:r>
          </a:p>
          <a:p>
            <a:pPr fontAlgn="base"/>
            <a:r>
              <a:rPr lang="pl-PL" b="1" dirty="0" smtClean="0"/>
              <a:t>Green</a:t>
            </a:r>
            <a:r>
              <a:rPr lang="pl-PL" dirty="0" smtClean="0"/>
              <a:t>: Piszemy kod aby testy się powiodły.</a:t>
            </a:r>
          </a:p>
          <a:p>
            <a:pPr lvl="1" fontAlgn="base"/>
            <a:r>
              <a:rPr lang="pl-PL" dirty="0" smtClean="0"/>
              <a:t>Implementujemy kod (według dokumentacji).</a:t>
            </a:r>
          </a:p>
          <a:p>
            <a:pPr lvl="1" fontAlgn="base"/>
            <a:r>
              <a:rPr lang="pl-PL" dirty="0" smtClean="0"/>
              <a:t>Uruchamiamy testy. Wszystkie testy muszą się powieść.</a:t>
            </a:r>
          </a:p>
          <a:p>
            <a:pPr fontAlgn="base"/>
            <a:r>
              <a:rPr lang="pl-PL" b="1" dirty="0" err="1" smtClean="0"/>
              <a:t>Refactor</a:t>
            </a:r>
            <a:r>
              <a:rPr lang="pl-PL" dirty="0" smtClean="0"/>
              <a:t>: </a:t>
            </a:r>
            <a:r>
              <a:rPr lang="pl-PL" dirty="0" err="1" smtClean="0"/>
              <a:t>Refaktoryzacja</a:t>
            </a:r>
            <a:r>
              <a:rPr lang="pl-PL" dirty="0" smtClean="0"/>
              <a:t> </a:t>
            </a:r>
            <a:r>
              <a:rPr lang="pl-PL" dirty="0" err="1" smtClean="0"/>
              <a:t>kod—wprowadzenie</a:t>
            </a:r>
            <a:r>
              <a:rPr lang="pl-PL" dirty="0" smtClean="0"/>
              <a:t> zmian, które poprawiają jakość kodu (np. usunięcie duplikacji), ale nie zmieniają jego funkcjonalności.</a:t>
            </a:r>
          </a:p>
          <a:p>
            <a:pPr lvl="1" fontAlgn="base"/>
            <a:r>
              <a:rPr lang="pl-PL" dirty="0" smtClean="0"/>
              <a:t>Po </a:t>
            </a:r>
            <a:r>
              <a:rPr lang="pl-PL" dirty="0" err="1" smtClean="0"/>
              <a:t>refaktoryzacji</a:t>
            </a:r>
            <a:r>
              <a:rPr lang="pl-PL" dirty="0" smtClean="0"/>
              <a:t>, uruchamiamy wszystkie testy by sprawdzić czy czegoś nie zepsuliśmy.</a:t>
            </a:r>
          </a:p>
          <a:p>
            <a:pPr lvl="1" fontAlgn="base"/>
            <a:r>
              <a:rPr lang="pl-PL" dirty="0" smtClean="0"/>
              <a:t>Ten punkt jest często lekceważony lub pomijany w procesie. Nie zapominajmy o tym, równie ważnym co dwa poprzednie, elemencie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err="1" smtClean="0">
                <a:latin typeface="Buxton Sketch" pitchFamily="66" charset="0"/>
              </a:rPr>
              <a:t>Red-Green-Refactor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5</a:t>
            </a:fld>
            <a:endParaRPr lang="pl-PL"/>
          </a:p>
        </p:txBody>
      </p:sp>
      <p:pic>
        <p:nvPicPr>
          <p:cNvPr id="24578" name="Picture 2" descr="http://dariuszwozniaknet.files.wordpress.com/2013/04/red-green-refactor-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060848"/>
            <a:ext cx="3533775" cy="3762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Zalety TDD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pl-PL" dirty="0" smtClean="0"/>
              <a:t>Dokładne zrozumienie wymagań dokumentacji. Testy piszemy zawsze względem dokumentacji.</a:t>
            </a:r>
          </a:p>
          <a:p>
            <a:pPr fontAlgn="base"/>
            <a:r>
              <a:rPr lang="pl-PL" dirty="0" smtClean="0"/>
              <a:t>Testy jako dokumentacja jest zawsze aktualna w czasie.</a:t>
            </a:r>
          </a:p>
          <a:p>
            <a:pPr fontAlgn="base"/>
            <a:r>
              <a:rPr lang="pl-PL" dirty="0" smtClean="0"/>
              <a:t>Testy nie wprowadzają niejednoznaczności, cechy którą może posiadać dokumentacja papierowa.</a:t>
            </a:r>
          </a:p>
          <a:p>
            <a:pPr fontAlgn="base"/>
            <a:r>
              <a:rPr lang="pl-PL" dirty="0" smtClean="0"/>
              <a:t>Wymuszanie dobrego </a:t>
            </a:r>
            <a:r>
              <a:rPr lang="pl-PL" dirty="0" err="1" smtClean="0"/>
              <a:t>designu</a:t>
            </a:r>
            <a:r>
              <a:rPr lang="pl-PL" dirty="0" smtClean="0"/>
              <a:t> kodu i szybka identyfikacja potencjalnych błędów w </a:t>
            </a:r>
            <a:r>
              <a:rPr lang="pl-PL" dirty="0" err="1" smtClean="0"/>
              <a:t>designie</a:t>
            </a:r>
            <a:r>
              <a:rPr lang="pl-PL" dirty="0" smtClean="0"/>
              <a:t>, np. problem z zależnościami.</a:t>
            </a:r>
          </a:p>
          <a:p>
            <a:pPr fontAlgn="base"/>
            <a:r>
              <a:rPr lang="pl-PL" dirty="0" smtClean="0"/>
              <a:t>Lepsza </a:t>
            </a:r>
            <a:r>
              <a:rPr lang="pl-PL" dirty="0" err="1" smtClean="0"/>
              <a:t>zarządzalność</a:t>
            </a:r>
            <a:r>
              <a:rPr lang="pl-PL" dirty="0" smtClean="0"/>
              <a:t> kodu w czasie.</a:t>
            </a:r>
          </a:p>
          <a:p>
            <a:pPr fontAlgn="base"/>
            <a:r>
              <a:rPr lang="pl-PL" dirty="0" smtClean="0"/>
              <a:t>Łatwiejsze i bezpieczniejsze łatanie kodu.</a:t>
            </a:r>
          </a:p>
          <a:p>
            <a:pPr fontAlgn="base"/>
            <a:r>
              <a:rPr lang="pl-PL" dirty="0" smtClean="0"/>
              <a:t>Natychmiastowy i automatyczny </a:t>
            </a:r>
            <a:r>
              <a:rPr lang="pl-PL" i="1" dirty="0" err="1" smtClean="0"/>
              <a:t>feedback</a:t>
            </a:r>
            <a:r>
              <a:rPr lang="pl-PL" dirty="0" smtClean="0"/>
              <a:t> na temat błędu w kodzie.</a:t>
            </a:r>
          </a:p>
          <a:p>
            <a:pPr fontAlgn="base"/>
            <a:r>
              <a:rPr lang="pl-PL" dirty="0" smtClean="0"/>
              <a:t>Testy regresyjne pozwalają stwierdzić czy po naszych zmianach nie zepsuliśmy przy okazji czegoś w innej części systemu.</a:t>
            </a:r>
          </a:p>
          <a:p>
            <a:pPr fontAlgn="base"/>
            <a:r>
              <a:rPr lang="pl-PL" dirty="0" smtClean="0"/>
              <a:t>Krótszy, całkowity, czas procesu </a:t>
            </a:r>
            <a:r>
              <a:rPr lang="pl-PL" dirty="0" err="1" smtClean="0"/>
              <a:t>developmentu</a:t>
            </a:r>
            <a:r>
              <a:rPr lang="pl-PL" dirty="0" smtClean="0"/>
              <a:t>.</a:t>
            </a:r>
          </a:p>
          <a:p>
            <a:pPr fontAlgn="base"/>
            <a:r>
              <a:rPr lang="pl-PL" dirty="0" smtClean="0"/>
              <a:t>Dużo mniej ręcznego </a:t>
            </a:r>
            <a:r>
              <a:rPr lang="pl-PL" dirty="0" err="1" smtClean="0"/>
              <a:t>debugowania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Wady TDD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pl-PL" dirty="0" smtClean="0"/>
              <a:t>Czas i wysiłek na trening i przygotowanie developerów.</a:t>
            </a:r>
          </a:p>
          <a:p>
            <a:pPr fontAlgn="base"/>
            <a:r>
              <a:rPr lang="pl-PL" dirty="0" smtClean="0"/>
              <a:t>Potrzeba dyscypliny osobistej i zespołowej. Testy muszą być zarządzane i poprawiane w czasie w taki sam sposób jak cała reszta kodu.</a:t>
            </a:r>
          </a:p>
          <a:p>
            <a:pPr fontAlgn="base"/>
            <a:r>
              <a:rPr lang="pl-PL" dirty="0" smtClean="0"/>
              <a:t>Początkowa percepcja dłuższego czasu </a:t>
            </a:r>
            <a:r>
              <a:rPr lang="pl-PL" dirty="0" err="1" smtClean="0"/>
              <a:t>developmentu</a:t>
            </a:r>
            <a:r>
              <a:rPr lang="pl-PL" dirty="0" smtClean="0"/>
              <a:t>.</a:t>
            </a:r>
          </a:p>
          <a:p>
            <a:pPr fontAlgn="base"/>
            <a:r>
              <a:rPr lang="pl-PL" dirty="0" smtClean="0"/>
              <a:t>Nie wszyscy menadżerowie dają się przekonać. Biją argumentem dwukrotnie dłuższego </a:t>
            </a:r>
            <a:r>
              <a:rPr lang="pl-PL" dirty="0" err="1" smtClean="0"/>
              <a:t>developmentu</a:t>
            </a:r>
            <a:r>
              <a:rPr lang="pl-PL" dirty="0" smtClean="0"/>
              <a:t>, choć całkowity czas trwania </a:t>
            </a:r>
            <a:r>
              <a:rPr lang="pl-PL" dirty="0" err="1" smtClean="0"/>
              <a:t>developmentu</a:t>
            </a:r>
            <a:r>
              <a:rPr lang="pl-PL" dirty="0" smtClean="0"/>
              <a:t> (wliczając szukanie i naprawę błędów, nie tylko pisanie kodu) w TDD jest krótszy niż w </a:t>
            </a:r>
            <a:r>
              <a:rPr lang="pl-PL" dirty="0" err="1" smtClean="0"/>
              <a:t>nie-TDD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Cztery główne rodzaje testów</a:t>
            </a:r>
            <a:br>
              <a:rPr lang="pl-PL" sz="4800" dirty="0" smtClean="0">
                <a:latin typeface="Buxton Sketch" pitchFamily="66" charset="0"/>
              </a:rPr>
            </a:br>
            <a:r>
              <a:rPr lang="pl-PL" sz="4800" dirty="0" smtClean="0">
                <a:latin typeface="Buxton Sketch" pitchFamily="66" charset="0"/>
              </a:rPr>
              <a:t>w świecie TDD</a:t>
            </a:r>
            <a:endParaRPr lang="pl-PL" sz="4800" dirty="0">
              <a:latin typeface="Buxton Sketch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pl-PL" b="1" dirty="0" smtClean="0"/>
              <a:t>testy jednostkowe (</a:t>
            </a:r>
            <a:r>
              <a:rPr lang="pl-PL" b="1" i="1" dirty="0" smtClean="0"/>
              <a:t>unit </a:t>
            </a:r>
            <a:r>
              <a:rPr lang="pl-PL" b="1" i="1" dirty="0" err="1" smtClean="0"/>
              <a:t>tests</a:t>
            </a:r>
            <a:r>
              <a:rPr lang="pl-PL" b="1" dirty="0" smtClean="0"/>
              <a:t>) </a:t>
            </a:r>
            <a:r>
              <a:rPr lang="pl-PL" dirty="0" smtClean="0"/>
              <a:t>— testujemy pojedynczą, jednostkową część kodu: zazwyczaj klasę lub metodę;</a:t>
            </a:r>
          </a:p>
          <a:p>
            <a:pPr fontAlgn="base"/>
            <a:r>
              <a:rPr lang="pl-PL" b="1" dirty="0" smtClean="0"/>
              <a:t>testy integracyjne (</a:t>
            </a:r>
            <a:r>
              <a:rPr lang="pl-PL" b="1" i="1" dirty="0" err="1" smtClean="0"/>
              <a:t>integration</a:t>
            </a:r>
            <a:r>
              <a:rPr lang="pl-PL" b="1" i="1" dirty="0" smtClean="0"/>
              <a:t> </a:t>
            </a:r>
            <a:r>
              <a:rPr lang="pl-PL" b="1" i="1" dirty="0" err="1" smtClean="0"/>
              <a:t>tests</a:t>
            </a:r>
            <a:r>
              <a:rPr lang="pl-PL" b="1" dirty="0" smtClean="0"/>
              <a:t>) </a:t>
            </a:r>
            <a:r>
              <a:rPr lang="pl-PL" dirty="0" smtClean="0"/>
              <a:t>— testujemy kilka komponentów systemu jednocześnie;</a:t>
            </a:r>
          </a:p>
          <a:p>
            <a:pPr fontAlgn="base"/>
            <a:r>
              <a:rPr lang="pl-PL" b="1" dirty="0" smtClean="0"/>
              <a:t>testy regresyjne (</a:t>
            </a:r>
            <a:r>
              <a:rPr lang="pl-PL" b="1" i="1" dirty="0" err="1" smtClean="0"/>
              <a:t>regression</a:t>
            </a:r>
            <a:r>
              <a:rPr lang="pl-PL" b="1" i="1" dirty="0" smtClean="0"/>
              <a:t> </a:t>
            </a:r>
            <a:r>
              <a:rPr lang="pl-PL" b="1" i="1" dirty="0" err="1" smtClean="0"/>
              <a:t>tests</a:t>
            </a:r>
            <a:r>
              <a:rPr lang="pl-PL" b="1" dirty="0" smtClean="0"/>
              <a:t>) </a:t>
            </a:r>
            <a:r>
              <a:rPr lang="pl-PL" dirty="0" smtClean="0"/>
              <a:t>— po wprowadzeniu naszej zmiany uruchamiane są wszystkie testy w danej domenie biznesowej celem sprawdzenia czy zmiana nie spowodowała błędu w innej części systemu;</a:t>
            </a:r>
          </a:p>
          <a:p>
            <a:pPr fontAlgn="base"/>
            <a:r>
              <a:rPr lang="pl-PL" b="1" dirty="0" smtClean="0"/>
              <a:t>testy akceptacyjne (</a:t>
            </a:r>
            <a:r>
              <a:rPr lang="pl-PL" b="1" i="1" dirty="0" err="1" smtClean="0"/>
              <a:t>acceptance</a:t>
            </a:r>
            <a:r>
              <a:rPr lang="pl-PL" b="1" i="1" dirty="0" smtClean="0"/>
              <a:t> </a:t>
            </a:r>
            <a:r>
              <a:rPr lang="pl-PL" b="1" i="1" dirty="0" err="1" smtClean="0"/>
              <a:t>tests</a:t>
            </a:r>
            <a:r>
              <a:rPr lang="pl-PL" b="1" dirty="0" smtClean="0"/>
              <a:t>) </a:t>
            </a:r>
            <a:r>
              <a:rPr lang="pl-PL" dirty="0" smtClean="0"/>
              <a:t>— testy mające na celu odpowiedzieć na pytanie czy aplikacja spełnia wymagania biznesowe.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latin typeface="Buxton Sketch" pitchFamily="66" charset="0"/>
              </a:rPr>
              <a:t>Test jednostkowy a integracyjny</a:t>
            </a:r>
            <a:endParaRPr lang="pl-PL" sz="4800" dirty="0">
              <a:latin typeface="Buxton Sketch" pitchFamily="66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0504"/>
                <a:gridCol w="3384376"/>
                <a:gridCol w="339472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Zagadnienie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jednostkowy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integracyjny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Zależności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Testowany </a:t>
                      </a:r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jednostkowy element (klasa, metoda) w izolacji</a:t>
                      </a:r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Testowana </a:t>
                      </a:r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więcej niż jedna wewnętrzna lub zewnętrzna zależność.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Punkt awarii </a:t>
                      </a:r>
                    </a:p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l-PL" sz="18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failure</a:t>
                      </a:r>
                      <a:r>
                        <a:rPr lang="pl-PL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point</a:t>
                      </a:r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Tylko </a:t>
                      </a:r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jeden potencjalny punkt awarii</a:t>
                      </a:r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(jedna logiczna asercja per test*).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Wiele potencjalnych punktów awarii.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Szybkość </a:t>
                      </a:r>
                    </a:p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działania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Bardzo szybko</a:t>
                      </a:r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dużo poniżej 1 sekundy.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Może trwać długo</a:t>
                      </a:r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ze względu na czasochłonne operacje np. dostęp do bazy danych, I/O, operacje na sesji.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Konfiguracja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musi działać na każdej maszynie </a:t>
                      </a:r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bez dodatkowej konfiguracji.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 </a:t>
                      </a:r>
                      <a:r>
                        <a:rPr lang="pl-PL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może być zależny od konfiguracji</a:t>
                      </a:r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np. </a:t>
                      </a:r>
                      <a:r>
                        <a:rPr lang="pl-PL" sz="18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machine.config</a:t>
                      </a:r>
                      <a:r>
                        <a:rPr lang="pl-P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(login/hasło) do bazy danych.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D77A-C1E6-431D-8C03-08FFB47EB9F7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917</Words>
  <Application>Microsoft Office PowerPoint</Application>
  <PresentationFormat>Pokaz na ekranie (4:3)</PresentationFormat>
  <Paragraphs>190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Testy jednostkowe</vt:lpstr>
      <vt:lpstr>TDD - Test-driven development</vt:lpstr>
      <vt:lpstr>TDD</vt:lpstr>
      <vt:lpstr>Red-Green-Refactor</vt:lpstr>
      <vt:lpstr>Red-Green-Refactor</vt:lpstr>
      <vt:lpstr>Zalety TDD</vt:lpstr>
      <vt:lpstr>Wady TDD</vt:lpstr>
      <vt:lpstr>Cztery główne rodzaje testów w świecie TDD</vt:lpstr>
      <vt:lpstr>Test jednostkowy a integracyjny</vt:lpstr>
      <vt:lpstr>Test jednostkowy a integracyjny</vt:lpstr>
      <vt:lpstr>Test jednostkowy a integracyjny</vt:lpstr>
      <vt:lpstr>Test jednostkowy</vt:lpstr>
      <vt:lpstr>Testy jednostkowe można podzielić na następujące warianty: </vt:lpstr>
      <vt:lpstr>Analiza ścieżek</vt:lpstr>
      <vt:lpstr>Użycie klas równoważności</vt:lpstr>
      <vt:lpstr>Użycie klas równoważności</vt:lpstr>
      <vt:lpstr>Testowanie wartości brzegowych</vt:lpstr>
      <vt:lpstr>Testowanie składniowe</vt:lpstr>
      <vt:lpstr>Testy jednostkowe – warto czy nie?</vt:lpstr>
      <vt:lpstr>Testy jednostkowe – warto czy nie?</vt:lpstr>
      <vt:lpstr>Typy asercji</vt:lpstr>
      <vt:lpstr>Atrybuty Visual Studio</vt:lpstr>
      <vt:lpstr>Atrybuty NUnit</vt:lpstr>
      <vt:lpstr>Pytania na kolokwium</vt:lpstr>
      <vt:lpstr>Bibliografia</vt:lpstr>
      <vt:lpstr>Dziękuję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Patryk K</dc:creator>
  <cp:lastModifiedBy>Patryk K</cp:lastModifiedBy>
  <cp:revision>101</cp:revision>
  <dcterms:created xsi:type="dcterms:W3CDTF">2014-05-15T11:18:20Z</dcterms:created>
  <dcterms:modified xsi:type="dcterms:W3CDTF">2014-05-16T11:30:34Z</dcterms:modified>
</cp:coreProperties>
</file>