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0080625" cy="7559675" type="screen4x3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74" y="-77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904843A-DF3D-499F-B622-BD07A2A9C254}" type="slidenum">
              <a:t>‹#›</a:t>
            </a:fld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30563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1DA09AA5-A795-4DEF-9C4E-3BD8F689564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2948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pl-PL" sz="2000" b="0" i="0" u="none" strike="noStrike" kern="1200">
        <a:ln>
          <a:noFill/>
        </a:ln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pPr lvl="0"/>
            <a:r>
              <a:rPr lang="pl-PL" sz="2940">
                <a:latin typeface="Arial" pitchFamily="18"/>
              </a:rPr>
              <a:t>safa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485900" y="900113"/>
            <a:ext cx="4587875" cy="34417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4680000"/>
            <a:ext cx="6120000" cy="5040000"/>
          </a:xfrm>
        </p:spPr>
        <p:txBody>
          <a:bodyPr>
            <a:spAutoFit/>
          </a:bodyPr>
          <a:lstStyle/>
          <a:p>
            <a:endParaRPr lang="pl-PL" sz="294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5E29FA5-A147-4F85-94B4-DF7A268B1D3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387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9A378B-BD8A-4653-A190-363A743CA02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268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7C0D75-F063-4166-89C6-C979ABFAAA3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7797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EFEC78-F4A5-48E2-9972-8B93F141BAA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053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A405CF-4F65-4C74-B163-88642C46F2F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6742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66EEBC-C52B-41BB-A7FC-D94026780EA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7872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3238" y="180022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4925" y="180022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B28342-7B82-4ACF-A328-90600C00136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732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575F47-FF76-4C11-B2C9-05BAD1BCA4F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2114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70C0DA-0D04-4A9C-8C19-FCA05B372B2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7066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C844842-D37E-459F-A931-1AD034B7EE1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5987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2B3BDC-6330-4D43-B1BA-6A2CAAFCB9CA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3952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262BF7-9B2E-47BD-B026-2BFE992A515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3434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BDFBC43-DF1D-4BA8-94CD-8A0DF607E48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7206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D6BC86-EF0F-4F11-8E1A-CFCAE8D7B22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2821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8850" y="576263"/>
            <a:ext cx="2266950" cy="56086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3238" y="576263"/>
            <a:ext cx="6653212" cy="56086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D12781-6180-4DAA-81AC-B5DC34808F4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231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030B15-E924-4523-A7BA-E570DB2EA3C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527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3D63E7-1F98-4B64-ADB3-DBF0C5DD9C7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9931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E3BE32-62BB-4897-BA80-7E4F2E554BD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2948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D9C5BA6-9F9A-4B4A-9BF4-F45B7E284148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2110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FA59CD-BDF7-476A-BF78-44482EFF918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508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3F19FC-3FC4-4CAD-8756-B7D92DEB555A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6311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6EBBA4-FA43-480F-9396-E243AB75BB3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0851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pl-PL" sz="2800" b="0" i="0" u="none" strike="noStrike" kern="1200">
                <a:ln>
                  <a:noFill/>
                </a:ln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pl-PL" sz="2400" b="0" i="0" u="none" strike="noStrike" kern="1200">
                <a:ln>
                  <a:noFill/>
                </a:ln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pl-PL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06323023-101F-464C-9226-C193392C56C3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pl-PL" sz="4400" b="0" i="0" u="none" strike="noStrike" kern="1200">
          <a:ln>
            <a:noFill/>
          </a:ln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pl-PL" sz="3200" b="0" i="0" u="none" strike="noStrike" kern="1200">
          <a:ln>
            <a:noFill/>
          </a:ln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720" y="720"/>
            <a:ext cx="10079640" cy="75596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ymbol zastępczy tytułu 2"/>
          <p:cNvSpPr txBox="1">
            <a:spLocks noGrp="1"/>
          </p:cNvSpPr>
          <p:nvPr>
            <p:ph type="title"/>
          </p:nvPr>
        </p:nvSpPr>
        <p:spPr>
          <a:xfrm>
            <a:off x="503999" y="576000"/>
            <a:ext cx="7200000" cy="7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pl-PL"/>
              <a:t>Kliknij, aby edytować format tekstu tytułu</a:t>
            </a:r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1"/>
          </p:nvPr>
        </p:nvSpPr>
        <p:spPr>
          <a:xfrm>
            <a:off x="503999" y="1800000"/>
            <a:ext cx="9072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14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14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14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14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14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14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14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14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14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pl-PL"/>
              <a:t>Kliknij, aby edytować format tekstu konspektu</a:t>
            </a:r>
          </a:p>
          <a:p>
            <a:pPr lvl="1"/>
            <a:r>
              <a:rPr lang="pl-PL"/>
              <a:t>Drugi poziom konspektu</a:t>
            </a:r>
          </a:p>
          <a:p>
            <a:pPr lvl="2"/>
            <a:r>
              <a:rPr lang="pl-PL"/>
              <a:t>Trzeci poziom konspektu</a:t>
            </a:r>
          </a:p>
          <a:p>
            <a:pPr lvl="3"/>
            <a:r>
              <a:rPr lang="pl-PL"/>
              <a:t>Czwarty poziom konspektu</a:t>
            </a:r>
          </a:p>
          <a:p>
            <a:pPr lvl="4"/>
            <a:r>
              <a:rPr lang="pl-PL"/>
              <a:t>Piąty poziom konspektu</a:t>
            </a:r>
          </a:p>
          <a:p>
            <a:pPr lvl="5"/>
            <a:r>
              <a:rPr lang="pl-PL"/>
              <a:t>Szósty poziom konspektu</a:t>
            </a:r>
          </a:p>
          <a:p>
            <a:pPr lvl="6"/>
            <a:r>
              <a:rPr lang="pl-PL"/>
              <a:t>Siódmy poziom konspektu</a:t>
            </a:r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pl-PL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4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41351463-9D3C-46A0-A5F6-4557E6CBE7C3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lvl="0" algn="l" rtl="0" hangingPunct="0">
        <a:buNone/>
        <a:tabLst/>
        <a:defRPr lang="pl-PL" sz="3600" b="1" i="0" u="none" strike="noStrike" kern="1200">
          <a:ln>
            <a:noFill/>
          </a:ln>
          <a:latin typeface="DejaVu Sans" pitchFamily="34"/>
          <a:ea typeface="WenQuanYi Zen Hei" pitchFamily="2"/>
          <a:cs typeface="Lohit Hindi" pitchFamily="2"/>
        </a:defRPr>
      </a:lvl1pPr>
    </p:titleStyle>
    <p:bodyStyle>
      <a:lvl1pPr lvl="0" rtl="0" hangingPunct="0">
        <a:buSzPts val="1984"/>
        <a:buBlip>
          <a:blip r:embed="rId14"/>
        </a:buBlip>
        <a:tabLst/>
        <a:defRPr lang="pl-PL"/>
      </a:lvl1pPr>
      <a:lvl2pPr lvl="1" rtl="0" hangingPunct="0">
        <a:buSzPts val="1984"/>
        <a:buBlip>
          <a:blip r:embed="rId14"/>
        </a:buBlip>
        <a:tabLst/>
        <a:defRPr lang="pl-PL"/>
      </a:lvl2pPr>
      <a:lvl3pPr lvl="2" rtl="0" hangingPunct="0">
        <a:buSzPts val="1984"/>
        <a:buBlip>
          <a:blip r:embed="rId14"/>
        </a:buBlip>
        <a:tabLst/>
        <a:defRPr lang="pl-PL"/>
      </a:lvl3pPr>
      <a:lvl4pPr lvl="3" rtl="0" hangingPunct="0">
        <a:buSzPts val="1984"/>
        <a:buBlip>
          <a:blip r:embed="rId14"/>
        </a:buBlip>
        <a:tabLst/>
        <a:defRPr lang="pl-PL"/>
      </a:lvl4pPr>
      <a:lvl5pPr lvl="4" rtl="0" hangingPunct="0">
        <a:buSzPts val="1984"/>
        <a:buBlip>
          <a:blip r:embed="rId14"/>
        </a:buBlip>
        <a:tabLst/>
        <a:defRPr lang="pl-PL"/>
      </a:lvl5pPr>
      <a:lvl6pPr lvl="5" rtl="0" hangingPunct="0">
        <a:buSzPts val="1984"/>
        <a:buBlip>
          <a:blip r:embed="rId14"/>
        </a:buBlip>
        <a:tabLst/>
        <a:defRPr lang="pl-PL"/>
      </a:lvl6pPr>
      <a:lvl7pPr lvl="6" rtl="0" hangingPunct="0">
        <a:buSzPts val="1984"/>
        <a:buBlip>
          <a:blip r:embed="rId14"/>
        </a:buBlip>
        <a:tabLst/>
        <a:defRPr lang="pl-PL"/>
      </a:lvl7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612000" y="2114280"/>
            <a:ext cx="9071640" cy="23709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pl-PL" sz="3200">
                <a:solidFill>
                  <a:srgbClr val="000000"/>
                </a:solidFill>
              </a:rPr>
              <a:t>ZWIĄZKI MIĘDZY KLASAMI </a:t>
            </a:r>
            <a:br>
              <a:rPr lang="pl-PL" sz="3200">
                <a:solidFill>
                  <a:srgbClr val="000000"/>
                </a:solidFill>
              </a:rPr>
            </a:br>
            <a:r>
              <a:rPr lang="pl-PL" sz="3200">
                <a:solidFill>
                  <a:srgbClr val="000000"/>
                </a:solidFill>
              </a:rPr>
              <a:t>KLASY ABSTRAKCYJNE </a:t>
            </a:r>
            <a:br>
              <a:rPr lang="pl-PL" sz="3200">
                <a:solidFill>
                  <a:srgbClr val="000000"/>
                </a:solidFill>
              </a:rPr>
            </a:br>
            <a:r>
              <a:rPr lang="pl-PL" sz="3200">
                <a:solidFill>
                  <a:srgbClr val="000000"/>
                </a:solidFill>
              </a:rPr>
              <a:t>OGRANICZENIA</a:t>
            </a:r>
            <a:br>
              <a:rPr lang="pl-PL" sz="3200">
                <a:solidFill>
                  <a:srgbClr val="000000"/>
                </a:solidFill>
              </a:rPr>
            </a:br>
            <a:r>
              <a:rPr lang="pl-PL" sz="3200">
                <a:solidFill>
                  <a:srgbClr val="000000"/>
                </a:solidFill>
              </a:rPr>
              <a:t>INTERFEJSY</a:t>
            </a:r>
            <a:br>
              <a:rPr lang="pl-PL" sz="3200">
                <a:solidFill>
                  <a:srgbClr val="000000"/>
                </a:solidFill>
              </a:rPr>
            </a:br>
            <a:r>
              <a:rPr lang="pl-PL" sz="3200">
                <a:solidFill>
                  <a:srgbClr val="000000"/>
                </a:solidFill>
              </a:rPr>
              <a:t> SZABLONY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5040000" y="5112000"/>
            <a:ext cx="5112000" cy="2664000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l-PL" sz="3600" b="1">
                <a:solidFill>
                  <a:srgbClr val="111111"/>
                </a:solidFill>
                <a:latin typeface="Leelawadee" pitchFamily="34"/>
              </a:rPr>
              <a:t> Michał Telus</a:t>
            </a:r>
          </a:p>
          <a:p>
            <a:pPr marL="0" lvl="0" indent="0" algn="ctr">
              <a:buNone/>
            </a:pPr>
            <a:endParaRPr lang="pl-PL" sz="3200">
              <a:latin typeface="Arial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2000" y="576000"/>
            <a:ext cx="9288000" cy="7200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Agregacja Częściowa (Aggregation)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4359" y="3888000"/>
            <a:ext cx="9071640" cy="331199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pl-PL" sz="2800">
                <a:latin typeface="DejaVu Sans" pitchFamily="34"/>
              </a:rPr>
              <a:t>Agregacja reprezentuje relację typu całość-część, w której część może należeć do kilku całości, a całość nie zarządza czasem istnienia części.</a:t>
            </a:r>
          </a:p>
          <a:p>
            <a:pPr lvl="0"/>
            <a:r>
              <a:rPr lang="pl-PL" sz="2800">
                <a:latin typeface="DejaVu Sans" pitchFamily="34"/>
              </a:rPr>
              <a:t>W przypadku tej relacji równowaga między powiązanymi klasami jest zaburzona: istnieje właściciel (A) i obiekt podrzędny (B), które są ze sobą powiązane czasem swojego życia. Właściciel jednak nie jest wyłącznym właścicielem obiektu podrzędnego, zwykle też nie tworzy i nie usuwa go.</a:t>
            </a:r>
          </a:p>
        </p:txBody>
      </p:sp>
      <p:sp>
        <p:nvSpPr>
          <p:cNvPr id="4" name="Dowolny kształt 3"/>
          <p:cNvSpPr/>
          <p:nvPr/>
        </p:nvSpPr>
        <p:spPr>
          <a:xfrm>
            <a:off x="7078320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B</a:t>
            </a:r>
          </a:p>
        </p:txBody>
      </p:sp>
      <p:sp>
        <p:nvSpPr>
          <p:cNvPr id="5" name="Łącznik prostoliniowy 4"/>
          <p:cNvSpPr/>
          <p:nvPr/>
        </p:nvSpPr>
        <p:spPr>
          <a:xfrm>
            <a:off x="2980440" y="2912400"/>
            <a:ext cx="4104000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headEnd type="arrow"/>
          </a:ln>
        </p:spPr>
        <p:txBody>
          <a:bodyPr vert="horz" wrap="none" lIns="95400" tIns="50400" rIns="95400" bIns="504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>
            <a:off x="1007999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A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096000" y="2965319"/>
            <a:ext cx="792000" cy="346680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0..*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192000" y="2965319"/>
            <a:ext cx="792000" cy="346680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0..*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999" y="403920"/>
            <a:ext cx="7200000" cy="10645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Agregacja Całkowita, Kompozycja (Composition)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4359" y="3888000"/>
            <a:ext cx="9071640" cy="331199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pl-PL" sz="2800"/>
              <a:t>Reprezentuje relacje całość-część, w których części są tworzone i zarządzane przez obiekt reprezentujący całość.</a:t>
            </a:r>
          </a:p>
          <a:p>
            <a:pPr lvl="0"/>
            <a:r>
              <a:rPr lang="pl-PL" sz="2800"/>
              <a:t>Ani całość, ani części nie mogą istnieć bez siebie, dlatego czasy ich istnienia są bardzo ściśle ze sobą związane i pokrywają się: w momencie usunięcie obiektu całości obiekty części są również usuwane.</a:t>
            </a:r>
          </a:p>
        </p:txBody>
      </p:sp>
      <p:sp>
        <p:nvSpPr>
          <p:cNvPr id="4" name="Dowolny kształt 3"/>
          <p:cNvSpPr/>
          <p:nvPr/>
        </p:nvSpPr>
        <p:spPr>
          <a:xfrm>
            <a:off x="7078320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B</a:t>
            </a:r>
          </a:p>
        </p:txBody>
      </p:sp>
      <p:sp>
        <p:nvSpPr>
          <p:cNvPr id="5" name="Łącznik prostoliniowy 4"/>
          <p:cNvSpPr/>
          <p:nvPr/>
        </p:nvSpPr>
        <p:spPr>
          <a:xfrm>
            <a:off x="2980440" y="2912400"/>
            <a:ext cx="4104000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headEnd type="arrow"/>
          </a:ln>
        </p:spPr>
        <p:txBody>
          <a:bodyPr vert="horz" wrap="none" lIns="95400" tIns="50400" rIns="95400" bIns="504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>
            <a:off x="1007999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A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096000" y="2965319"/>
            <a:ext cx="792000" cy="346680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0..*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192000" y="2965319"/>
            <a:ext cx="792000" cy="346680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0..*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Uogólnienie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4359" y="4248000"/>
            <a:ext cx="9071640" cy="295199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pl-PL" sz="2800"/>
              <a:t>Uogólnienie tworzy hierarchię klas, od ogólnych do bardziej szczegółowych.</a:t>
            </a:r>
          </a:p>
          <a:p>
            <a:pPr lvl="0"/>
            <a:r>
              <a:rPr lang="pl-PL" sz="2800"/>
              <a:t>Uogólnienie dotyczy dziedziczenia (m.in. z klas abstrakcyjnych) oraz implementacji interfejsów.</a:t>
            </a:r>
          </a:p>
        </p:txBody>
      </p:sp>
      <p:sp>
        <p:nvSpPr>
          <p:cNvPr id="4" name="Dowolny kształt 3"/>
          <p:cNvSpPr/>
          <p:nvPr/>
        </p:nvSpPr>
        <p:spPr>
          <a:xfrm>
            <a:off x="2664000" y="280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B</a:t>
            </a:r>
          </a:p>
        </p:txBody>
      </p:sp>
      <p:sp>
        <p:nvSpPr>
          <p:cNvPr id="5" name="Dowolny kształt 4"/>
          <p:cNvSpPr/>
          <p:nvPr/>
        </p:nvSpPr>
        <p:spPr>
          <a:xfrm>
            <a:off x="3888000" y="1296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A</a:t>
            </a:r>
          </a:p>
        </p:txBody>
      </p:sp>
      <p:sp>
        <p:nvSpPr>
          <p:cNvPr id="6" name="Dowolny kształt 5"/>
          <p:cNvSpPr/>
          <p:nvPr/>
        </p:nvSpPr>
        <p:spPr>
          <a:xfrm>
            <a:off x="5112000" y="280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C</a:t>
            </a:r>
          </a:p>
        </p:txBody>
      </p:sp>
      <p:sp>
        <p:nvSpPr>
          <p:cNvPr id="7" name="Łącznik prostoliniowy 6"/>
          <p:cNvSpPr/>
          <p:nvPr/>
        </p:nvSpPr>
        <p:spPr>
          <a:xfrm flipV="1">
            <a:off x="3744000" y="2304000"/>
            <a:ext cx="287999" cy="504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Łącznik prostoliniowy 7"/>
          <p:cNvSpPr/>
          <p:nvPr/>
        </p:nvSpPr>
        <p:spPr>
          <a:xfrm flipH="1" flipV="1">
            <a:off x="5688000" y="2304000"/>
            <a:ext cx="215999" cy="504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Interface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3999" y="4278240"/>
            <a:ext cx="9071640" cy="2705760"/>
          </a:xfr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04359" y="1563480"/>
            <a:ext cx="9071640" cy="270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Klasy Abstrakcyjne i Interfejsy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4359" y="3311999"/>
            <a:ext cx="9071640" cy="38880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pl-PL" sz="2800"/>
              <a:t>Aby odróżnić w diagramach klasy abstrakcyjne od pozostałych klas, używa się w nazwie kursywy.</a:t>
            </a:r>
          </a:p>
          <a:p>
            <a:pPr lvl="0"/>
            <a:r>
              <a:rPr lang="pl-PL" sz="2800"/>
              <a:t>Celem tworzenia klas abstrakcyjnych i interfejsów jest identyfikacja wspólnych zachowań różnych klas, które są realizowane w różny od siebie sposób.</a:t>
            </a:r>
          </a:p>
          <a:p>
            <a:pPr lvl="0"/>
            <a:r>
              <a:rPr lang="pl-PL" sz="2800"/>
              <a:t>Różnica polega na tym, że klasa abstrakcyjna może posiadać implementacje niektórych operacji, natomiast interfejs jest czysto abstrakcyjny.</a:t>
            </a:r>
          </a:p>
        </p:txBody>
      </p:sp>
      <p:sp>
        <p:nvSpPr>
          <p:cNvPr id="4" name="Dowolny kształt 3"/>
          <p:cNvSpPr/>
          <p:nvPr/>
        </p:nvSpPr>
        <p:spPr>
          <a:xfrm>
            <a:off x="3096000" y="1563480"/>
            <a:ext cx="3528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1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Abstrakcyjna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" y="360"/>
            <a:ext cx="10079640" cy="755927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ytuł 2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Szablony Klas</a:t>
            </a:r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4294967295"/>
          </p:nvPr>
        </p:nvSpPr>
        <p:spPr>
          <a:xfrm>
            <a:off x="504359" y="3888000"/>
            <a:ext cx="9071640" cy="331199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4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4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pl-PL" sz="2800"/>
              <a:t>Szablony są to klasy, których definicja wymaga podania argumentów będących innymi klasami. W ten sposób szablon klasy jest swego rodzaju niepełną klasą, która dopiero po ukonkretnieniu może zostać użyta.</a:t>
            </a:r>
          </a:p>
          <a:p>
            <a:pPr lvl="0"/>
            <a:r>
              <a:rPr lang="pl-PL" sz="2800"/>
              <a:t>Na przykład, klasa Lista może przechowywać obiekty pewnego typu. Typ ten może stać się parametrem tej klasy: w ten sposób utworzony zostanie szablon listy dla potencjalnie dowolnego typu.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Pytania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4359" y="2124000"/>
            <a:ext cx="9071640" cy="331199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pl-PL" sz="2800"/>
              <a:t>Podaj wszystkie(5) typów związków między klasami.</a:t>
            </a:r>
          </a:p>
          <a:p>
            <a:pPr lvl="0"/>
            <a:r>
              <a:rPr lang="pl-PL" sz="2800"/>
              <a:t>W jaki sposób są oznaczane w UML interfejsy?</a:t>
            </a:r>
          </a:p>
          <a:p>
            <a:pPr lvl="0"/>
            <a:r>
              <a:rPr lang="pl-PL" sz="2800"/>
              <a:t>Czym jest zależność?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576000"/>
            <a:ext cx="7200000" cy="5608440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pl-PL" sz="4400">
                <a:latin typeface="Arial" pitchFamily="18"/>
              </a:rPr>
              <a:t>Dziękuję za uwagę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b="0"/>
              <a:t>Związki Między Klasami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40000" y="2347200"/>
            <a:ext cx="9072000" cy="43848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pl-PL">
                <a:latin typeface="DejaVu Sans" pitchFamily="34"/>
              </a:rPr>
              <a:t>  Związki służą do opisu zależności pomiędzy dwoma klasami.</a:t>
            </a:r>
          </a:p>
          <a:p>
            <a:pPr lvl="0"/>
            <a:endParaRPr lang="pl-PL" sz="300">
              <a:latin typeface="DejaVu Sans" pitchFamily="34"/>
            </a:endParaRPr>
          </a:p>
          <a:p>
            <a:pPr lvl="0"/>
            <a:r>
              <a:rPr lang="pl-PL">
                <a:latin typeface="DejaVu Sans" pitchFamily="34"/>
              </a:rPr>
              <a:t>  Można je segregować względem siły wiązania dwóch obiektów.</a:t>
            </a:r>
          </a:p>
          <a:p>
            <a:pPr lvl="0"/>
            <a:endParaRPr lang="pl-PL" sz="300">
              <a:latin typeface="DejaVu Sans" pitchFamily="34"/>
            </a:endParaRPr>
          </a:p>
          <a:p>
            <a:pPr lvl="0"/>
            <a:r>
              <a:rPr lang="pl-PL">
                <a:latin typeface="DejaVu Sans" pitchFamily="34"/>
              </a:rPr>
              <a:t>  Są przedstawione za pomocą linii łączący klasy.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b="0"/>
              <a:t>Typy Związków	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000" y="1558440"/>
            <a:ext cx="9360000" cy="4443480"/>
          </a:xfrm>
        </p:spPr>
      </p:pic>
      <p:sp>
        <p:nvSpPr>
          <p:cNvPr id="4" name="Symbol zastępczy tekstu 3"/>
          <p:cNvSpPr txBox="1">
            <a:spLocks noGrp="1"/>
          </p:cNvSpPr>
          <p:nvPr>
            <p:ph type="body" idx="4294967295"/>
          </p:nvPr>
        </p:nvSpPr>
        <p:spPr>
          <a:xfrm>
            <a:off x="504359" y="6810480"/>
            <a:ext cx="9071640" cy="74952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4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4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4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pl-PL" sz="1800"/>
              <a:t>Źródło:</a:t>
            </a:r>
            <a:br>
              <a:rPr lang="pl-PL" sz="1800"/>
            </a:br>
            <a:r>
              <a:rPr lang="pl-PL" sz="1800"/>
              <a:t>http://brasil.cel.agh.edu.pl/~09sbfraczek/diagram-klas,1,11.html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Zależność (Dependency)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3999" y="4058639"/>
            <a:ext cx="9071640" cy="278136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pl-PL" sz="2800">
                <a:latin typeface="DejaVu Sans" pitchFamily="34"/>
              </a:rPr>
              <a:t>  Jest najsłabszą formą relacji.</a:t>
            </a:r>
          </a:p>
          <a:p>
            <a:pPr lvl="0"/>
            <a:r>
              <a:rPr lang="pl-PL" sz="2800">
                <a:latin typeface="DejaVu Sans" pitchFamily="34"/>
              </a:rPr>
              <a:t>  Oznacza, że przez jakiś czas obiekty wskazanej klasy (klasa A) używają obiektów innej klasy (B)</a:t>
            </a:r>
          </a:p>
          <a:p>
            <a:pPr lvl="0"/>
            <a:r>
              <a:rPr lang="pl-PL" sz="2800">
                <a:latin typeface="DejaVu Sans" pitchFamily="34"/>
              </a:rPr>
              <a:t>  Zależność występuje, gdy zmiana specyfikacji jednej klasy, może powodować konieczność wprowadzania zmiany w innej klasie.</a:t>
            </a:r>
          </a:p>
        </p:txBody>
      </p:sp>
      <p:sp>
        <p:nvSpPr>
          <p:cNvPr id="4" name="Dowolny kształt 3"/>
          <p:cNvSpPr/>
          <p:nvPr/>
        </p:nvSpPr>
        <p:spPr>
          <a:xfrm>
            <a:off x="7078320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B</a:t>
            </a:r>
          </a:p>
        </p:txBody>
      </p:sp>
      <p:sp>
        <p:nvSpPr>
          <p:cNvPr id="5" name="Łącznik prostoliniowy 4"/>
          <p:cNvSpPr/>
          <p:nvPr/>
        </p:nvSpPr>
        <p:spPr>
          <a:xfrm>
            <a:off x="2988000" y="2951999"/>
            <a:ext cx="4104000" cy="0"/>
          </a:xfrm>
          <a:prstGeom prst="line">
            <a:avLst/>
          </a:prstGeom>
          <a:noFill/>
          <a:ln w="10800">
            <a:solidFill>
              <a:srgbClr val="000000"/>
            </a:solidFill>
            <a:custDash>
              <a:ds d="1693333" sp="1693333"/>
              <a:ds d="1693333" sp="1693333"/>
            </a:custDash>
            <a:tailEnd type="arrow"/>
          </a:ln>
        </p:spPr>
        <p:txBody>
          <a:bodyPr vert="horz" wrap="none" lIns="95400" tIns="50400" rIns="95400" bIns="504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>
            <a:off x="1080000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Asocjacja (Association)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648360" y="3851999"/>
            <a:ext cx="9071640" cy="331199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>
              <a:buSzPts val="1781"/>
            </a:pPr>
            <a:r>
              <a:rPr lang="pl-PL" sz="2200">
                <a:latin typeface="DejaVu Sans" pitchFamily="34"/>
              </a:rPr>
              <a:t>Asocjacja reprezentuje czasowe powiązanie pomiędzy obiektami dwóch klas.</a:t>
            </a:r>
          </a:p>
          <a:p>
            <a:pPr lvl="0">
              <a:buSzPts val="1781"/>
            </a:pPr>
            <a:r>
              <a:rPr lang="pl-PL" sz="2200">
                <a:latin typeface="DejaVu Sans" pitchFamily="34"/>
              </a:rPr>
              <a:t>Obiekty związane asocjacją są od siebie niezależne.</a:t>
            </a:r>
          </a:p>
          <a:p>
            <a:pPr lvl="0">
              <a:buSzPts val="1781"/>
            </a:pPr>
            <a:r>
              <a:rPr lang="pl-PL" sz="2200">
                <a:latin typeface="DejaVu Sans" pitchFamily="34"/>
              </a:rPr>
              <a:t>Asocjacja jest też używana jako alternatywny (obok atrybutu) i równorzędny sposób zapisu cech klasy.</a:t>
            </a:r>
          </a:p>
          <a:p>
            <a:pPr lvl="0">
              <a:buSzPts val="1781"/>
            </a:pPr>
            <a:r>
              <a:rPr lang="pl-PL" sz="2200">
                <a:latin typeface="DejaVu Sans" pitchFamily="34"/>
              </a:rPr>
              <a:t>Asocjacje mogą posiadać nazwy, zwykle w postaci czasownika, który pozwala przeczytać w języku naturalnym jej znaczenie, np. „A posiada B”.</a:t>
            </a:r>
          </a:p>
        </p:txBody>
      </p:sp>
      <p:sp>
        <p:nvSpPr>
          <p:cNvPr id="4" name="Dowolny kształt 3"/>
          <p:cNvSpPr/>
          <p:nvPr/>
        </p:nvSpPr>
        <p:spPr>
          <a:xfrm>
            <a:off x="7078320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B</a:t>
            </a:r>
          </a:p>
        </p:txBody>
      </p:sp>
      <p:sp>
        <p:nvSpPr>
          <p:cNvPr id="5" name="Łącznik prostoliniowy 4"/>
          <p:cNvSpPr/>
          <p:nvPr/>
        </p:nvSpPr>
        <p:spPr>
          <a:xfrm>
            <a:off x="3028320" y="2921760"/>
            <a:ext cx="4104000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</a:ln>
        </p:spPr>
        <p:txBody>
          <a:bodyPr vert="horz" wrap="none" lIns="95400" tIns="50400" rIns="95400" bIns="504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>
            <a:off x="1080000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A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096000" y="2965319"/>
            <a:ext cx="792000" cy="346680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0..*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192000" y="2965319"/>
            <a:ext cx="792000" cy="346680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0..*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4238280" y="2563560"/>
            <a:ext cx="1944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posiada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Asocjacja - Nawigowalność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76000" y="4176000"/>
            <a:ext cx="9071640" cy="331199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>
              <a:buSzPts val="1781"/>
            </a:pPr>
            <a:r>
              <a:rPr lang="pl-PL">
                <a:latin typeface="DejaVu Sans" pitchFamily="34"/>
              </a:rPr>
              <a:t>Nawigowalność pomiędzy klasą A i klasą B oznacza, że od obiektu klasy A można przejść do obiektu klasy B, ale nie odwrotnie.</a:t>
            </a:r>
          </a:p>
          <a:p>
            <a:pPr lvl="0">
              <a:buSzPts val="1781"/>
            </a:pPr>
            <a:r>
              <a:rPr lang="pl-PL">
                <a:latin typeface="DejaVu Sans" pitchFamily="34"/>
              </a:rPr>
              <a:t>Przy asocjacji dwukierunkowej pomija się strzałkę lub tworzy się dwie asocjacje w przeciwnych kierunkach.</a:t>
            </a:r>
          </a:p>
        </p:txBody>
      </p:sp>
      <p:sp>
        <p:nvSpPr>
          <p:cNvPr id="4" name="Dowolny kształt 3"/>
          <p:cNvSpPr/>
          <p:nvPr/>
        </p:nvSpPr>
        <p:spPr>
          <a:xfrm>
            <a:off x="7078320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B</a:t>
            </a:r>
          </a:p>
        </p:txBody>
      </p:sp>
      <p:sp>
        <p:nvSpPr>
          <p:cNvPr id="5" name="Łącznik prostoliniowy 4"/>
          <p:cNvSpPr/>
          <p:nvPr/>
        </p:nvSpPr>
        <p:spPr>
          <a:xfrm>
            <a:off x="3028320" y="2921760"/>
            <a:ext cx="4104000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5400" tIns="50400" rIns="95400" bIns="504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>
            <a:off x="1080000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A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096000" y="2965319"/>
            <a:ext cx="792000" cy="346680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0..*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192000" y="2965319"/>
            <a:ext cx="792000" cy="346680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0..*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4238280" y="2563560"/>
            <a:ext cx="1944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posiada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Klasa Asocjacyjna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648360" y="4068000"/>
            <a:ext cx="9071640" cy="331199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None/>
              <a:defRPr lang="pl-PL" sz="2600" b="0" i="0" u="none" strike="noStrike" kern="1200">
                <a:ln>
                  <a:noFill/>
                </a:ln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600" b="0" i="0" u="none" strike="noStrike" kern="1200">
                <a:ln>
                  <a:noFill/>
                </a:ln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ts val="1984"/>
              <a:buBlip>
                <a:blip r:embed="rId3"/>
              </a:buBlip>
              <a:defRPr lang="pl-PL" sz="2000" b="0" i="0" u="none" strike="noStrike" kern="1200">
                <a:ln>
                  <a:noFill/>
                </a:ln>
              </a:defRPr>
            </a:lvl9pPr>
          </a:lstStyle>
          <a:p>
            <a:pPr lvl="0">
              <a:buSzPts val="1781"/>
            </a:pPr>
            <a:r>
              <a:rPr lang="pl-PL">
                <a:latin typeface="DejaVu Sans" pitchFamily="34"/>
              </a:rPr>
              <a:t>Klasy asocjacyjne są związane z relacją asocjacji i opisują jej właściwości.</a:t>
            </a:r>
          </a:p>
          <a:p>
            <a:pPr lvl="0">
              <a:buSzPts val="1781"/>
            </a:pPr>
            <a:r>
              <a:rPr lang="pl-PL">
                <a:latin typeface="DejaVu Sans" pitchFamily="34"/>
              </a:rPr>
              <a:t>Informacje przechowywane w klasie asocjacyjnej nie są związane z żadną z klas uczestniczących w asocjacji, dlatego wygodnie jest stworzyć dodatkową klasę i powiązać ją z relacją.</a:t>
            </a:r>
          </a:p>
        </p:txBody>
      </p:sp>
      <p:sp>
        <p:nvSpPr>
          <p:cNvPr id="4" name="Dowolny kształt 3"/>
          <p:cNvSpPr/>
          <p:nvPr/>
        </p:nvSpPr>
        <p:spPr>
          <a:xfrm>
            <a:off x="7078320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B</a:t>
            </a:r>
          </a:p>
        </p:txBody>
      </p:sp>
      <p:sp>
        <p:nvSpPr>
          <p:cNvPr id="5" name="Łącznik prostoliniowy 4"/>
          <p:cNvSpPr/>
          <p:nvPr/>
        </p:nvSpPr>
        <p:spPr>
          <a:xfrm>
            <a:off x="3028320" y="2921760"/>
            <a:ext cx="4104000" cy="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5400" tIns="50400" rIns="95400" bIns="504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>
            <a:off x="1080000" y="2448000"/>
            <a:ext cx="1944000" cy="1007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A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096000" y="2965319"/>
            <a:ext cx="792000" cy="346680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0..*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192000" y="2965319"/>
            <a:ext cx="792000" cy="346680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0..*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5544000" y="2592000"/>
            <a:ext cx="1944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posiada</a:t>
            </a:r>
          </a:p>
        </p:txBody>
      </p:sp>
      <p:sp>
        <p:nvSpPr>
          <p:cNvPr id="10" name="Dowolny kształt 9"/>
          <p:cNvSpPr/>
          <p:nvPr/>
        </p:nvSpPr>
        <p:spPr>
          <a:xfrm>
            <a:off x="3600000" y="1563480"/>
            <a:ext cx="2232000" cy="740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29FCF"/>
          </a:solidFill>
          <a:ln w="0">
            <a:solidFill>
              <a:srgbClr val="3465AF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Klasa asocjacyjna</a:t>
            </a:r>
          </a:p>
        </p:txBody>
      </p:sp>
      <p:sp>
        <p:nvSpPr>
          <p:cNvPr id="11" name="Łącznik prostoliniowy 10"/>
          <p:cNvSpPr/>
          <p:nvPr/>
        </p:nvSpPr>
        <p:spPr>
          <a:xfrm flipV="1">
            <a:off x="4732560" y="2304000"/>
            <a:ext cx="0" cy="617760"/>
          </a:xfrm>
          <a:prstGeom prst="line">
            <a:avLst/>
          </a:prstGeom>
          <a:noFill/>
          <a:ln w="0">
            <a:solidFill>
              <a:srgbClr val="000000"/>
            </a:solidFill>
            <a:custDash>
              <a:ds d="1440000" sp="1440000"/>
              <a:ds d="1440000" sp="1440000"/>
            </a:custDash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468000" y="503999"/>
            <a:ext cx="7920000" cy="9720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Klasa Asocjacyjna - przykład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32000" y="1332000"/>
            <a:ext cx="7596000" cy="579600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55999" y="1324440"/>
            <a:ext cx="8136000" cy="5903999"/>
          </a:xfrm>
        </p:spPr>
      </p:pic>
      <p:sp>
        <p:nvSpPr>
          <p:cNvPr id="3" name="Tytuł 2"/>
          <p:cNvSpPr txBox="1">
            <a:spLocks noGrp="1"/>
          </p:cNvSpPr>
          <p:nvPr>
            <p:ph type="title" idx="4294967295"/>
          </p:nvPr>
        </p:nvSpPr>
        <p:spPr>
          <a:xfrm>
            <a:off x="432000" y="735480"/>
            <a:ext cx="9504000" cy="10645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/>
              <a:t>Klasa Asocjacyjna – przykład alternatywny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myślni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spiration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625</Words>
  <Application>Microsoft Office PowerPoint</Application>
  <PresentationFormat>Pokaz na ekranie (4:3)</PresentationFormat>
  <Paragraphs>80</Paragraphs>
  <Slides>17</Slides>
  <Notes>17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17</vt:i4>
      </vt:variant>
    </vt:vector>
  </HeadingPairs>
  <TitlesOfParts>
    <vt:vector size="19" baseType="lpstr">
      <vt:lpstr>Domyślnie</vt:lpstr>
      <vt:lpstr>Inspiration</vt:lpstr>
      <vt:lpstr>ZWIĄZKI MIĘDZY KLASAMI  KLASY ABSTRAKCYJNE  OGRANICZENIA INTERFEJSY  SZABLONY</vt:lpstr>
      <vt:lpstr>Związki Między Klasami</vt:lpstr>
      <vt:lpstr>Typy Związków </vt:lpstr>
      <vt:lpstr>Zależność (Dependency)</vt:lpstr>
      <vt:lpstr>Asocjacja (Association)</vt:lpstr>
      <vt:lpstr>Asocjacja - Nawigowalność</vt:lpstr>
      <vt:lpstr>Klasa Asocjacyjna</vt:lpstr>
      <vt:lpstr>Klasa Asocjacyjna - przykład</vt:lpstr>
      <vt:lpstr>Klasa Asocjacyjna – przykład alternatywny</vt:lpstr>
      <vt:lpstr>Agregacja Częściowa (Aggregation)</vt:lpstr>
      <vt:lpstr>Agregacja Całkowita, Kompozycja (Composition)</vt:lpstr>
      <vt:lpstr>Uogólnienie</vt:lpstr>
      <vt:lpstr>Interface</vt:lpstr>
      <vt:lpstr>Klasy Abstrakcyjne i Interfejsy</vt:lpstr>
      <vt:lpstr>Szablony Klas</vt:lpstr>
      <vt:lpstr>Pytania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MIĘDZY KLASAMI  KLASY ABSTRAKCYJNE  OGRANICZENIA INTERFEJSY  SZABLONY</dc:title>
  <dc:creator>jacek</dc:creator>
  <cp:lastModifiedBy>Jacek Matulewski</cp:lastModifiedBy>
  <cp:revision>12</cp:revision>
  <dcterms:created xsi:type="dcterms:W3CDTF">2014-03-06T12:01:18Z</dcterms:created>
  <dcterms:modified xsi:type="dcterms:W3CDTF">2014-04-04T15:54:04Z</dcterms:modified>
</cp:coreProperties>
</file>