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0" d="100"/>
          <a:sy n="150" d="100"/>
        </p:scale>
        <p:origin x="-504"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44618555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Business Process Modelling jest coraz powszechniej stosowaną (a przynajmniej znaną) techniką definicji i zarządzania procesami biznesowymi. Model procesów biznesowych jest podstawa do implementacji SOA.</a:t>
            </a:r>
          </a:p>
          <a:p>
            <a:pPr lvl="0" rtl="0">
              <a:spcBef>
                <a:spcPts val="0"/>
              </a:spcBef>
              <a:buNone/>
            </a:pPr>
            <a:endParaRPr/>
          </a:p>
          <a:p>
            <a:pPr lvl="0" rtl="0">
              <a:spcBef>
                <a:spcPts val="0"/>
              </a:spcBef>
              <a:buNone/>
            </a:pPr>
            <a:r>
              <a:rPr lang="pl"/>
              <a:t>W założeniu, BPOM posiada mechanizmy pozwalające definiować, a następnie monitorować przebieg procesu biznesowego, mierzyć wydajność według zadanych wskaźników, uruchamiać funkcje automatyczne na podstawie wykrytych zdarzeń, powiadamiać, rejestrować itp.</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Po zapoznaniu się z podstawowymi pojęciami i elementami konstrukcyjnym SOA powstaje pytanie: „Jak to zrobić?”. Podobnie jak z definicją SOA, czy Usługi nie ma jednej gotowej recepty.</a:t>
            </a:r>
          </a:p>
          <a:p>
            <a:pPr lvl="0" rtl="0">
              <a:spcBef>
                <a:spcPts val="0"/>
              </a:spcBef>
              <a:buClr>
                <a:schemeClr val="dk1"/>
              </a:buClr>
              <a:buFont typeface="Arial"/>
              <a:buNone/>
            </a:pPr>
            <a:endParaRPr/>
          </a:p>
          <a:p>
            <a:pPr lvl="0" rtl="0">
              <a:spcBef>
                <a:spcPts val="0"/>
              </a:spcBef>
              <a:buClr>
                <a:schemeClr val="dk1"/>
              </a:buClr>
              <a:buSzPct val="100000"/>
              <a:buFont typeface="Arial"/>
              <a:buNone/>
            </a:pPr>
            <a:r>
              <a:rPr lang="pl"/>
              <a:t>Jednym ze sposobów, które wydają się odpowiednie jest organizacja działań w trzech obszarach:</a:t>
            </a:r>
          </a:p>
          <a:p>
            <a:pPr lvl="0" rtl="0">
              <a:spcBef>
                <a:spcPts val="0"/>
              </a:spcBef>
              <a:buClr>
                <a:schemeClr val="dk1"/>
              </a:buClr>
              <a:buSzPct val="100000"/>
              <a:buFont typeface="Arial"/>
              <a:buNone/>
            </a:pPr>
            <a:r>
              <a:rPr lang="pl"/>
              <a:t>SOA Governance</a:t>
            </a:r>
          </a:p>
          <a:p>
            <a:pPr lvl="0" rtl="0">
              <a:spcBef>
                <a:spcPts val="0"/>
              </a:spcBef>
              <a:buClr>
                <a:schemeClr val="dk1"/>
              </a:buClr>
              <a:buSzPct val="100000"/>
              <a:buFont typeface="Arial"/>
              <a:buNone/>
            </a:pPr>
            <a:r>
              <a:rPr lang="pl"/>
              <a:t>SOA Design</a:t>
            </a:r>
          </a:p>
          <a:p>
            <a:pPr>
              <a:spcBef>
                <a:spcPts val="0"/>
              </a:spcBef>
              <a:buNone/>
            </a:pPr>
            <a:r>
              <a:rPr lang="pl"/>
              <a:t>SOA Management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W tytule punktu mieściłem słowo „metodologia”, dlatego, że wymienione są obszary realizacyjne SOA bez wskazania konkretnej technologii. Trzeba natomiast powiedzieć, że praktycznie niemożliwa jest realizacja któregokolwiek z nich bez wyboru odpowiedniej technologii wspierającej.</a:t>
            </a:r>
          </a:p>
          <a:p>
            <a:pPr lvl="0" rtl="0">
              <a:spcBef>
                <a:spcPts val="0"/>
              </a:spcBef>
              <a:buNone/>
            </a:pPr>
            <a:r>
              <a:rPr lang="pl"/>
              <a:t>Mówiąc ogólnie, podobnie jak w ITILu, obowiązuje zasada 4xP. Aby zapewnić sukces implementacji SOA, musimy wziąć pod uwagę aspekty:</a:t>
            </a:r>
          </a:p>
          <a:p>
            <a:pPr lvl="0" rtl="0">
              <a:spcBef>
                <a:spcPts val="0"/>
              </a:spcBef>
              <a:buNone/>
            </a:pPr>
            <a:r>
              <a:rPr lang="pl"/>
              <a:t>People</a:t>
            </a:r>
          </a:p>
          <a:p>
            <a:pPr lvl="0" rtl="0">
              <a:spcBef>
                <a:spcPts val="0"/>
              </a:spcBef>
              <a:buNone/>
            </a:pPr>
            <a:r>
              <a:rPr lang="pl"/>
              <a:t>Processes</a:t>
            </a:r>
          </a:p>
          <a:p>
            <a:pPr lvl="0" rtl="0">
              <a:spcBef>
                <a:spcPts val="0"/>
              </a:spcBef>
              <a:buNone/>
            </a:pPr>
            <a:r>
              <a:rPr lang="pl"/>
              <a:t>Products</a:t>
            </a:r>
          </a:p>
          <a:p>
            <a:pPr lvl="0" rtl="0">
              <a:spcBef>
                <a:spcPts val="0"/>
              </a:spcBef>
              <a:buNone/>
            </a:pPr>
            <a:r>
              <a:rPr lang="pl"/>
              <a:t>Partners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Szablon zaproponowany przez IBM (udostępniony częściowo dla Open Group) dla implementacji SOA Governance w oparciu o cykl życia usługi.</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Pomysł na SOA (Service Oriented Architecture) nie jest nowy. Architektura Zorientowana na Usługi dla branży informatycznej oznacza działanie według schematów obowiązujących w innych branżach usługowych takich jak naprawa pojazdów, fryzjerstwo, turystyka, itp. Na przykład, oddając dziurawą oponę do naprawy, interesuje nas efekt końcowy: naprawione koło. Nie zamierzamy w tym celu kupować maszyny do wyważania kół i innych narzędzi. Tak naprawdę to nawet nie</a:t>
            </a:r>
          </a:p>
          <a:p>
            <a:pPr lvl="0" rtl="0">
              <a:spcBef>
                <a:spcPts val="0"/>
              </a:spcBef>
              <a:buNone/>
            </a:pPr>
            <a:r>
              <a:rPr lang="pl"/>
              <a:t>interesuje nas przy użyciu jakich narzędzi jest naprawiona nasza opona. Interesują nas parametry wykonania usługi: czas, cena, jakość. </a:t>
            </a:r>
          </a:p>
          <a:p>
            <a:pPr lvl="0" rtl="0">
              <a:spcBef>
                <a:spcPts val="0"/>
              </a:spcBef>
              <a:buNone/>
            </a:pPr>
            <a:endParaRPr/>
          </a:p>
          <a:p>
            <a:pPr lvl="0" rtl="0">
              <a:spcBef>
                <a:spcPts val="0"/>
              </a:spcBef>
              <a:buNone/>
            </a:pPr>
            <a:r>
              <a:rPr lang="pl"/>
              <a:t>Czy można podać definicję SOA? Można i to na wiele sposobów. Trudno powiedzieć natomiast, która jest najwłaściwsza. SOA jest ideą, która trzeba zrozumieć a nie technologią, która można ściśle zdefiniować. Podstawowym założeniem tej prezentacji jest przekazanie pomysłów kryjących się pod hasłem SOA, abstrahując od konkretnych technologii.</a:t>
            </a:r>
          </a:p>
          <a:p>
            <a:pPr lvl="0" rtl="0">
              <a:spcBef>
                <a:spcPts val="0"/>
              </a:spcBef>
              <a:buNone/>
            </a:pPr>
            <a:endParaRPr/>
          </a:p>
          <a:p>
            <a:pPr lvl="0" rtl="0">
              <a:spcBef>
                <a:spcPts val="0"/>
              </a:spcBef>
              <a:buNone/>
            </a:pPr>
            <a:r>
              <a:rPr lang="pl"/>
              <a:t>Można powiedzieć, że to, czym jest SOA zależy od punktu widzenia. I tak, z perspektywy biznesu (Odbiorcy Usług) widzimy zestaw Usług wspierających realizację procesów biznesowych. </a:t>
            </a:r>
          </a:p>
          <a:p>
            <a:pPr lvl="0" rtl="0">
              <a:spcBef>
                <a:spcPts val="0"/>
              </a:spcBef>
              <a:buNone/>
            </a:pPr>
            <a:r>
              <a:rPr lang="pl"/>
              <a:t>Z perspektywy IT natomiast, widzimy infrastrukturę potrzebną do dostarczenia tych Usług.</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Szablon procesów wytwórczych dla rozwiązań SOA zbudowany na bazie klasycznego RUP (Rational Unified Process) dostępny w formie plug-in do narzędzia RUP Method Composer lub w formie darmowej publikacji HTML.</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Zespół ludzi z rónych działów, mający na celu promowanie i sterowanie implementacją SOA. Istotne jest wsparcie takiego zespołu przez kierownictwo najwyŜszego szczebla, łącznie z wyznaczeniem stałego pełnomocnika</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pl" b="1"/>
              <a:t>Jak implementować SOA?</a:t>
            </a:r>
          </a:p>
          <a:p>
            <a:pPr lvl="0" rtl="0">
              <a:spcBef>
                <a:spcPts val="0"/>
              </a:spcBef>
              <a:buClr>
                <a:schemeClr val="dk1"/>
              </a:buClr>
              <a:buSzPct val="100000"/>
              <a:buFont typeface="Arial"/>
              <a:buNone/>
            </a:pPr>
            <a:r>
              <a:rPr lang="pl"/>
              <a:t>• Zacząć od definicji procesów biznesowych</a:t>
            </a:r>
          </a:p>
          <a:p>
            <a:pPr lvl="0" rtl="0">
              <a:spcBef>
                <a:spcPts val="0"/>
              </a:spcBef>
              <a:buClr>
                <a:schemeClr val="dk1"/>
              </a:buClr>
              <a:buSzPct val="100000"/>
              <a:buFont typeface="Arial"/>
              <a:buNone/>
            </a:pPr>
            <a:r>
              <a:rPr lang="pl"/>
              <a:t>• Skorzystać z gotowych szablonów właściwych dla naszego biznesu</a:t>
            </a:r>
          </a:p>
          <a:p>
            <a:pPr lvl="0" rtl="0">
              <a:spcBef>
                <a:spcPts val="0"/>
              </a:spcBef>
              <a:buClr>
                <a:schemeClr val="dk1"/>
              </a:buClr>
              <a:buSzPct val="100000"/>
              <a:buFont typeface="Arial"/>
              <a:buNone/>
            </a:pPr>
            <a:r>
              <a:rPr lang="pl"/>
              <a:t>• Zapewnić wsparcie wysokiego kierownictwa</a:t>
            </a:r>
          </a:p>
          <a:p>
            <a:pPr lvl="0" rtl="0">
              <a:spcBef>
                <a:spcPts val="0"/>
              </a:spcBef>
              <a:buClr>
                <a:schemeClr val="dk1"/>
              </a:buClr>
              <a:buSzPct val="100000"/>
              <a:buFont typeface="Arial"/>
              <a:buNone/>
            </a:pPr>
            <a:r>
              <a:rPr lang="pl"/>
              <a:t>• Edukować, szkolić, uświadamiać</a:t>
            </a:r>
          </a:p>
          <a:p>
            <a:pPr lvl="0" rtl="0">
              <a:spcBef>
                <a:spcPts val="0"/>
              </a:spcBef>
              <a:buNone/>
            </a:pPr>
            <a:r>
              <a:rPr lang="pl"/>
              <a:t>• Powołać SOA Center of Excellence</a:t>
            </a:r>
          </a:p>
          <a:p>
            <a:pPr lvl="0" rtl="0">
              <a:spcBef>
                <a:spcPts val="0"/>
              </a:spcBef>
              <a:buClr>
                <a:schemeClr val="dk1"/>
              </a:buClr>
              <a:buFont typeface="Arial"/>
              <a:buNone/>
            </a:pPr>
            <a:endParaRPr/>
          </a:p>
          <a:p>
            <a:pPr lvl="0" rtl="0">
              <a:spcBef>
                <a:spcPts val="0"/>
              </a:spcBef>
              <a:buClr>
                <a:schemeClr val="dk1"/>
              </a:buClr>
              <a:buSzPct val="100000"/>
              <a:buFont typeface="Arial"/>
              <a:buNone/>
            </a:pPr>
            <a:r>
              <a:rPr lang="pl" b="1"/>
              <a:t>Jakie są główne przeszkody w implementacji SOA?</a:t>
            </a:r>
          </a:p>
          <a:p>
            <a:pPr lvl="0" rtl="0">
              <a:spcBef>
                <a:spcPts val="0"/>
              </a:spcBef>
              <a:buClr>
                <a:schemeClr val="dk1"/>
              </a:buClr>
              <a:buSzPct val="100000"/>
              <a:buFont typeface="Arial"/>
              <a:buNone/>
            </a:pPr>
            <a:r>
              <a:rPr lang="pl"/>
              <a:t>• Brak strategicznego porozumienia pomiędzy Biznesem i IT</a:t>
            </a:r>
          </a:p>
          <a:p>
            <a:pPr lvl="0" rtl="0">
              <a:spcBef>
                <a:spcPts val="0"/>
              </a:spcBef>
              <a:buClr>
                <a:schemeClr val="dk1"/>
              </a:buClr>
              <a:buSzPct val="100000"/>
              <a:buFont typeface="Arial"/>
              <a:buNone/>
            </a:pPr>
            <a:r>
              <a:rPr lang="pl"/>
              <a:t>• Problemy w obszarze SOA Governance (ustalenie i przestrzeganie reguł)</a:t>
            </a:r>
          </a:p>
          <a:p>
            <a:pPr lvl="0" rtl="0">
              <a:spcBef>
                <a:spcPts val="0"/>
              </a:spcBef>
              <a:buClr>
                <a:schemeClr val="dk1"/>
              </a:buClr>
              <a:buSzPct val="100000"/>
              <a:buFont typeface="Arial"/>
              <a:buNone/>
            </a:pPr>
            <a:r>
              <a:rPr lang="pl"/>
              <a:t>• Zła organizacja pracy i podział obowiązków</a:t>
            </a:r>
          </a:p>
          <a:p>
            <a:pPr lvl="0" rtl="0">
              <a:spcBef>
                <a:spcPts val="0"/>
              </a:spcBef>
              <a:buClr>
                <a:schemeClr val="dk1"/>
              </a:buClr>
              <a:buSzPct val="100000"/>
              <a:buFont typeface="Arial"/>
              <a:buNone/>
            </a:pPr>
            <a:r>
              <a:rPr lang="pl"/>
              <a:t>• Konflikty w zakresie finansowania współdzielonych usług</a:t>
            </a:r>
          </a:p>
          <a:p>
            <a:pPr lvl="0" rtl="0">
              <a:spcBef>
                <a:spcPts val="0"/>
              </a:spcBef>
              <a:buClr>
                <a:schemeClr val="dk1"/>
              </a:buClr>
              <a:buSzPct val="100000"/>
              <a:buFont typeface="Arial"/>
              <a:buNone/>
            </a:pPr>
            <a:r>
              <a:rPr lang="pl"/>
              <a:t>• Zmiany kulturowe - odejście od modelu „izolowanych wysp”</a:t>
            </a:r>
          </a:p>
          <a:p>
            <a:pPr>
              <a:spcBef>
                <a:spcPts val="0"/>
              </a:spcBef>
              <a:buNone/>
            </a:pPr>
            <a:r>
              <a:rPr lang="pl"/>
              <a:t>• Brak umiejętności i narzędzi</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SOA jest kolejną ideą, która ustawia IT na właściwym miejscu względem biznesu. Implementacja SOA wiąże się ze zmianą sposobu myślenia, przede wszystkim ludzi z IT.</a:t>
            </a:r>
          </a:p>
          <a:p>
            <a:pPr lvl="0" rtl="0">
              <a:spcBef>
                <a:spcPts val="0"/>
              </a:spcBef>
              <a:buNone/>
            </a:pPr>
            <a:r>
              <a:rPr lang="pl"/>
              <a:t>Z drugiej strony, ludzie z biznesu mogą odnieść wrażenie, że wystarczy zakupić i wdrożyć odpowiedni produkt, aby być „SOA compliant”.</a:t>
            </a:r>
          </a:p>
          <a:p>
            <a:pPr lvl="0" rtl="0">
              <a:spcBef>
                <a:spcPts val="0"/>
              </a:spcBef>
              <a:buNone/>
            </a:pPr>
            <a:r>
              <a:rPr lang="pl"/>
              <a:t>Tymczasem, potrzeba zadbać o wszystkie 4 „P” (people, processes, products, partnters), gdyż wdrożenie oparte o tylko technologię, bez uwzględnienia istoty podejścia zorientowanego na usługi, kończy się najczęściej tym, że zamiast SOA mamy tylko SOW: „SO What?”</a:t>
            </a:r>
          </a:p>
          <a:p>
            <a:pPr lvl="0" rtl="0">
              <a:spcBef>
                <a:spcPts val="0"/>
              </a:spcBef>
              <a:buNone/>
            </a:pPr>
            <a:endParaRPr/>
          </a:p>
          <a:p>
            <a:pPr lvl="0" rtl="0">
              <a:spcBef>
                <a:spcPts val="0"/>
              </a:spcBef>
              <a:buNone/>
            </a:pPr>
            <a:r>
              <a:rPr lang="pl"/>
              <a:t>Wiecej informacji:</a:t>
            </a:r>
          </a:p>
          <a:p>
            <a:pPr lvl="0" rtl="0">
              <a:spcBef>
                <a:spcPts val="0"/>
              </a:spcBef>
              <a:buNone/>
            </a:pPr>
            <a:r>
              <a:rPr lang="pl"/>
              <a:t>http://www-01.ibm.com/software/solutions/soa/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Warto podkreślić, że SOA nie jest uniwersalnym podejściem do Informatyki. Chodzi tutaj o powszechne, ale nie jedyne, zastosowanie IT, gdzie mamy do czynienia z bezpośrednim wsparciem procesów biznesowych (które może być realizowane właśnie w formie usług). Inną sytuację mamy, kiedy produktem jest np. oprogramowanie sprzedawane w pudełku lub sprzęt komputerowy na biurko. Inną sytuację mamy też wtedy, gdy bezpośrednim odbiorcą produktów IT jest również</a:t>
            </a:r>
          </a:p>
          <a:p>
            <a:pPr lvl="0" rtl="0">
              <a:spcBef>
                <a:spcPts val="0"/>
              </a:spcBef>
              <a:buNone/>
            </a:pPr>
            <a:r>
              <a:rPr lang="pl"/>
              <a:t>IT, np. systemy backupowe, narzędzia administracyjne, monitorujące itp. W takich przypadkach SOA, niekoniecznie ma zastosowanie. SOA pomaga ustalić i realizować wspólne cele biznesowi i IT poprzez ustanowienie wspólnego języka i dostarczenie elastycznej infrastruktury pozwalającej szybko wprowadzać zmiany wynikające z potrzeb biznesu.</a:t>
            </a:r>
          </a:p>
          <a:p>
            <a:pPr lvl="0" rtl="0">
              <a:spcBef>
                <a:spcPts val="0"/>
              </a:spcBef>
              <a:buNone/>
            </a:pPr>
            <a:endParaRPr/>
          </a:p>
          <a:p>
            <a:pPr lvl="0" rtl="0">
              <a:spcBef>
                <a:spcPts val="0"/>
              </a:spcBef>
              <a:buClr>
                <a:schemeClr val="dk1"/>
              </a:buClr>
              <a:buSzPct val="100000"/>
              <a:buFont typeface="Arial"/>
              <a:buNone/>
            </a:pPr>
            <a:r>
              <a:rPr lang="pl" b="1"/>
              <a:t>1. SOA ma zastosowanie dla aplikacji biznesowych</a:t>
            </a:r>
          </a:p>
          <a:p>
            <a:pPr lvl="0" rtl="0">
              <a:spcBef>
                <a:spcPts val="0"/>
              </a:spcBef>
              <a:buNone/>
            </a:pPr>
            <a:r>
              <a:rPr lang="pl"/>
              <a:t>Istnieją różne, ugruntowane metodologie czy teorie tworzenia systemów informatycznych. SOA nie jest pomysłem na tworzenie dowolnych systemów. SOA jest podejściem do tworzenia aplikacji biznesowych.</a:t>
            </a:r>
          </a:p>
          <a:p>
            <a:pPr lvl="0" rtl="0">
              <a:spcBef>
                <a:spcPts val="0"/>
              </a:spcBef>
              <a:buNone/>
            </a:pPr>
            <a:endParaRPr/>
          </a:p>
          <a:p>
            <a:pPr lvl="0" rtl="0">
              <a:spcBef>
                <a:spcPts val="0"/>
              </a:spcBef>
              <a:buClr>
                <a:schemeClr val="dk1"/>
              </a:buClr>
              <a:buSzPct val="100000"/>
              <a:buFont typeface="Arial"/>
              <a:buNone/>
            </a:pPr>
            <a:r>
              <a:rPr lang="pl" b="1"/>
              <a:t>2. SOA jest architekturą komponentów - „czarnych skrzynek”</a:t>
            </a:r>
          </a:p>
          <a:p>
            <a:pPr lvl="0" rtl="0">
              <a:spcBef>
                <a:spcPts val="0"/>
              </a:spcBef>
              <a:buNone/>
            </a:pPr>
            <a:r>
              <a:rPr lang="pl"/>
              <a:t>Istotą jest ukrycie przed Odbiorcą Usługi jej elementów składowych. „Czarna skrzynka” oczekuje określonego „wejścia” i produkuje określone „wyjście”. Dzieje się to niezależnie od budowy wewnętrznej jak również ewentualnych zmian w tej budowie.</a:t>
            </a:r>
          </a:p>
          <a:p>
            <a:pPr lvl="0" rtl="0">
              <a:spcBef>
                <a:spcPts val="0"/>
              </a:spcBef>
              <a:buNone/>
            </a:pPr>
            <a:endParaRPr b="1"/>
          </a:p>
          <a:p>
            <a:pPr lvl="0" rtl="0">
              <a:spcBef>
                <a:spcPts val="0"/>
              </a:spcBef>
              <a:buClr>
                <a:schemeClr val="dk1"/>
              </a:buClr>
              <a:buSzPct val="100000"/>
              <a:buFont typeface="Arial"/>
              <a:buNone/>
            </a:pPr>
            <a:r>
              <a:rPr lang="pl" b="1"/>
              <a:t>3. Komponenty SOA są luźno powiązane (loosely coupled)</a:t>
            </a:r>
          </a:p>
          <a:p>
            <a:pPr lvl="0" rtl="0">
              <a:spcBef>
                <a:spcPts val="0"/>
              </a:spcBef>
              <a:buNone/>
            </a:pPr>
            <a:r>
              <a:rPr lang="pl"/>
              <a:t>Termin „luźno powiązane” określa sposób, w jaki komponenty SOA współpracują ze sobą. Każdy komponent może pracować autonomicznie, wykonując proste czynności. Współpraca komponentów polega na wymianie komunikatów w określonej, standardowej formie. Pracując razem, komponenty mogą realizować to, co zwykle jest realizowane przez duże monolityczne aplikacje. Mogą natomiast łatwo być komponowane i wykorzystywane do innych, mniej lub bardziej złożonych celów.</a:t>
            </a:r>
          </a:p>
          <a:p>
            <a:pPr lvl="0" rtl="0">
              <a:spcBef>
                <a:spcPts val="0"/>
              </a:spcBef>
              <a:buNone/>
            </a:pPr>
            <a:endParaRPr b="1"/>
          </a:p>
          <a:p>
            <a:pPr lvl="0" rtl="0">
              <a:spcBef>
                <a:spcPts val="0"/>
              </a:spcBef>
              <a:buClr>
                <a:schemeClr val="dk1"/>
              </a:buClr>
              <a:buSzPct val="100000"/>
              <a:buFont typeface="Arial"/>
              <a:buNone/>
            </a:pPr>
            <a:r>
              <a:rPr lang="pl" b="1"/>
              <a:t>4. Komponenty SOA są aranżowane i współpracują ze sobą realizując proces biznesowy</a:t>
            </a:r>
          </a:p>
          <a:p>
            <a:pPr lvl="0" rtl="0">
              <a:spcBef>
                <a:spcPts val="0"/>
              </a:spcBef>
              <a:buNone/>
            </a:pPr>
            <a:r>
              <a:rPr lang="pl"/>
              <a:t>Celem SOA jest realizacja procesu biznesowego a nie jak w tradycyjnych systemach IT działanie jakiegoś modułu, czy funkcji aplikacji. Cele i parametry procesu biznesowego są wyznacznikiem, do którego muszą być dopasowane komponenty SOA, zapewniając wymagany poziom dostarczanej usługi.</a:t>
            </a:r>
          </a:p>
          <a:p>
            <a:pPr lvl="0" rtl="0">
              <a:spcBef>
                <a:spcPts val="0"/>
              </a:spcBef>
              <a:buNone/>
            </a:pPr>
            <a:endParaRPr/>
          </a:p>
          <a:p>
            <a:pPr lvl="0" rtl="0">
              <a:spcBef>
                <a:spcPts val="0"/>
              </a:spcBef>
              <a:buNone/>
            </a:pPr>
            <a:r>
              <a:rPr lang="pl"/>
              <a:t>Istotnym założeniem SOA jest wykorzystanie istniejących aplikacji i systemów. Od strony technicznej, konieczne jest zaimplementowanie standardowej współpracy pomiędzy istniejącymi i nowymi systemami. Jeżeli potrafimy zapewnić współpracę pomiędzy już istniejącymi elementami infrastruktury, to możemy łatwiej wyeliminować redundancję. To z kolei pociąga za sobą ograniczenie kosztów administracji i utrzymania. Co więcej, może się okazać, że z komponentów już istniejących, które teraz umiemy połączyć, możemy zbudować nowe rozwiązanie, unikając zakupów.</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Usługa jest pojęciem podstawowym dla SOA. Dla porównania inne definicje Usługi.</a:t>
            </a:r>
          </a:p>
          <a:p>
            <a:pPr lvl="0" rtl="0">
              <a:spcBef>
                <a:spcPts val="0"/>
              </a:spcBef>
              <a:buNone/>
            </a:pPr>
            <a:endParaRPr/>
          </a:p>
          <a:p>
            <a:pPr lvl="0" rtl="0">
              <a:spcBef>
                <a:spcPts val="0"/>
              </a:spcBef>
              <a:buNone/>
            </a:pPr>
            <a:r>
              <a:rPr lang="pl"/>
              <a:t>Usługa w ujęciu SOA, jest pojedynczym komponentem dostarczanym przez IT do biznesu, wspierającym realizację określonego zadania występującego w jednym lub więcej procesów biznesowych. W kontekście SOA, usługa taka nazywana jest usługą biznesową (business service) lub po prostu usługą. Pojedyncza usługa korzysta najczęściej z wielu elementów infrastruktury IT, np.: sieci, aplikacji, baz danych, itp. jak również innych dostępnych usług biznesowych.</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Usługi Sieciowe są bardzo popularnym, ale nie jedynym, elementem realizacji Usługi Biznesowej (SOA).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Filozofia ITIL – IT Infrastructure Library opiera się na dostarczaniu i zarządzaniu usługami IT poprzez procesy. W tym kontekście Usługa jest pojęciem komercyjnym, opisanym w umowie pomiędzy Dostawcą (IT) i Odbiorcą (Biznes).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b="1"/>
              <a:t>Proces Biznesowy:</a:t>
            </a:r>
            <a:r>
              <a:rPr lang="pl"/>
              <a:t> Sprzedaż Towaru</a:t>
            </a:r>
          </a:p>
          <a:p>
            <a:pPr lvl="0" rtl="0">
              <a:spcBef>
                <a:spcPts val="0"/>
              </a:spcBef>
              <a:buClr>
                <a:schemeClr val="dk1"/>
              </a:buClr>
              <a:buFont typeface="Arial"/>
              <a:buNone/>
            </a:pPr>
            <a:endParaRPr/>
          </a:p>
          <a:p>
            <a:pPr lvl="0" rtl="0">
              <a:spcBef>
                <a:spcPts val="0"/>
              </a:spcBef>
              <a:buClr>
                <a:schemeClr val="dk1"/>
              </a:buClr>
              <a:buSzPct val="100000"/>
              <a:buFont typeface="Arial"/>
              <a:buNone/>
            </a:pPr>
            <a:r>
              <a:rPr lang="pl" b="1"/>
              <a:t>Zadanie w procesie: </a:t>
            </a:r>
            <a:r>
              <a:rPr lang="pl"/>
              <a:t>Wystawienie Faktury</a:t>
            </a:r>
          </a:p>
          <a:p>
            <a:pPr lvl="0" rtl="0">
              <a:spcBef>
                <a:spcPts val="0"/>
              </a:spcBef>
              <a:buNone/>
            </a:pPr>
            <a:r>
              <a:rPr lang="pl"/>
              <a:t>Wystawienie Faktury może być zadaniem również w innych procesach biznesowych (np. w obszarze Wynajem Nieruchomości). Modelowanie biznesowe ma na celu, między innymi, znalezienie tego typu standardowych zadań, które mogą być realizowane podobnie w wielu procesach.</a:t>
            </a:r>
          </a:p>
          <a:p>
            <a:pPr lvl="0" rtl="0">
              <a:spcBef>
                <a:spcPts val="0"/>
              </a:spcBef>
              <a:buClr>
                <a:schemeClr val="dk1"/>
              </a:buClr>
              <a:buFont typeface="Arial"/>
              <a:buNone/>
            </a:pPr>
            <a:endParaRPr/>
          </a:p>
          <a:p>
            <a:pPr lvl="0" rtl="0">
              <a:spcBef>
                <a:spcPts val="0"/>
              </a:spcBef>
              <a:buClr>
                <a:schemeClr val="dk1"/>
              </a:buClr>
              <a:buSzPct val="100000"/>
              <a:buFont typeface="Arial"/>
              <a:buNone/>
            </a:pPr>
            <a:r>
              <a:rPr lang="pl" b="1"/>
              <a:t>Pod-Zadanie w procesie:</a:t>
            </a:r>
            <a:r>
              <a:rPr lang="pl"/>
              <a:t> Przeliczenie Kursu Waluty</a:t>
            </a:r>
          </a:p>
          <a:p>
            <a:pPr lvl="0" rtl="0">
              <a:spcBef>
                <a:spcPts val="0"/>
              </a:spcBef>
              <a:buNone/>
            </a:pPr>
            <a:r>
              <a:rPr lang="pl"/>
              <a:t>Przeliczenie Kursu Waluty jest kolejnym elementem „układanki” modelu procesów biznesowych. Takie zadanie (lub pod-zadanie) może być wykonywane w wielu kontekstach (księgowość, kadry/płace, fakturowanie) i jest przykładem uniwersalnego, elementarnego „klocka” modelu procesów.</a:t>
            </a:r>
          </a:p>
          <a:p>
            <a:pPr lvl="0" rtl="0">
              <a:spcBef>
                <a:spcPts val="0"/>
              </a:spcBef>
              <a:buNone/>
            </a:pPr>
            <a:endParaRPr b="1"/>
          </a:p>
          <a:p>
            <a:pPr lvl="0" rtl="0">
              <a:spcBef>
                <a:spcPts val="0"/>
              </a:spcBef>
              <a:buClr>
                <a:schemeClr val="dk1"/>
              </a:buClr>
              <a:buSzPct val="100000"/>
              <a:buFont typeface="Arial"/>
              <a:buNone/>
            </a:pPr>
            <a:r>
              <a:rPr lang="pl" b="1"/>
              <a:t>Usługa Biznesowa (SOA):</a:t>
            </a:r>
            <a:r>
              <a:rPr lang="pl"/>
              <a:t> Wystawienie Faktury</a:t>
            </a:r>
          </a:p>
          <a:p>
            <a:pPr lvl="0" rtl="0">
              <a:spcBef>
                <a:spcPts val="0"/>
              </a:spcBef>
              <a:buNone/>
            </a:pPr>
            <a:r>
              <a:rPr lang="pl"/>
              <a:t>Usługa Biznesowa „Wystawienie Faktury” musi zapewnić obsługę powiązanego zadania biznesowego. Kompletność wykonania takiego zadania polega np. na rejestracji odpowiednich danych w systemie ERP, wysłaniu mail'a z powiadomieniem dla stron zainteresowanych i w końcu wydruku papierowej wersji faktury. Tym samym, Usługa Biznesowa (SOA) jest realizowana nie tylko przez elementy programowe (być może Usługi Sieciowe), ale również przez inne elementy infrastruktury takie jak serwer poczty, sieć LAN, czy drukarka.</a:t>
            </a:r>
          </a:p>
          <a:p>
            <a:pPr lvl="0" rtl="0">
              <a:spcBef>
                <a:spcPts val="0"/>
              </a:spcBef>
              <a:buNone/>
            </a:pPr>
            <a:endParaRPr b="1"/>
          </a:p>
          <a:p>
            <a:pPr lvl="0" rtl="0">
              <a:spcBef>
                <a:spcPts val="0"/>
              </a:spcBef>
              <a:buClr>
                <a:schemeClr val="dk1"/>
              </a:buClr>
              <a:buSzPct val="100000"/>
              <a:buFont typeface="Arial"/>
              <a:buNone/>
            </a:pPr>
            <a:r>
              <a:rPr lang="pl" b="1"/>
              <a:t>Usługa Sieciowa (Web Service): </a:t>
            </a:r>
            <a:r>
              <a:rPr lang="pl"/>
              <a:t>Przeliczenie Kursu Waluty</a:t>
            </a:r>
          </a:p>
          <a:p>
            <a:pPr lvl="0" rtl="0">
              <a:spcBef>
                <a:spcPts val="0"/>
              </a:spcBef>
              <a:buNone/>
            </a:pPr>
            <a:r>
              <a:rPr lang="pl"/>
              <a:t>Usługa Sieciowa „Przeliczenie Kursu Waluty” jest naszym przykładzie programem wywoływanym zgodnie ze standardami WS, przez Usługę Biznesową „Wystawienie Faktury”. Zadaniem tego elementu programowego jest sprawdzenie na podstawie parametrów otrzymanego komunikatu, kursu waluty (sprzedaży/kupna/średniego, według tabeli określonego Banku) na zadany dzień. W komunikacie odesłanym do wywołującego podany jest gotowy wynik przeliczenia kursu, z ewentualnymi dodatkowymi parametrami. Taka Usługa Sieciowa może być oczywiście wykorzystywana w wielu innych procesach biznesowych.</a:t>
            </a:r>
          </a:p>
          <a:p>
            <a:pPr lvl="0" rtl="0">
              <a:spcBef>
                <a:spcPts val="0"/>
              </a:spcBef>
              <a:buClr>
                <a:schemeClr val="dk1"/>
              </a:buClr>
              <a:buFont typeface="Arial"/>
              <a:buNone/>
            </a:pPr>
            <a:endParaRPr/>
          </a:p>
          <a:p>
            <a:pPr lvl="0" rtl="0">
              <a:spcBef>
                <a:spcPts val="0"/>
              </a:spcBef>
              <a:buClr>
                <a:schemeClr val="dk1"/>
              </a:buClr>
              <a:buSzPct val="100000"/>
              <a:buFont typeface="Arial"/>
              <a:buNone/>
            </a:pPr>
            <a:r>
              <a:rPr lang="pl" b="1"/>
              <a:t>Usługa IT (IT Service): </a:t>
            </a:r>
            <a:r>
              <a:rPr lang="pl"/>
              <a:t>Outsourcing Administracji Systemem</a:t>
            </a:r>
          </a:p>
          <a:p>
            <a:pPr lvl="0" rtl="0">
              <a:spcBef>
                <a:spcPts val="0"/>
              </a:spcBef>
              <a:buNone/>
            </a:pPr>
            <a:r>
              <a:rPr lang="pl"/>
              <a:t>Środowiskiem, w którym osadzony jest powyższy przykład jest System Informatyczny obejmujący aplikację typu ERP i całą infrastrukturę potrzebną do jego działania (serwery, sieć, drukarki, system backupowy, itp.) Utrzymanie i Administrację tego Systemu realizuje jako Usługę IT firma zewnętrzna na podstawie umowy outsourcingowej.</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pl"/>
              <a:t>SOA, mając w nazwie „architektura” ma swoje elementy konstrukcyjne. Poniżej, przedstawione będą podstawowe składniki Architektury Zorientowanej na Usługi.</a:t>
            </a:r>
          </a:p>
          <a:p>
            <a:pPr lvl="0" rtl="0">
              <a:spcBef>
                <a:spcPts val="0"/>
              </a:spcBef>
              <a:buNone/>
            </a:pPr>
            <a:endParaRPr/>
          </a:p>
          <a:p>
            <a:pPr lvl="0" rtl="0">
              <a:spcBef>
                <a:spcPts val="0"/>
              </a:spcBef>
              <a:buClr>
                <a:schemeClr val="dk1"/>
              </a:buClr>
              <a:buSzPct val="100000"/>
              <a:buFont typeface="Arial"/>
              <a:buNone/>
            </a:pPr>
            <a:r>
              <a:rPr lang="pl" b="1"/>
              <a:t>Enterprise Service Bus</a:t>
            </a:r>
          </a:p>
          <a:p>
            <a:pPr lvl="0" rtl="0">
              <a:spcBef>
                <a:spcPts val="0"/>
              </a:spcBef>
              <a:buNone/>
            </a:pPr>
            <a:r>
              <a:rPr lang="pl"/>
              <a:t>Warstwa integracyjna SOA</a:t>
            </a:r>
          </a:p>
          <a:p>
            <a:pPr lvl="0" rtl="0">
              <a:spcBef>
                <a:spcPts val="0"/>
              </a:spcBef>
              <a:buClr>
                <a:schemeClr val="dk1"/>
              </a:buClr>
              <a:buFont typeface="Arial"/>
              <a:buNone/>
            </a:pPr>
            <a:endParaRPr/>
          </a:p>
          <a:p>
            <a:pPr lvl="0" rtl="0">
              <a:spcBef>
                <a:spcPts val="0"/>
              </a:spcBef>
              <a:buClr>
                <a:schemeClr val="dk1"/>
              </a:buClr>
              <a:buSzPct val="100000"/>
              <a:buFont typeface="Arial"/>
              <a:buNone/>
            </a:pPr>
            <a:r>
              <a:rPr lang="pl" b="1"/>
              <a:t>Business Process Orchestration Manager</a:t>
            </a:r>
          </a:p>
          <a:p>
            <a:pPr lvl="0" rtl="0">
              <a:spcBef>
                <a:spcPts val="0"/>
              </a:spcBef>
              <a:buNone/>
            </a:pPr>
            <a:r>
              <a:rPr lang="pl"/>
              <a:t>Zarządzanie przepływem procesów</a:t>
            </a:r>
          </a:p>
          <a:p>
            <a:pPr lvl="0" rtl="0">
              <a:spcBef>
                <a:spcPts val="0"/>
              </a:spcBef>
              <a:buClr>
                <a:schemeClr val="dk1"/>
              </a:buClr>
              <a:buFont typeface="Arial"/>
              <a:buNone/>
            </a:pPr>
            <a:endParaRPr/>
          </a:p>
          <a:p>
            <a:pPr lvl="0" rtl="0">
              <a:spcBef>
                <a:spcPts val="0"/>
              </a:spcBef>
              <a:buClr>
                <a:schemeClr val="dk1"/>
              </a:buClr>
              <a:buSzPct val="100000"/>
              <a:buFont typeface="Arial"/>
              <a:buNone/>
            </a:pPr>
            <a:r>
              <a:rPr lang="pl" b="1"/>
              <a:t>SOA Registry</a:t>
            </a:r>
          </a:p>
          <a:p>
            <a:pPr lvl="0" rtl="0">
              <a:spcBef>
                <a:spcPts val="0"/>
              </a:spcBef>
              <a:buNone/>
            </a:pPr>
            <a:r>
              <a:rPr lang="pl"/>
              <a:t>Meta dane opisujące dostępne usługi, ich powiązania i infrastrukturę wspierająca</a:t>
            </a:r>
          </a:p>
          <a:p>
            <a:pPr lvl="0" rtl="0">
              <a:spcBef>
                <a:spcPts val="0"/>
              </a:spcBef>
              <a:buClr>
                <a:schemeClr val="dk1"/>
              </a:buClr>
              <a:buFont typeface="Arial"/>
              <a:buNone/>
            </a:pPr>
            <a:endParaRPr/>
          </a:p>
          <a:p>
            <a:pPr lvl="0" rtl="0">
              <a:spcBef>
                <a:spcPts val="0"/>
              </a:spcBef>
              <a:buClr>
                <a:schemeClr val="dk1"/>
              </a:buClr>
              <a:buSzPct val="100000"/>
              <a:buFont typeface="Arial"/>
              <a:buNone/>
            </a:pPr>
            <a:r>
              <a:rPr lang="pl" b="1"/>
              <a:t>SOA Repository</a:t>
            </a:r>
          </a:p>
          <a:p>
            <a:pPr lvl="0" rtl="0">
              <a:spcBef>
                <a:spcPts val="0"/>
              </a:spcBef>
              <a:buNone/>
            </a:pPr>
            <a:r>
              <a:rPr lang="pl"/>
              <a:t>Repozytorium kodu, dokumentacji, materiałów referencyjnych, opisu infrastruktury dla usług działających, planowanych i zmienianych.</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pl" b="1">
                <a:solidFill>
                  <a:srgbClr val="FF0000"/>
                </a:solidFill>
              </a:rPr>
              <a:t>Oba z powyższych zdań nie są prawdziwe.</a:t>
            </a:r>
          </a:p>
          <a:p>
            <a:pPr lvl="0" rtl="0">
              <a:spcBef>
                <a:spcPts val="0"/>
              </a:spcBef>
              <a:buNone/>
            </a:pPr>
            <a:r>
              <a:rPr lang="pl"/>
              <a:t>ESB jest natomiast efektywnym środkiem do realizacji SOA. Pozwala uwolnić się od sieci powiązań „każdy z każdym” pomiędzy aplikacjami. Uniezależnia odbiorcę usługi od jej faktycznego dostawcy. To ESB przyjmuje żądanie usługi i kieruje do odpowiedniego (na daną chwilę) dostawcy.</a:t>
            </a:r>
          </a:p>
          <a:p>
            <a:pPr lvl="0" rtl="0">
              <a:spcBef>
                <a:spcPts val="0"/>
              </a:spcBef>
              <a:buNone/>
            </a:pPr>
            <a:r>
              <a:rPr lang="pl"/>
              <a:t>Integracja istniejących i nowych aplikacji w ramach SOA polega na „podłączeniu” do ESB zamiast mozolnego łączenia par dostawca - odbiorca.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1583342"/>
            <a:ext cx="7772400" cy="1159856"/>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9" name="Shape 9"/>
          <p:cNvSpPr txBox="1">
            <a:spLocks noGrp="1"/>
          </p:cNvSpPr>
          <p:nvPr>
            <p:ph type="subTitle" idx="1"/>
          </p:nvPr>
        </p:nvSpPr>
        <p:spPr>
          <a:xfrm>
            <a:off x="685800" y="2840053"/>
            <a:ext cx="7772400" cy="784737"/>
          </a:xfrm>
          <a:prstGeom prst="rect">
            <a:avLst/>
          </a:prstGeom>
        </p:spPr>
        <p:txBody>
          <a:bodyPr lIns="91425" tIns="91425" rIns="91425" bIns="91425"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body" idx="1"/>
          </p:nvPr>
        </p:nvSpPr>
        <p:spPr>
          <a:xfrm>
            <a:off x="457200"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 name="Shape 16"/>
          <p:cNvSpPr txBox="1">
            <a:spLocks noGrp="1"/>
          </p:cNvSpPr>
          <p:nvPr>
            <p:ph type="body" idx="2"/>
          </p:nvPr>
        </p:nvSpPr>
        <p:spPr>
          <a:xfrm>
            <a:off x="4692273"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4406309"/>
            <a:ext cx="8229600" cy="519520"/>
          </a:xfrm>
          <a:prstGeom prst="rect">
            <a:avLst/>
          </a:prstGeom>
        </p:spPr>
        <p:txBody>
          <a:bodyPr lIns="91425" tIns="91425" rIns="91425" bIns="91425" anchor="t" anchorCtr="0"/>
          <a:lstStyle>
            <a:lvl1pPr algn="ctr">
              <a:spcBef>
                <a:spcPts val="360"/>
              </a:spcBef>
              <a:buSzPct val="100000"/>
              <a:buNone/>
              <a:defRPr sz="1800"/>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buClr>
                <a:schemeClr val="dk1"/>
              </a:buClr>
              <a:buSzPct val="100000"/>
              <a:buNone/>
              <a:defRPr sz="3600" b="1">
                <a:solidFill>
                  <a:schemeClr val="dk1"/>
                </a:solidFill>
              </a:defRPr>
            </a:lvl1pPr>
            <a:lvl2pPr>
              <a:spcBef>
                <a:spcPts val="0"/>
              </a:spcBef>
              <a:buClr>
                <a:schemeClr val="dk1"/>
              </a:buClr>
              <a:buSzPct val="100000"/>
              <a:buNone/>
              <a:defRPr sz="3600" b="1">
                <a:solidFill>
                  <a:schemeClr val="dk1"/>
                </a:solidFill>
              </a:defRPr>
            </a:lvl2pPr>
            <a:lvl3pPr>
              <a:spcBef>
                <a:spcPts val="0"/>
              </a:spcBef>
              <a:buClr>
                <a:schemeClr val="dk1"/>
              </a:buClr>
              <a:buSzPct val="100000"/>
              <a:buNone/>
              <a:defRPr sz="3600" b="1">
                <a:solidFill>
                  <a:schemeClr val="dk1"/>
                </a:solidFill>
              </a:defRPr>
            </a:lvl3pPr>
            <a:lvl4pPr>
              <a:spcBef>
                <a:spcPts val="0"/>
              </a:spcBef>
              <a:buClr>
                <a:schemeClr val="dk1"/>
              </a:buClr>
              <a:buSzPct val="100000"/>
              <a:buNone/>
              <a:defRPr sz="3600" b="1">
                <a:solidFill>
                  <a:schemeClr val="dk1"/>
                </a:solidFill>
              </a:defRPr>
            </a:lvl4pPr>
            <a:lvl5pPr>
              <a:spcBef>
                <a:spcPts val="0"/>
              </a:spcBef>
              <a:buClr>
                <a:schemeClr val="dk1"/>
              </a:buClr>
              <a:buSzPct val="100000"/>
              <a:buNone/>
              <a:defRPr sz="3600" b="1">
                <a:solidFill>
                  <a:schemeClr val="dk1"/>
                </a:solidFill>
              </a:defRPr>
            </a:lvl5pPr>
            <a:lvl6pPr>
              <a:spcBef>
                <a:spcPts val="0"/>
              </a:spcBef>
              <a:buClr>
                <a:schemeClr val="dk1"/>
              </a:buClr>
              <a:buSzPct val="100000"/>
              <a:buNone/>
              <a:defRPr sz="3600" b="1">
                <a:solidFill>
                  <a:schemeClr val="dk1"/>
                </a:solidFill>
              </a:defRPr>
            </a:lvl6pPr>
            <a:lvl7pPr>
              <a:spcBef>
                <a:spcPts val="0"/>
              </a:spcBef>
              <a:buClr>
                <a:schemeClr val="dk1"/>
              </a:buClr>
              <a:buSzPct val="100000"/>
              <a:buNone/>
              <a:defRPr sz="3600" b="1">
                <a:solidFill>
                  <a:schemeClr val="dk1"/>
                </a:solidFill>
              </a:defRPr>
            </a:lvl7pPr>
            <a:lvl8pPr>
              <a:spcBef>
                <a:spcPts val="0"/>
              </a:spcBef>
              <a:buClr>
                <a:schemeClr val="dk1"/>
              </a:buClr>
              <a:buSzPct val="100000"/>
              <a:buNone/>
              <a:defRPr sz="3600" b="1">
                <a:solidFill>
                  <a:schemeClr val="dk1"/>
                </a:solidFill>
              </a:defRPr>
            </a:lvl8pPr>
            <a:lvl9pPr>
              <a:spcBef>
                <a:spcPts val="0"/>
              </a:spcBef>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5800" y="1583342"/>
            <a:ext cx="7772400" cy="1159799"/>
          </a:xfrm>
          <a:prstGeom prst="rect">
            <a:avLst/>
          </a:prstGeom>
        </p:spPr>
        <p:txBody>
          <a:bodyPr lIns="91425" tIns="91425" rIns="91425" bIns="91425" anchor="b" anchorCtr="0">
            <a:noAutofit/>
          </a:bodyPr>
          <a:lstStyle/>
          <a:p>
            <a:pPr>
              <a:spcBef>
                <a:spcPts val="0"/>
              </a:spcBef>
              <a:buNone/>
            </a:pPr>
            <a:r>
              <a:rPr lang="pl"/>
              <a:t>SOA</a:t>
            </a:r>
          </a:p>
        </p:txBody>
      </p:sp>
      <p:sp>
        <p:nvSpPr>
          <p:cNvPr id="24" name="Shape 24"/>
          <p:cNvSpPr txBox="1">
            <a:spLocks noGrp="1"/>
          </p:cNvSpPr>
          <p:nvPr>
            <p:ph type="subTitle" idx="1"/>
          </p:nvPr>
        </p:nvSpPr>
        <p:spPr>
          <a:xfrm>
            <a:off x="685800" y="2840053"/>
            <a:ext cx="7772400" cy="784737"/>
          </a:xfrm>
          <a:prstGeom prst="rect">
            <a:avLst/>
          </a:prstGeom>
        </p:spPr>
        <p:txBody>
          <a:bodyPr lIns="91425" tIns="91425" rIns="91425" bIns="91425" anchor="t" anchorCtr="0">
            <a:noAutofit/>
          </a:bodyPr>
          <a:lstStyle/>
          <a:p>
            <a:pPr>
              <a:spcBef>
                <a:spcPts val="0"/>
              </a:spcBef>
              <a:buNone/>
            </a:pPr>
            <a:r>
              <a:rPr lang="pl" sz="3600" b="1" dirty="0">
                <a:solidFill>
                  <a:schemeClr val="dk1"/>
                </a:solidFill>
              </a:rPr>
              <a:t>Service Oriented Architecture</a:t>
            </a:r>
          </a:p>
        </p:txBody>
      </p:sp>
      <p:sp>
        <p:nvSpPr>
          <p:cNvPr id="2" name="pole tekstowe 1"/>
          <p:cNvSpPr txBox="1"/>
          <p:nvPr/>
        </p:nvSpPr>
        <p:spPr>
          <a:xfrm>
            <a:off x="7092280" y="4371950"/>
            <a:ext cx="1715534" cy="523220"/>
          </a:xfrm>
          <a:prstGeom prst="rect">
            <a:avLst/>
          </a:prstGeom>
          <a:noFill/>
        </p:spPr>
        <p:txBody>
          <a:bodyPr wrap="none" rtlCol="0">
            <a:spAutoFit/>
          </a:bodyPr>
          <a:lstStyle/>
          <a:p>
            <a:r>
              <a:rPr lang="pl-PL" dirty="0" smtClean="0"/>
              <a:t>Mateusz Tamborek</a:t>
            </a:r>
          </a:p>
          <a:p>
            <a:r>
              <a:rPr lang="pl-PL" dirty="0" smtClean="0"/>
              <a:t>Mariusz Zych</a:t>
            </a:r>
            <a:endParaRPr lang="pl-PL" dirty="0"/>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sz="3000"/>
              <a:t>Business Process Orchestration Manager</a:t>
            </a:r>
          </a:p>
        </p:txBody>
      </p:sp>
      <p:sp>
        <p:nvSpPr>
          <p:cNvPr id="84" name="Shape 8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algn="just" rtl="0">
              <a:spcBef>
                <a:spcPts val="0"/>
              </a:spcBef>
              <a:buNone/>
            </a:pPr>
            <a:endParaRPr sz="2400"/>
          </a:p>
          <a:p>
            <a:pPr lvl="0" rtl="0">
              <a:spcBef>
                <a:spcPts val="0"/>
              </a:spcBef>
              <a:buNone/>
            </a:pPr>
            <a:r>
              <a:rPr lang="pl" sz="2400"/>
              <a:t>Business Process Orchestration Manager jest składnikiem SOA, który pozwala wykorzystać w praktyce efekty modelowania procesów biznesowych. Jego zadaniem jest powiązanie procesów i zadań biznesowych z odpowiednimi usługami SOA, użytkownikami, operacjami „ręcznymi” itp.</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sz="3000"/>
              <a:t>SOA Registry</a:t>
            </a:r>
          </a:p>
        </p:txBody>
      </p:sp>
      <p:sp>
        <p:nvSpPr>
          <p:cNvPr id="90" name="Shape 9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sz="1800"/>
              <a:t>SOA Registry to centralny punkt informacyjny na temat definicji, reguł, sposobu dostępu, bezpieczeństwa i innych danych potrzebnych do wykorzystania Usług udostępnionych w danym środowisku SOA. Na tej podstawie, analitycy, projektanci i programiści mogą tworzyć złożone aplikacje korzystające z Usług już dostępnych. Na tej podstawie aplikacje i Usługi korzystające z Usług składowych potrafią skonstruować prawidłowe wywołanie Usługi. Na tej podstawie ESB potrafi prawidłowo przekierować żądanie Usługi i ewentualną odpowiedź.</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lgn="ctr" rtl="0">
              <a:spcBef>
                <a:spcPts val="0"/>
              </a:spcBef>
              <a:buNone/>
            </a:pPr>
            <a:r>
              <a:rPr lang="pl" sz="3000"/>
              <a:t>SOA Repository</a:t>
            </a:r>
          </a:p>
        </p:txBody>
      </p:sp>
      <p:sp>
        <p:nvSpPr>
          <p:cNvPr id="96" name="Shape 9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sz="1800"/>
              <a:t>SOA Repository to centralny „magazyn” elementów składowych usług takich jak kod źródłowy, zestawy instalacyjne, specyfikacja, dokumentacja etc. SOA Repository jest magazynem tworzonym i wykorzystywanym głównie na etapie projektowania i przygotowania usług. Dotyczy to zarówno usług nowych jak i zmienianych. Porządek w tym „magazynie” i przestrzeganie reguł jest bardzo ważne dla zapewnienia szybkiego i bezpiecznego wprowadzania nowych usług i zmian w usługach istniejących.</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a:t>Metodologia SOA</a:t>
            </a:r>
          </a:p>
        </p:txBody>
      </p:sp>
      <p:sp>
        <p:nvSpPr>
          <p:cNvPr id="102" name="Shape 10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lgn="ctr">
              <a:spcBef>
                <a:spcPts val="0"/>
              </a:spcBef>
              <a:buNone/>
            </a:pPr>
            <a:r>
              <a:rPr lang="pl"/>
              <a:t>Obszary realizacyjne SOA:</a:t>
            </a:r>
          </a:p>
        </p:txBody>
      </p:sp>
      <p:pic>
        <p:nvPicPr>
          <p:cNvPr id="103" name="Shape 103"/>
          <p:cNvPicPr preferRelativeResize="0"/>
          <p:nvPr/>
        </p:nvPicPr>
        <p:blipFill>
          <a:blip r:embed="rId3"/>
          <a:stretch>
            <a:fillRect/>
          </a:stretch>
        </p:blipFill>
        <p:spPr>
          <a:xfrm>
            <a:off x="1717412" y="1839575"/>
            <a:ext cx="5709174" cy="3011250"/>
          </a:xfrm>
          <a:prstGeom prst="rect">
            <a:avLst/>
          </a:prstGeom>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lgn="ctr" rtl="0">
              <a:spcBef>
                <a:spcPts val="0"/>
              </a:spcBef>
              <a:buNone/>
            </a:pPr>
            <a:r>
              <a:rPr lang="pl" sz="3000"/>
              <a:t>SOA Governance</a:t>
            </a:r>
          </a:p>
        </p:txBody>
      </p:sp>
      <p:sp>
        <p:nvSpPr>
          <p:cNvPr id="109" name="Shape 10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sz="1800"/>
              <a:t>SOA Governance jest rozszerzeniem (lub: działa w ramach) IT Governance, koncentrując się na cyklu życia usług w ramach implementacji SOA. Zadaniem SOA Governance jest przygotowanie reguł, podziału odpowiedzialności, itp., lub mówiąc inaczej: modelu procesów, według którego usługi będą przygotowywane (SOA Design) i zarządzane (SOA Management) a następnie monitorowanie wykonania i udoskonalenie tychże procesów.</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lgn="ctr" rtl="0">
              <a:spcBef>
                <a:spcPts val="0"/>
              </a:spcBef>
              <a:buNone/>
            </a:pPr>
            <a:r>
              <a:rPr lang="pl" sz="3000"/>
              <a:t>SOA Design</a:t>
            </a:r>
          </a:p>
        </p:txBody>
      </p:sp>
      <p:sp>
        <p:nvSpPr>
          <p:cNvPr id="115" name="Shape 115"/>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sz="1800"/>
              <a:t>SOA Design jest zespołem działań i środków (w ramach procesów wytyczonych przez SOA Governance) mającym na celu przygotowanie nowej usługi lub zmianę (łącznie z wycofaniem) istniejącej usługi.</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lgn="ctr" rtl="0">
              <a:spcBef>
                <a:spcPts val="0"/>
              </a:spcBef>
              <a:buNone/>
            </a:pPr>
            <a:r>
              <a:rPr lang="pl" sz="3000"/>
              <a:t>SOA Management</a:t>
            </a:r>
          </a:p>
        </p:txBody>
      </p:sp>
      <p:sp>
        <p:nvSpPr>
          <p:cNvPr id="121" name="Shape 12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sz="1800"/>
              <a:t>SOA Management jest zespołem działań i środków (w ramach procesów wytyczonych przez SOA Governance) mającym na celu utrzymanie implementacji SOA „w produkcji”. Obejmuje to administrację infrastrukturą IT, monitorowanie, strojenie jak również wsparcie przy wdrożeniu nowych i zmienionych usług.</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lgn="ctr" rtl="0">
              <a:spcBef>
                <a:spcPts val="0"/>
              </a:spcBef>
              <a:buNone/>
            </a:pPr>
            <a:r>
              <a:rPr lang="pl" sz="3000"/>
              <a:t>4xP</a:t>
            </a:r>
          </a:p>
        </p:txBody>
      </p:sp>
      <p:sp>
        <p:nvSpPr>
          <p:cNvPr id="127" name="Shape 12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Clr>
                <a:schemeClr val="dk1"/>
              </a:buClr>
              <a:buSzPct val="61111"/>
              <a:buFont typeface="Arial"/>
              <a:buNone/>
            </a:pPr>
            <a:r>
              <a:rPr lang="pl" sz="1800" b="1"/>
              <a:t>People</a:t>
            </a:r>
          </a:p>
          <a:p>
            <a:pPr lvl="0" rtl="0">
              <a:spcBef>
                <a:spcPts val="0"/>
              </a:spcBef>
              <a:buClr>
                <a:schemeClr val="dk1"/>
              </a:buClr>
              <a:buSzPct val="61111"/>
              <a:buFont typeface="Arial"/>
              <a:buNone/>
            </a:pPr>
            <a:r>
              <a:rPr lang="pl" sz="1800"/>
              <a:t>Zasoby ludzkie, wiedza, umiejętności, świadomość, komunikacja</a:t>
            </a:r>
          </a:p>
          <a:p>
            <a:pPr lvl="0" rtl="0">
              <a:spcBef>
                <a:spcPts val="0"/>
              </a:spcBef>
              <a:buClr>
                <a:schemeClr val="dk1"/>
              </a:buClr>
              <a:buSzPct val="61111"/>
              <a:buFont typeface="Arial"/>
              <a:buNone/>
            </a:pPr>
            <a:r>
              <a:rPr lang="pl" sz="1800" b="1"/>
              <a:t>Processes</a:t>
            </a:r>
          </a:p>
          <a:p>
            <a:pPr lvl="0" rtl="0">
              <a:spcBef>
                <a:spcPts val="0"/>
              </a:spcBef>
              <a:buClr>
                <a:schemeClr val="dk1"/>
              </a:buClr>
              <a:buSzPct val="61111"/>
              <a:buFont typeface="Arial"/>
              <a:buNone/>
            </a:pPr>
            <a:r>
              <a:rPr lang="pl" sz="1800"/>
              <a:t>Organizacja zarządzania i pracy poprzez odpowiedni model procesów</a:t>
            </a:r>
          </a:p>
          <a:p>
            <a:pPr lvl="0" rtl="0">
              <a:spcBef>
                <a:spcPts val="0"/>
              </a:spcBef>
              <a:buClr>
                <a:schemeClr val="dk1"/>
              </a:buClr>
              <a:buSzPct val="61111"/>
              <a:buFont typeface="Arial"/>
              <a:buNone/>
            </a:pPr>
            <a:r>
              <a:rPr lang="pl" sz="1800" b="1"/>
              <a:t>Products</a:t>
            </a:r>
          </a:p>
          <a:p>
            <a:pPr lvl="0" rtl="0">
              <a:spcBef>
                <a:spcPts val="0"/>
              </a:spcBef>
              <a:buClr>
                <a:schemeClr val="dk1"/>
              </a:buClr>
              <a:buSzPct val="61111"/>
              <a:buFont typeface="Arial"/>
              <a:buNone/>
            </a:pPr>
            <a:r>
              <a:rPr lang="pl" sz="1800"/>
              <a:t>Technologie, oprogramowanie, sprzęt</a:t>
            </a:r>
          </a:p>
          <a:p>
            <a:pPr lvl="0" rtl="0">
              <a:spcBef>
                <a:spcPts val="0"/>
              </a:spcBef>
              <a:buClr>
                <a:schemeClr val="dk1"/>
              </a:buClr>
              <a:buSzPct val="61111"/>
              <a:buFont typeface="Arial"/>
              <a:buNone/>
            </a:pPr>
            <a:r>
              <a:rPr lang="pl" sz="1800" b="1"/>
              <a:t>Partners</a:t>
            </a:r>
          </a:p>
          <a:p>
            <a:pPr lvl="0" rtl="0">
              <a:spcBef>
                <a:spcPts val="0"/>
              </a:spcBef>
              <a:buNone/>
            </a:pPr>
            <a:r>
              <a:rPr lang="pl" sz="1800"/>
              <a:t>Współpraca z poddostawcami wewnętrznymi i zewnętrznymi, współpraca pomiędzy wszystkimi stronami zainteresowanymi.</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205973"/>
            <a:ext cx="8229600" cy="1104899"/>
          </a:xfrm>
          <a:prstGeom prst="rect">
            <a:avLst/>
          </a:prstGeom>
        </p:spPr>
        <p:txBody>
          <a:bodyPr lIns="91425" tIns="91425" rIns="91425" bIns="91425" anchor="b" anchorCtr="0">
            <a:noAutofit/>
          </a:bodyPr>
          <a:lstStyle/>
          <a:p>
            <a:pPr lvl="0" algn="ctr" rtl="0">
              <a:spcBef>
                <a:spcPts val="0"/>
              </a:spcBef>
              <a:buNone/>
            </a:pPr>
            <a:r>
              <a:rPr lang="pl"/>
              <a:t>Przykłady szablonów implementacyjnych</a:t>
            </a:r>
          </a:p>
        </p:txBody>
      </p:sp>
      <p:sp>
        <p:nvSpPr>
          <p:cNvPr id="133" name="Shape 133"/>
          <p:cNvSpPr txBox="1">
            <a:spLocks noGrp="1"/>
          </p:cNvSpPr>
          <p:nvPr>
            <p:ph type="body" idx="1"/>
          </p:nvPr>
        </p:nvSpPr>
        <p:spPr>
          <a:xfrm>
            <a:off x="457200" y="1636575"/>
            <a:ext cx="8229600" cy="33729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pl" sz="2400"/>
              <a:t>IBM SOA Governance and Management Method</a:t>
            </a:r>
          </a:p>
          <a:p>
            <a:pPr lvl="0" rtl="0">
              <a:spcBef>
                <a:spcPts val="0"/>
              </a:spcBef>
              <a:buNone/>
            </a:pPr>
            <a:endParaRPr sz="2400"/>
          </a:p>
          <a:p>
            <a:pPr marL="457200" lvl="0" indent="-381000" rtl="0">
              <a:spcBef>
                <a:spcPts val="0"/>
              </a:spcBef>
              <a:buClr>
                <a:schemeClr val="dk1"/>
              </a:buClr>
              <a:buSzPct val="100000"/>
              <a:buFont typeface="Arial"/>
              <a:buChar char="●"/>
            </a:pPr>
            <a:r>
              <a:rPr lang="pl" sz="2400"/>
              <a:t>IBM RUP for SOMA (Service Oriented Modelling and Architecture)</a:t>
            </a:r>
          </a:p>
          <a:p>
            <a:pPr lvl="0" rtl="0">
              <a:spcBef>
                <a:spcPts val="0"/>
              </a:spcBef>
              <a:buNone/>
            </a:pPr>
            <a:endParaRPr sz="2400"/>
          </a:p>
          <a:p>
            <a:pPr marL="457200" lvl="0" indent="-381000" rtl="0">
              <a:spcBef>
                <a:spcPts val="0"/>
              </a:spcBef>
              <a:buClr>
                <a:schemeClr val="dk1"/>
              </a:buClr>
              <a:buSzPct val="100000"/>
              <a:buFont typeface="Arial"/>
              <a:buChar char="●"/>
            </a:pPr>
            <a:r>
              <a:rPr lang="pl" sz="2400"/>
              <a:t>SOA Center of Excellence</a:t>
            </a:r>
          </a:p>
          <a:p>
            <a:pPr lvl="0" rtl="0">
              <a:spcBef>
                <a:spcPts val="0"/>
              </a:spcBef>
              <a:buNone/>
            </a:pPr>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pl" sz="2400"/>
              <a:t>IBM SOA Governance and Management Method </a:t>
            </a:r>
          </a:p>
        </p:txBody>
      </p:sp>
      <p:sp>
        <p:nvSpPr>
          <p:cNvPr id="139" name="Shape 13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pl"/>
              <a:t> </a:t>
            </a:r>
          </a:p>
        </p:txBody>
      </p:sp>
      <p:pic>
        <p:nvPicPr>
          <p:cNvPr id="140" name="Shape 140"/>
          <p:cNvPicPr preferRelativeResize="0"/>
          <p:nvPr/>
        </p:nvPicPr>
        <p:blipFill>
          <a:blip r:embed="rId3"/>
          <a:stretch>
            <a:fillRect/>
          </a:stretch>
        </p:blipFill>
        <p:spPr>
          <a:xfrm>
            <a:off x="1778502" y="1093150"/>
            <a:ext cx="5508449" cy="3939700"/>
          </a:xfrm>
          <a:prstGeom prst="rect">
            <a:avLst/>
          </a:prstGeom>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sz="3000"/>
              <a:t>Co to jest SOA? Subiektywna definicja</a:t>
            </a:r>
          </a:p>
        </p:txBody>
      </p:sp>
      <p:sp>
        <p:nvSpPr>
          <p:cNvPr id="30" name="Shape 3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endParaRPr sz="2400"/>
          </a:p>
          <a:p>
            <a:pPr lvl="0" rtl="0">
              <a:spcBef>
                <a:spcPts val="0"/>
              </a:spcBef>
              <a:buNone/>
            </a:pPr>
            <a:r>
              <a:rPr lang="pl" sz="2400"/>
              <a:t>SOA to architektura dla aplikacji biznesowych tworzonych jako zestaw samodzielnych komponentów, zorganizowanych tak, aby dostarczyć usługi, działające według określonych kryteriów, wspierające realizację procesów biznesowych.</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pl" sz="2400"/>
              <a:t>IBM RUP for SOMA </a:t>
            </a:r>
          </a:p>
          <a:p>
            <a:pPr lvl="0" rtl="0">
              <a:spcBef>
                <a:spcPts val="0"/>
              </a:spcBef>
              <a:buNone/>
            </a:pPr>
            <a:r>
              <a:rPr lang="pl" sz="2400"/>
              <a:t>(Service Oriented Modelling and Architecture)</a:t>
            </a:r>
          </a:p>
        </p:txBody>
      </p:sp>
      <p:sp>
        <p:nvSpPr>
          <p:cNvPr id="146" name="Shape 14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a:t> </a:t>
            </a:r>
          </a:p>
        </p:txBody>
      </p:sp>
      <p:pic>
        <p:nvPicPr>
          <p:cNvPr id="147" name="Shape 147"/>
          <p:cNvPicPr preferRelativeResize="0"/>
          <p:nvPr/>
        </p:nvPicPr>
        <p:blipFill>
          <a:blip r:embed="rId3"/>
          <a:stretch>
            <a:fillRect/>
          </a:stretch>
        </p:blipFill>
        <p:spPr>
          <a:xfrm>
            <a:off x="2162175" y="1513425"/>
            <a:ext cx="4819650" cy="2752725"/>
          </a:xfrm>
          <a:prstGeom prst="rect">
            <a:avLst/>
          </a:prstGeom>
        </p:spPr>
      </p:pic>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pl" sz="2400"/>
              <a:t>SOA Center of Excellence</a:t>
            </a:r>
          </a:p>
          <a:p>
            <a:pPr lvl="0" rtl="0">
              <a:spcBef>
                <a:spcPts val="0"/>
              </a:spcBef>
              <a:buNone/>
            </a:pPr>
            <a:endParaRPr sz="2400"/>
          </a:p>
        </p:txBody>
      </p:sp>
      <p:sp>
        <p:nvSpPr>
          <p:cNvPr id="153" name="Shape 15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a:t> </a:t>
            </a:r>
          </a:p>
        </p:txBody>
      </p:sp>
      <p:pic>
        <p:nvPicPr>
          <p:cNvPr id="154" name="Shape 154"/>
          <p:cNvPicPr preferRelativeResize="0"/>
          <p:nvPr/>
        </p:nvPicPr>
        <p:blipFill>
          <a:blip r:embed="rId3"/>
          <a:stretch>
            <a:fillRect/>
          </a:stretch>
        </p:blipFill>
        <p:spPr>
          <a:xfrm>
            <a:off x="1221300" y="851701"/>
            <a:ext cx="6701398" cy="4024824"/>
          </a:xfrm>
          <a:prstGeom prst="rect">
            <a:avLst/>
          </a:prstGeom>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pl"/>
              <a:t>Wskazówki i ostrzeżenia</a:t>
            </a:r>
          </a:p>
        </p:txBody>
      </p:sp>
      <p:sp>
        <p:nvSpPr>
          <p:cNvPr id="160" name="Shape 16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sz="2400"/>
              <a:t>Jak implementować SOA?</a:t>
            </a:r>
          </a:p>
          <a:p>
            <a:pPr lvl="0" rtl="0">
              <a:spcBef>
                <a:spcPts val="0"/>
              </a:spcBef>
              <a:buNone/>
            </a:pPr>
            <a:endParaRPr sz="2400"/>
          </a:p>
          <a:p>
            <a:pPr>
              <a:spcBef>
                <a:spcPts val="0"/>
              </a:spcBef>
              <a:buNone/>
            </a:pPr>
            <a:r>
              <a:rPr lang="pl" sz="2400"/>
              <a:t>Jakie są główne przeszkody w implementacji SOA?</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a:t>Podsumowanie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a:t>Podstawowe cechy</a:t>
            </a:r>
          </a:p>
        </p:txBody>
      </p:sp>
      <p:sp>
        <p:nvSpPr>
          <p:cNvPr id="36" name="Shape 3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42900" rtl="0">
              <a:spcBef>
                <a:spcPts val="0"/>
              </a:spcBef>
              <a:buClr>
                <a:schemeClr val="dk1"/>
              </a:buClr>
              <a:buSzPct val="100000"/>
              <a:buFont typeface="Arial"/>
              <a:buChar char="●"/>
            </a:pPr>
            <a:r>
              <a:rPr lang="pl" sz="1800"/>
              <a:t>SOA ma zastosowanie dla aplikacji biznesowych</a:t>
            </a:r>
          </a:p>
          <a:p>
            <a:pPr lvl="0" rtl="0">
              <a:spcBef>
                <a:spcPts val="0"/>
              </a:spcBef>
              <a:buNone/>
            </a:pPr>
            <a:endParaRPr sz="1800"/>
          </a:p>
          <a:p>
            <a:pPr marL="457200" lvl="0" indent="-342900" rtl="0">
              <a:spcBef>
                <a:spcPts val="0"/>
              </a:spcBef>
              <a:buClr>
                <a:schemeClr val="dk1"/>
              </a:buClr>
              <a:buSzPct val="100000"/>
              <a:buFont typeface="Arial"/>
              <a:buChar char="●"/>
            </a:pPr>
            <a:r>
              <a:rPr lang="pl" sz="1800"/>
              <a:t>SOA jest architekturą komponentów - „czarnych skrzynek”</a:t>
            </a:r>
          </a:p>
          <a:p>
            <a:pPr lvl="0" rtl="0">
              <a:spcBef>
                <a:spcPts val="0"/>
              </a:spcBef>
              <a:buNone/>
            </a:pPr>
            <a:endParaRPr sz="1800"/>
          </a:p>
          <a:p>
            <a:pPr marL="457200" lvl="0" indent="-342900" rtl="0">
              <a:spcBef>
                <a:spcPts val="0"/>
              </a:spcBef>
              <a:buClr>
                <a:schemeClr val="dk1"/>
              </a:buClr>
              <a:buSzPct val="100000"/>
              <a:buFont typeface="Arial"/>
              <a:buChar char="●"/>
            </a:pPr>
            <a:r>
              <a:rPr lang="pl" sz="1800"/>
              <a:t>Komponenty SOA są luźno powiązane (loosely coupled)</a:t>
            </a:r>
          </a:p>
          <a:p>
            <a:pPr lvl="0" rtl="0">
              <a:spcBef>
                <a:spcPts val="0"/>
              </a:spcBef>
              <a:buNone/>
            </a:pPr>
            <a:endParaRPr sz="1800"/>
          </a:p>
          <a:p>
            <a:pPr marL="457200" lvl="0" indent="-342900">
              <a:spcBef>
                <a:spcPts val="0"/>
              </a:spcBef>
              <a:buClr>
                <a:schemeClr val="dk1"/>
              </a:buClr>
              <a:buSzPct val="100000"/>
              <a:buFont typeface="Arial"/>
              <a:buChar char="●"/>
            </a:pPr>
            <a:r>
              <a:rPr lang="pl" sz="1800"/>
              <a:t>Komponenty SOA są aranżowane i współpracują ze sobą realizując proces biznesowy</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a:t>Usługa niejedno ma imię</a:t>
            </a:r>
          </a:p>
        </p:txBody>
      </p:sp>
      <p:sp>
        <p:nvSpPr>
          <p:cNvPr id="42" name="Shape 4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a:t>SOA/Biznesowa</a:t>
            </a:r>
          </a:p>
          <a:p>
            <a:pPr>
              <a:spcBef>
                <a:spcPts val="0"/>
              </a:spcBef>
              <a:buNone/>
            </a:pPr>
            <a:endParaRPr/>
          </a:p>
        </p:txBody>
      </p:sp>
      <p:pic>
        <p:nvPicPr>
          <p:cNvPr id="43" name="Shape 43"/>
          <p:cNvPicPr preferRelativeResize="0"/>
          <p:nvPr/>
        </p:nvPicPr>
        <p:blipFill>
          <a:blip r:embed="rId3"/>
          <a:stretch>
            <a:fillRect/>
          </a:stretch>
        </p:blipFill>
        <p:spPr>
          <a:xfrm>
            <a:off x="3665250" y="1063375"/>
            <a:ext cx="4591050" cy="3905250"/>
          </a:xfrm>
          <a:prstGeom prst="rect">
            <a:avLst/>
          </a:prstGeom>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Shape 48"/>
          <p:cNvPicPr preferRelativeResize="0"/>
          <p:nvPr/>
        </p:nvPicPr>
        <p:blipFill>
          <a:blip r:embed="rId3"/>
          <a:stretch>
            <a:fillRect/>
          </a:stretch>
        </p:blipFill>
        <p:spPr>
          <a:xfrm>
            <a:off x="5391475" y="1200150"/>
            <a:ext cx="3601299" cy="3479249"/>
          </a:xfrm>
          <a:prstGeom prst="rect">
            <a:avLst/>
          </a:prstGeom>
        </p:spPr>
      </p:pic>
      <p:sp>
        <p:nvSpPr>
          <p:cNvPr id="49" name="Shape 4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sz="3000"/>
              <a:t>Usługa Sieciowa (WEB Service)</a:t>
            </a:r>
          </a:p>
        </p:txBody>
      </p:sp>
      <p:sp>
        <p:nvSpPr>
          <p:cNvPr id="50" name="Shape 50"/>
          <p:cNvSpPr txBox="1">
            <a:spLocks noGrp="1"/>
          </p:cNvSpPr>
          <p:nvPr>
            <p:ph type="body" idx="1"/>
          </p:nvPr>
        </p:nvSpPr>
        <p:spPr>
          <a:xfrm>
            <a:off x="192050" y="1200150"/>
            <a:ext cx="5408100" cy="3725699"/>
          </a:xfrm>
          <a:prstGeom prst="rect">
            <a:avLst/>
          </a:prstGeom>
        </p:spPr>
        <p:txBody>
          <a:bodyPr lIns="91425" tIns="91425" rIns="91425" bIns="91425" anchor="t" anchorCtr="0">
            <a:noAutofit/>
          </a:bodyPr>
          <a:lstStyle/>
          <a:p>
            <a:pPr lvl="0" rtl="0">
              <a:spcBef>
                <a:spcPts val="0"/>
              </a:spcBef>
              <a:buClr>
                <a:schemeClr val="dk1"/>
              </a:buClr>
              <a:buSzPct val="78571"/>
              <a:buFont typeface="Arial"/>
              <a:buNone/>
            </a:pPr>
            <a:r>
              <a:rPr lang="pl" sz="1400"/>
              <a:t>Usługa sieciowa (web service) jest to komponent programowy niezależny od platformy i implementacji, dostarczający określonej funkcjonalności. </a:t>
            </a:r>
          </a:p>
          <a:p>
            <a:pPr lvl="0" rtl="0">
              <a:spcBef>
                <a:spcPts val="0"/>
              </a:spcBef>
              <a:buClr>
                <a:schemeClr val="dk1"/>
              </a:buClr>
              <a:buFont typeface="Arial"/>
              <a:buNone/>
            </a:pPr>
            <a:endParaRPr sz="1400"/>
          </a:p>
          <a:p>
            <a:pPr lvl="0" rtl="0">
              <a:spcBef>
                <a:spcPts val="0"/>
              </a:spcBef>
              <a:buClr>
                <a:schemeClr val="dk1"/>
              </a:buClr>
              <a:buSzPct val="78571"/>
              <a:buFont typeface="Arial"/>
              <a:buNone/>
            </a:pPr>
            <a:r>
              <a:rPr lang="pl" sz="1400"/>
              <a:t>Usługa sieciowa jest (na ogół):</a:t>
            </a:r>
          </a:p>
          <a:p>
            <a:pPr lvl="0" rtl="0">
              <a:spcBef>
                <a:spcPts val="0"/>
              </a:spcBef>
              <a:buClr>
                <a:schemeClr val="dk1"/>
              </a:buClr>
              <a:buSzPct val="78571"/>
              <a:buFont typeface="Arial"/>
              <a:buNone/>
            </a:pPr>
            <a:r>
              <a:rPr lang="pl" sz="1400"/>
              <a:t>• zdefiniowana za pomocą specjalistycznego języka opisu (standaryzowanym językiem, bazującym na XML jest WSDL - Web Services Description Language)</a:t>
            </a:r>
          </a:p>
          <a:p>
            <a:pPr lvl="0" rtl="0">
              <a:spcBef>
                <a:spcPts val="0"/>
              </a:spcBef>
              <a:buClr>
                <a:schemeClr val="dk1"/>
              </a:buClr>
              <a:buSzPct val="78571"/>
              <a:buFont typeface="Arial"/>
              <a:buNone/>
            </a:pPr>
            <a:r>
              <a:rPr lang="pl" sz="1400"/>
              <a:t>• opublikowana i wyszukana w rejestrze usług za pomocą standardowego mechanizmu (np. rejestry UDDI)</a:t>
            </a:r>
          </a:p>
          <a:p>
            <a:pPr lvl="0" rtl="0">
              <a:spcBef>
                <a:spcPts val="0"/>
              </a:spcBef>
              <a:buClr>
                <a:schemeClr val="dk1"/>
              </a:buClr>
              <a:buSzPct val="78571"/>
              <a:buFont typeface="Arial"/>
              <a:buNone/>
            </a:pPr>
            <a:r>
              <a:rPr lang="pl" sz="1400"/>
              <a:t>• wywołana zdalnie przez zdefiniowany interfejs</a:t>
            </a:r>
          </a:p>
          <a:p>
            <a:pPr>
              <a:spcBef>
                <a:spcPts val="0"/>
              </a:spcBef>
              <a:buNone/>
            </a:pPr>
            <a:r>
              <a:rPr lang="pl" sz="1400"/>
              <a:t>• częścią innych usług sieciowych lub być ich kompozycją.</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a:t>Usługa IT (IT Service) wg ITIL</a:t>
            </a:r>
          </a:p>
        </p:txBody>
      </p:sp>
      <p:sp>
        <p:nvSpPr>
          <p:cNvPr id="56" name="Shape 5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pl" sz="2400" i="1"/>
              <a:t>„Usługa IT (wg ITIL - IT Infrastructure Library) jest sposobem, którym posługuje się Dostawca, aby Odbiorca uzyskał określoną wartość (korzyść), przy czym to Dostawca ponosi specyficzne koszty i ryzyko związane z zapewnieniem środków do realizacji usługi.”</a:t>
            </a:r>
          </a:p>
          <a:p>
            <a:pPr lvl="0" algn="just" rtl="0">
              <a:spcBef>
                <a:spcPts val="0"/>
              </a:spcBef>
              <a:buNone/>
            </a:pPr>
            <a:endParaRPr sz="1200" b="1"/>
          </a:p>
          <a:p>
            <a:pPr lvl="0" algn="just" rtl="0">
              <a:spcBef>
                <a:spcPts val="0"/>
              </a:spcBef>
              <a:buNone/>
            </a:pPr>
            <a:endParaRPr sz="1200" b="1"/>
          </a:p>
          <a:p>
            <a:pPr lvl="0" algn="just" rtl="0">
              <a:spcBef>
                <a:spcPts val="0"/>
              </a:spcBef>
              <a:buClr>
                <a:schemeClr val="dk1"/>
              </a:buClr>
              <a:buSzPct val="91666"/>
              <a:buFont typeface="Arial"/>
              <a:buNone/>
            </a:pPr>
            <a:r>
              <a:rPr lang="pl" sz="1200" b="1"/>
              <a:t>Typowym przykładem Usług ITIL'owych jest outsourcing Ośrodka Obliczeniowego, czy administracji</a:t>
            </a:r>
          </a:p>
          <a:p>
            <a:pPr algn="just">
              <a:spcBef>
                <a:spcPts val="0"/>
              </a:spcBef>
              <a:buNone/>
            </a:pPr>
            <a:r>
              <a:rPr lang="pl" sz="1200" b="1"/>
              <a:t>określonym systemem.</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a:t>Powiązanie różnych Usług.</a:t>
            </a:r>
          </a:p>
        </p:txBody>
      </p:sp>
      <p:sp>
        <p:nvSpPr>
          <p:cNvPr id="62" name="Shape 6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pl"/>
              <a:t>Przykład</a:t>
            </a:r>
          </a:p>
        </p:txBody>
      </p:sp>
      <p:pic>
        <p:nvPicPr>
          <p:cNvPr id="63" name="Shape 63"/>
          <p:cNvPicPr preferRelativeResize="0"/>
          <p:nvPr/>
        </p:nvPicPr>
        <p:blipFill>
          <a:blip r:embed="rId3"/>
          <a:stretch>
            <a:fillRect/>
          </a:stretch>
        </p:blipFill>
        <p:spPr>
          <a:xfrm>
            <a:off x="4278064" y="1200150"/>
            <a:ext cx="4623660" cy="2540939"/>
          </a:xfrm>
          <a:prstGeom prst="rect">
            <a:avLst/>
          </a:prstGeom>
        </p:spPr>
      </p:pic>
      <p:pic>
        <p:nvPicPr>
          <p:cNvPr id="64" name="Shape 64"/>
          <p:cNvPicPr preferRelativeResize="0"/>
          <p:nvPr/>
        </p:nvPicPr>
        <p:blipFill>
          <a:blip r:embed="rId4"/>
          <a:stretch>
            <a:fillRect/>
          </a:stretch>
        </p:blipFill>
        <p:spPr>
          <a:xfrm>
            <a:off x="223625" y="2444785"/>
            <a:ext cx="4515358" cy="2540939"/>
          </a:xfrm>
          <a:prstGeom prst="rect">
            <a:avLst/>
          </a:prstGeom>
        </p:spPr>
      </p:pic>
      <p:cxnSp>
        <p:nvCxnSpPr>
          <p:cNvPr id="65" name="Shape 65"/>
          <p:cNvCxnSpPr/>
          <p:nvPr/>
        </p:nvCxnSpPr>
        <p:spPr>
          <a:xfrm rot="10800000" flipH="1">
            <a:off x="4714875" y="3652650"/>
            <a:ext cx="2198999" cy="316799"/>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a:t>Podstawowe składniki SOA</a:t>
            </a:r>
          </a:p>
        </p:txBody>
      </p:sp>
      <p:sp>
        <p:nvSpPr>
          <p:cNvPr id="71" name="Shape 7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pl"/>
              <a:t> </a:t>
            </a:r>
          </a:p>
        </p:txBody>
      </p:sp>
      <p:pic>
        <p:nvPicPr>
          <p:cNvPr id="72" name="Shape 72"/>
          <p:cNvPicPr preferRelativeResize="0"/>
          <p:nvPr/>
        </p:nvPicPr>
        <p:blipFill>
          <a:blip r:embed="rId3"/>
          <a:stretch>
            <a:fillRect/>
          </a:stretch>
        </p:blipFill>
        <p:spPr>
          <a:xfrm>
            <a:off x="1704750" y="1282850"/>
            <a:ext cx="5734475" cy="3560275"/>
          </a:xfrm>
          <a:prstGeom prst="rect">
            <a:avLst/>
          </a:prstGeom>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lgn="ctr">
              <a:spcBef>
                <a:spcPts val="0"/>
              </a:spcBef>
              <a:buNone/>
            </a:pPr>
            <a:r>
              <a:rPr lang="pl" sz="3000"/>
              <a:t>Enterpise Service Bus</a:t>
            </a:r>
          </a:p>
        </p:txBody>
      </p:sp>
      <p:sp>
        <p:nvSpPr>
          <p:cNvPr id="78" name="Shape 78"/>
          <p:cNvSpPr txBox="1">
            <a:spLocks noGrp="1"/>
          </p:cNvSpPr>
          <p:nvPr>
            <p:ph type="body" idx="1"/>
          </p:nvPr>
        </p:nvSpPr>
        <p:spPr>
          <a:xfrm>
            <a:off x="457200" y="1200150"/>
            <a:ext cx="8229600" cy="3725699"/>
          </a:xfrm>
          <a:prstGeom prst="rect">
            <a:avLst/>
          </a:prstGeom>
          <a:ln>
            <a:noFill/>
          </a:ln>
        </p:spPr>
        <p:txBody>
          <a:bodyPr lIns="91425" tIns="91425" rIns="91425" bIns="91425" anchor="t" anchorCtr="0">
            <a:noAutofit/>
          </a:bodyPr>
          <a:lstStyle/>
          <a:p>
            <a:pPr lvl="0" rtl="0">
              <a:spcBef>
                <a:spcPts val="0"/>
              </a:spcBef>
              <a:buNone/>
            </a:pPr>
            <a:r>
              <a:rPr lang="pl" sz="2400"/>
              <a:t>Warstwa integracyjna SOA, nazywana również Szyną Integracyjną, jest zwykle zestawem oprogramowania umożliwiającym sprawą i standardową komunikację pomiędzy komponentami SOA. </a:t>
            </a:r>
          </a:p>
          <a:p>
            <a:pPr lvl="0" rtl="0">
              <a:spcBef>
                <a:spcPts val="0"/>
              </a:spcBef>
              <a:buNone/>
            </a:pPr>
            <a:r>
              <a:rPr lang="pl" sz="2400"/>
              <a:t>ESB jest tak ważnym elementem SOA, że powszechne jest przekonanie, iż:</a:t>
            </a:r>
          </a:p>
          <a:p>
            <a:pPr lvl="0" algn="ctr" rtl="0">
              <a:spcBef>
                <a:spcPts val="0"/>
              </a:spcBef>
              <a:buNone/>
            </a:pPr>
            <a:r>
              <a:rPr lang="pl" sz="2400">
                <a:solidFill>
                  <a:srgbClr val="FF0000"/>
                </a:solidFill>
              </a:rPr>
              <a:t>ESB = SOA</a:t>
            </a:r>
          </a:p>
          <a:p>
            <a:pPr algn="ctr">
              <a:spcBef>
                <a:spcPts val="0"/>
              </a:spcBef>
              <a:buNone/>
            </a:pPr>
            <a:r>
              <a:rPr lang="pl" sz="2400">
                <a:solidFill>
                  <a:srgbClr val="FF0000"/>
                </a:solidFill>
              </a:rPr>
              <a:t>nie ma SOA bez ESB</a:t>
            </a:r>
          </a:p>
        </p:txBody>
      </p:sp>
    </p:spTree>
  </p:cSld>
  <p:clrMapOvr>
    <a:masterClrMapping/>
  </p:clrMapOvr>
  <p:transition spd="slow">
    <p:cut/>
  </p:transition>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2482</Words>
  <Application>Microsoft Office PowerPoint</Application>
  <PresentationFormat>Pokaz na ekranie (16:9)</PresentationFormat>
  <Paragraphs>180</Paragraphs>
  <Slides>23</Slides>
  <Notes>23</Notes>
  <HiddenSlides>0</HiddenSlides>
  <MMClips>0</MMClips>
  <ScaleCrop>false</ScaleCrop>
  <HeadingPairs>
    <vt:vector size="4" baseType="variant">
      <vt:variant>
        <vt:lpstr>Motyw</vt:lpstr>
      </vt:variant>
      <vt:variant>
        <vt:i4>1</vt:i4>
      </vt:variant>
      <vt:variant>
        <vt:lpstr>Tytuły slajdów</vt:lpstr>
      </vt:variant>
      <vt:variant>
        <vt:i4>23</vt:i4>
      </vt:variant>
    </vt:vector>
  </HeadingPairs>
  <TitlesOfParts>
    <vt:vector size="24" baseType="lpstr">
      <vt:lpstr>simple-light</vt:lpstr>
      <vt:lpstr>SOA</vt:lpstr>
      <vt:lpstr>Co to jest SOA? Subiektywna definicja</vt:lpstr>
      <vt:lpstr>Podstawowe cechy</vt:lpstr>
      <vt:lpstr>Usługa niejedno ma imię</vt:lpstr>
      <vt:lpstr>Usługa Sieciowa (WEB Service)</vt:lpstr>
      <vt:lpstr>Usługa IT (IT Service) wg ITIL</vt:lpstr>
      <vt:lpstr>Powiązanie różnych Usług.</vt:lpstr>
      <vt:lpstr>Podstawowe składniki SOA</vt:lpstr>
      <vt:lpstr>Enterpise Service Bus</vt:lpstr>
      <vt:lpstr>Business Process Orchestration Manager</vt:lpstr>
      <vt:lpstr>SOA Registry</vt:lpstr>
      <vt:lpstr>SOA Repository</vt:lpstr>
      <vt:lpstr>Metodologia SOA</vt:lpstr>
      <vt:lpstr>SOA Governance</vt:lpstr>
      <vt:lpstr>SOA Design</vt:lpstr>
      <vt:lpstr>SOA Management</vt:lpstr>
      <vt:lpstr>4xP</vt:lpstr>
      <vt:lpstr>Przykłady szablonów implementacyjnych</vt:lpstr>
      <vt:lpstr>IBM SOA Governance and Management Method </vt:lpstr>
      <vt:lpstr>IBM RUP for SOMA  (Service Oriented Modelling and Architecture)</vt:lpstr>
      <vt:lpstr>SOA Center of Excellence </vt:lpstr>
      <vt:lpstr>Wskazówki i ostrzeżenia</vt:lpstr>
      <vt:lpstr>Podsumowanie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dc:title>
  <cp:lastModifiedBy>maly</cp:lastModifiedBy>
  <cp:revision>1</cp:revision>
  <dcterms:modified xsi:type="dcterms:W3CDTF">2014-06-09T11:52:46Z</dcterms:modified>
</cp:coreProperties>
</file>