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64235" autoAdjust="0"/>
  </p:normalViewPr>
  <p:slideViewPr>
    <p:cSldViewPr>
      <p:cViewPr varScale="1">
        <p:scale>
          <a:sx n="46" d="100"/>
          <a:sy n="46" d="100"/>
        </p:scale>
        <p:origin x="-20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0E6A-0D2B-4AAF-9F9E-21FBBB0733D0}" type="datetimeFigureOut">
              <a:rPr lang="pl-PL" smtClean="0"/>
              <a:t>2014-02-27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F9454-76A0-4EB4-9F5A-163AFCFDB1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30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F9454-76A0-4EB4-9F5A-163AFCFDB1F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105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F9454-76A0-4EB4-9F5A-163AFCFDB1F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714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F9454-76A0-4EB4-9F5A-163AFCFDB1F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913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F9454-76A0-4EB4-9F5A-163AFCFDB1F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953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F9454-76A0-4EB4-9F5A-163AFCFDB1F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7814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F9454-76A0-4EB4-9F5A-163AFCFDB1F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67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2/27/2014</a:t>
            </a:fld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2/27/2014</a:t>
            </a:fld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2/27/2014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2/27/2014</a:t>
            </a:fld>
            <a:endParaRPr lang="en-US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2/27/2014</a:t>
            </a:fld>
            <a:endParaRPr lang="en-US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2/27/2014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UML w Visual Studio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Mateusz Lamparski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41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Przypadków użycia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Związek zawierania </a:t>
            </a:r>
            <a:r>
              <a:rPr lang="pl-PL" dirty="0"/>
              <a:t>(ang. </a:t>
            </a:r>
            <a:r>
              <a:rPr lang="pl-PL" i="1" dirty="0" err="1"/>
              <a:t>include</a:t>
            </a:r>
            <a:r>
              <a:rPr lang="pl-PL" dirty="0"/>
              <a:t>) </a:t>
            </a:r>
            <a:endParaRPr lang="pl-PL" dirty="0" smtClean="0"/>
          </a:p>
          <a:p>
            <a:r>
              <a:rPr lang="pl-PL" b="1" dirty="0" smtClean="0"/>
              <a:t>związek </a:t>
            </a:r>
            <a:r>
              <a:rPr lang="pl-PL" b="1" dirty="0"/>
              <a:t>rozszerzenia </a:t>
            </a:r>
            <a:r>
              <a:rPr lang="pl-PL" dirty="0"/>
              <a:t>(ang. </a:t>
            </a:r>
            <a:r>
              <a:rPr lang="pl-PL" i="1" dirty="0" err="1" smtClean="0"/>
              <a:t>Extend</a:t>
            </a:r>
            <a:r>
              <a:rPr lang="pl-PL" i="1" dirty="0" smtClean="0"/>
              <a:t>)</a:t>
            </a:r>
          </a:p>
          <a:p>
            <a:r>
              <a:rPr lang="pl-PL" b="1" dirty="0" smtClean="0"/>
              <a:t>Generalizacja</a:t>
            </a:r>
            <a:r>
              <a:rPr lang="pl-PL" dirty="0" smtClean="0"/>
              <a:t> </a:t>
            </a:r>
            <a:r>
              <a:rPr lang="pl-PL" dirty="0"/>
              <a:t>(ang. </a:t>
            </a:r>
            <a:r>
              <a:rPr lang="pl-PL" i="1" dirty="0" err="1"/>
              <a:t>generalization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08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Przypadków użycia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7905762" cy="351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32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Komponentów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Diagramy komponentów (component diagram) pokazują podział systemów programowych na mniejsze podsystemy.</a:t>
            </a:r>
          </a:p>
          <a:p>
            <a:r>
              <a:rPr lang="pl-PL" sz="2000" b="1" dirty="0"/>
              <a:t>Komponent</a:t>
            </a:r>
            <a:r>
              <a:rPr lang="pl-PL" sz="2000" dirty="0"/>
              <a:t> to wymienialny, wykonywalny fragment systemu, z ukrytymi szczegółami implementacyjnymi (np. plik .</a:t>
            </a:r>
            <a:r>
              <a:rPr lang="pl-PL" sz="2000" dirty="0" err="1"/>
              <a:t>dll</a:t>
            </a:r>
            <a:r>
              <a:rPr lang="pl-PL" sz="2000" dirty="0"/>
              <a:t>, podprogram)</a:t>
            </a:r>
            <a:br>
              <a:rPr lang="pl-PL" sz="2000" dirty="0"/>
            </a:br>
            <a:r>
              <a:rPr lang="pl-PL" sz="2000" dirty="0"/>
              <a:t>Komponent udostępnia zestaw interfejsów, może </a:t>
            </a:r>
            <a:r>
              <a:rPr lang="pl-PL" sz="2000" dirty="0" smtClean="0"/>
              <a:t>też wymagać </a:t>
            </a:r>
            <a:r>
              <a:rPr lang="pl-PL" sz="2000" dirty="0"/>
              <a:t>pewnych interfejsów do funkcjonowania.</a:t>
            </a:r>
            <a:br>
              <a:rPr lang="pl-PL" sz="2000" dirty="0"/>
            </a:br>
            <a:r>
              <a:rPr lang="pl-PL" sz="2000" dirty="0"/>
              <a:t>Komponent to wymienny, wykonywalny fragment systemu o hermetyzowanych szczegółach implementacyjnych. Komponenty z natury służą do ponownego wykorzystania poprzez połączenie ich z innymi komponentami, zwykle poprzez ich skonfigurowanie, bez potrzeby rekompilacji.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554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Komponentów</a:t>
            </a: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3153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3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Warstw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/>
              <a:t>Służy do prezentowania logicznej, wysokopoziomowej architektury systemu. </a:t>
            </a:r>
          </a:p>
          <a:p>
            <a:pPr marL="0" indent="0">
              <a:buNone/>
            </a:pPr>
            <a:r>
              <a:rPr lang="pl-PL" sz="2800" dirty="0" smtClean="0"/>
              <a:t>Łączy obiekty i fizyczne zadania w grupy zwane warstwami. Obrazują one role pełnione przez obiekty i funkcje w danej aplikacji, systemie. Dana warstwa może się składać z kolejnych warstw zwanych podwarstwami.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4571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Warstw</a:t>
            </a: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0768"/>
            <a:ext cx="5616624" cy="5190965"/>
          </a:xfrm>
        </p:spPr>
      </p:pic>
    </p:spTree>
    <p:extLst>
      <p:ext uri="{BB962C8B-B14F-4D97-AF65-F5344CB8AC3E}">
        <p14:creationId xmlns:p14="http://schemas.microsoft.com/office/powerpoint/2010/main" val="30270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Aktywności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Diagram </a:t>
            </a:r>
            <a:r>
              <a:rPr lang="pl-PL" b="1" dirty="0" smtClean="0"/>
              <a:t>Aktywności </a:t>
            </a:r>
            <a:r>
              <a:rPr lang="pl-PL" dirty="0" smtClean="0"/>
              <a:t>(zwany </a:t>
            </a:r>
            <a:r>
              <a:rPr lang="pl-PL" dirty="0"/>
              <a:t>czasami diagramem czynności) w języku UML służy do modelowania czynności i zakresu odpowiedzialności elementów bądź użytkowników systemu. Jest niejako podobny do diagramu stanu, jednak w odróżnieniu od niego nie opisuje działań związanych z jednym obiektem a wieloma, pomiędzy którymi może występować komunikacja przy wykonywaniu czynności.</a:t>
            </a:r>
          </a:p>
        </p:txBody>
      </p:sp>
    </p:spTree>
    <p:extLst>
      <p:ext uri="{BB962C8B-B14F-4D97-AF65-F5344CB8AC3E}">
        <p14:creationId xmlns:p14="http://schemas.microsoft.com/office/powerpoint/2010/main" val="17360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Aktywności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464496" cy="4985990"/>
          </a:xfrm>
        </p:spPr>
      </p:pic>
    </p:spTree>
    <p:extLst>
      <p:ext uri="{BB962C8B-B14F-4D97-AF65-F5344CB8AC3E}">
        <p14:creationId xmlns:p14="http://schemas.microsoft.com/office/powerpoint/2010/main" val="11166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Sekwencji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Diagram przedstawia obiekty (lub instancje klas) stanowiące składowe jakiegoś systemu oraz komunikaty wymieniane pomiędzy nimi w celu realizacji danego zadania</a:t>
            </a:r>
          </a:p>
          <a:p>
            <a:r>
              <a:rPr lang="pl-PL" dirty="0" smtClean="0"/>
              <a:t>Ma dwa wymiary</a:t>
            </a:r>
          </a:p>
          <a:p>
            <a:pPr lvl="1"/>
            <a:r>
              <a:rPr lang="pl-PL" dirty="0" smtClean="0"/>
              <a:t>Wymiar pionowy stanowi oś czasu – komunikaty położone niżej są realizowane później</a:t>
            </a:r>
          </a:p>
          <a:p>
            <a:pPr lvl="1"/>
            <a:r>
              <a:rPr lang="pl-PL" dirty="0" smtClean="0"/>
              <a:t>Wymiar poziomy przedstawia role obiektów pomiędzy którymi trwa określona komunikacja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43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Sekwencji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6792"/>
            <a:ext cx="7363222" cy="4752528"/>
          </a:xfrm>
        </p:spPr>
      </p:pic>
    </p:spTree>
    <p:extLst>
      <p:ext uri="{BB962C8B-B14F-4D97-AF65-F5344CB8AC3E}">
        <p14:creationId xmlns:p14="http://schemas.microsoft.com/office/powerpoint/2010/main" val="36332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UML 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/>
              <a:t>Unified</a:t>
            </a:r>
            <a:r>
              <a:rPr lang="pl-PL" dirty="0"/>
              <a:t> </a:t>
            </a:r>
            <a:r>
              <a:rPr lang="pl-PL" dirty="0" err="1"/>
              <a:t>Modeling</a:t>
            </a:r>
            <a:r>
              <a:rPr lang="pl-PL" dirty="0"/>
              <a:t> Language (UML) to graficzny </a:t>
            </a:r>
            <a:r>
              <a:rPr lang="pl-PL" dirty="0" smtClean="0"/>
              <a:t>język </a:t>
            </a:r>
            <a:r>
              <a:rPr lang="pl-PL" dirty="0"/>
              <a:t>do </a:t>
            </a:r>
            <a:r>
              <a:rPr lang="pl-PL" dirty="0" smtClean="0"/>
              <a:t>obrazowania, specyfikowania</a:t>
            </a:r>
            <a:r>
              <a:rPr lang="pl-PL" dirty="0"/>
              <a:t>, tworzenia i dokumentowania elementów systemów informatycznych.</a:t>
            </a:r>
          </a:p>
          <a:p>
            <a:pPr marL="0" indent="0">
              <a:buNone/>
            </a:pPr>
            <a:r>
              <a:rPr lang="pl-PL" dirty="0" smtClean="0"/>
              <a:t>Umożliwia standaryzację </a:t>
            </a:r>
            <a:r>
              <a:rPr lang="pl-PL" dirty="0"/>
              <a:t>sposobu opracowywania przekrojów systemu, </a:t>
            </a:r>
            <a:r>
              <a:rPr lang="pl-PL" dirty="0" smtClean="0"/>
              <a:t>obejmujących obiekty pojęciowe</a:t>
            </a:r>
            <a:r>
              <a:rPr lang="pl-PL" dirty="0"/>
              <a:t>, takie jak procesy </a:t>
            </a:r>
            <a:r>
              <a:rPr lang="pl-PL" dirty="0" smtClean="0"/>
              <a:t>przedsiębiorstwa </a:t>
            </a:r>
            <a:r>
              <a:rPr lang="pl-PL" dirty="0"/>
              <a:t>i funkcje systemowe, a </a:t>
            </a:r>
            <a:r>
              <a:rPr lang="pl-PL" dirty="0" smtClean="0"/>
              <a:t>także obiekty </a:t>
            </a:r>
            <a:r>
              <a:rPr lang="pl-PL" dirty="0"/>
              <a:t>konkretne, takie jak klasy zaprogramowane w ustalonym </a:t>
            </a:r>
            <a:r>
              <a:rPr lang="pl-PL" dirty="0" smtClean="0"/>
              <a:t>języku</a:t>
            </a:r>
            <a:r>
              <a:rPr lang="pl-PL" dirty="0"/>
              <a:t>, schematy </a:t>
            </a:r>
            <a:r>
              <a:rPr lang="pl-PL" dirty="0" smtClean="0"/>
              <a:t>baz danych </a:t>
            </a:r>
            <a:r>
              <a:rPr lang="pl-PL" dirty="0"/>
              <a:t>i </a:t>
            </a:r>
            <a:r>
              <a:rPr lang="pl-PL" dirty="0" smtClean="0"/>
              <a:t>komponenty </a:t>
            </a:r>
            <a:r>
              <a:rPr lang="pl-PL" dirty="0"/>
              <a:t>programowe </a:t>
            </a:r>
            <a:r>
              <a:rPr lang="pl-PL" dirty="0" smtClean="0"/>
              <a:t>nadające się </a:t>
            </a:r>
            <a:r>
              <a:rPr lang="pl-PL" dirty="0"/>
              <a:t>do ponownego </a:t>
            </a:r>
            <a:r>
              <a:rPr lang="pl-PL" dirty="0" smtClean="0"/>
              <a:t>użycia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87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Diagramów w Visual Studio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59" y="1484784"/>
            <a:ext cx="7344816" cy="501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5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Klas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Zawiera informacje o statycznych związkach między elementami (klasami)</a:t>
            </a:r>
          </a:p>
          <a:p>
            <a:r>
              <a:rPr lang="pl-PL" dirty="0"/>
              <a:t>Klasy są ściśle powiązane z technikami programowania zorientowanego obiektowo</a:t>
            </a:r>
          </a:p>
          <a:p>
            <a:r>
              <a:rPr lang="pl-PL" dirty="0"/>
              <a:t>Są jednymi z istotniejszych </a:t>
            </a:r>
            <a:r>
              <a:rPr lang="pl-PL" dirty="0" smtClean="0"/>
              <a:t>diagramów </a:t>
            </a:r>
            <a:r>
              <a:rPr lang="pl-PL" dirty="0"/>
              <a:t>w UML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/>
              <a:t>Symbolem klasy jest prostokąt, zwykle podzielony poziomymi liniami na trzy sekcje:</a:t>
            </a:r>
          </a:p>
          <a:p>
            <a:pPr lvl="1"/>
            <a:r>
              <a:rPr lang="pl-PL" sz="2400" dirty="0"/>
              <a:t>nazwy</a:t>
            </a:r>
          </a:p>
          <a:p>
            <a:pPr lvl="1"/>
            <a:r>
              <a:rPr lang="pl-PL" sz="2400" dirty="0"/>
              <a:t>atrybutów</a:t>
            </a:r>
          </a:p>
          <a:p>
            <a:pPr lvl="1"/>
            <a:r>
              <a:rPr lang="pl-PL" sz="2400" dirty="0"/>
              <a:t>operacji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78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Diagramy Klas</a:t>
            </a: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7852947" cy="4896544"/>
          </a:xfrm>
        </p:spPr>
      </p:pic>
    </p:spTree>
    <p:extLst>
      <p:ext uri="{BB962C8B-B14F-4D97-AF65-F5344CB8AC3E}">
        <p14:creationId xmlns:p14="http://schemas.microsoft.com/office/powerpoint/2010/main" val="31615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Diagramy Klas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Poziomy dostępu:</a:t>
            </a:r>
            <a:endParaRPr lang="pl-PL" dirty="0"/>
          </a:p>
          <a:p>
            <a:r>
              <a:rPr lang="pl-PL" dirty="0"/>
              <a:t>+ </a:t>
            </a:r>
            <a:r>
              <a:rPr lang="pl-PL" dirty="0" smtClean="0"/>
              <a:t>publiczna</a:t>
            </a:r>
          </a:p>
          <a:p>
            <a:r>
              <a:rPr lang="pl-PL" dirty="0" smtClean="0"/>
              <a:t>- prywatna</a:t>
            </a:r>
          </a:p>
          <a:p>
            <a:r>
              <a:rPr lang="pl-PL" dirty="0" smtClean="0"/>
              <a:t># chroniona</a:t>
            </a:r>
          </a:p>
          <a:p>
            <a:r>
              <a:rPr lang="pl-PL" dirty="0" smtClean="0"/>
              <a:t>~ </a:t>
            </a:r>
            <a:r>
              <a:rPr lang="pl-PL" dirty="0"/>
              <a:t>zakres pakietu</a:t>
            </a:r>
          </a:p>
          <a:p>
            <a:pPr marL="0" indent="0">
              <a:buNone/>
            </a:pPr>
            <a:r>
              <a:rPr lang="pl-PL" dirty="0" smtClean="0"/>
              <a:t>Rodzaje Krotności:</a:t>
            </a:r>
          </a:p>
          <a:p>
            <a:r>
              <a:rPr lang="pl-PL" dirty="0"/>
              <a:t>1 - dokładnie jeden obiekt</a:t>
            </a:r>
          </a:p>
          <a:p>
            <a:r>
              <a:rPr lang="pl-PL" dirty="0"/>
              <a:t>0..1 - opcjonalnie jeden obiekt</a:t>
            </a:r>
          </a:p>
          <a:p>
            <a:r>
              <a:rPr lang="pl-PL" dirty="0"/>
              <a:t>1..* - przynajmniej jeden </a:t>
            </a:r>
            <a:r>
              <a:rPr lang="pl-PL" dirty="0" smtClean="0"/>
              <a:t>obiekt</a:t>
            </a:r>
          </a:p>
          <a:p>
            <a:r>
              <a:rPr lang="pl-PL" dirty="0" smtClean="0"/>
              <a:t>* </a:t>
            </a:r>
            <a:r>
              <a:rPr lang="pl-PL" dirty="0"/>
              <a:t>- dowolna liczba obiektów</a:t>
            </a:r>
          </a:p>
        </p:txBody>
      </p:sp>
    </p:spTree>
    <p:extLst>
      <p:ext uri="{BB962C8B-B14F-4D97-AF65-F5344CB8AC3E}">
        <p14:creationId xmlns:p14="http://schemas.microsoft.com/office/powerpoint/2010/main" val="61009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Diagramy Klas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Rodzaje związków:</a:t>
            </a:r>
          </a:p>
          <a:p>
            <a:r>
              <a:rPr lang="pl-PL" dirty="0" smtClean="0"/>
              <a:t>Zależność</a:t>
            </a:r>
          </a:p>
          <a:p>
            <a:r>
              <a:rPr lang="pl-PL" dirty="0" smtClean="0"/>
              <a:t>Agregacja</a:t>
            </a:r>
          </a:p>
          <a:p>
            <a:r>
              <a:rPr lang="pl-PL" dirty="0"/>
              <a:t>Kompozycja</a:t>
            </a:r>
          </a:p>
          <a:p>
            <a:r>
              <a:rPr lang="pl-PL" dirty="0" smtClean="0"/>
              <a:t>Generalizacja</a:t>
            </a:r>
          </a:p>
          <a:p>
            <a:r>
              <a:rPr lang="pl-PL" dirty="0" smtClean="0"/>
              <a:t>Asocjacja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77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Przypadków użycia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Jest przypadkiem, w którym dany system jest używany w celu spełniania jednego lub większej liczby wymagań użytkowników.</a:t>
            </a:r>
          </a:p>
          <a:p>
            <a:r>
              <a:rPr lang="pl-PL" dirty="0"/>
              <a:t>Wychwytuje fragment funkcji udostępnianych przez system.</a:t>
            </a:r>
          </a:p>
          <a:p>
            <a:r>
              <a:rPr lang="pl-PL" dirty="0"/>
              <a:t>Określają wymagania funkcjonalne systemu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956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Diagram Przypadków użycia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Diagram przypadków użycia składa się z następujących kategorii pojęciowych:</a:t>
            </a:r>
          </a:p>
          <a:p>
            <a:r>
              <a:rPr lang="pl-PL" dirty="0"/>
              <a:t>przypadków </a:t>
            </a:r>
            <a:r>
              <a:rPr lang="pl-PL" dirty="0" smtClean="0"/>
              <a:t>użycia</a:t>
            </a:r>
          </a:p>
          <a:p>
            <a:pPr lvl="1"/>
            <a:r>
              <a:rPr lang="pl-PL" dirty="0"/>
              <a:t>specyfikacja ciągu akcji i ich wariantów, które system (lub inna jednostka) może wykonać poprzez interakcję z aktorami tego systemu.</a:t>
            </a:r>
          </a:p>
          <a:p>
            <a:r>
              <a:rPr lang="pl-PL" dirty="0"/>
              <a:t>aktorów</a:t>
            </a:r>
            <a:r>
              <a:rPr lang="pl-PL" dirty="0" smtClean="0"/>
              <a:t>,</a:t>
            </a:r>
          </a:p>
          <a:p>
            <a:pPr lvl="1"/>
            <a:r>
              <a:rPr lang="pl-PL" dirty="0"/>
              <a:t>spójny zbiór ról odgrywanych przez użytkowników przypadków użycia w czasie interakcji z tym przypadkiem użycia.</a:t>
            </a:r>
          </a:p>
          <a:p>
            <a:r>
              <a:rPr lang="pl-PL" dirty="0"/>
              <a:t>związków</a:t>
            </a:r>
            <a:r>
              <a:rPr lang="pl-PL" dirty="0" smtClean="0"/>
              <a:t>.</a:t>
            </a:r>
          </a:p>
          <a:p>
            <a:pPr lvl="1"/>
            <a:r>
              <a:rPr lang="pl-PL" dirty="0"/>
              <a:t>semantyczne powiązanie pomiędzy elementami modelu.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73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303</TotalTime>
  <Words>499</Words>
  <Application>Microsoft Office PowerPoint</Application>
  <PresentationFormat>Pokaz na ekranie (4:3)</PresentationFormat>
  <Paragraphs>74</Paragraphs>
  <Slides>19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Wykusz</vt:lpstr>
      <vt:lpstr>UML w Visual Studio</vt:lpstr>
      <vt:lpstr>UML Definicja</vt:lpstr>
      <vt:lpstr>Rodzaje Diagramów w Visual Studio</vt:lpstr>
      <vt:lpstr>Diagram Klas</vt:lpstr>
      <vt:lpstr>Diagramy Klas</vt:lpstr>
      <vt:lpstr>Diagramy Klas</vt:lpstr>
      <vt:lpstr>Diagramy Klas</vt:lpstr>
      <vt:lpstr>Diagram Przypadków użycia</vt:lpstr>
      <vt:lpstr>Diagram Przypadków użycia</vt:lpstr>
      <vt:lpstr>Diagram Przypadków użycia</vt:lpstr>
      <vt:lpstr>Diagram Przypadków użycia</vt:lpstr>
      <vt:lpstr>Diagram Komponentów</vt:lpstr>
      <vt:lpstr>Diagram Komponentów</vt:lpstr>
      <vt:lpstr>Diagram Warstw</vt:lpstr>
      <vt:lpstr>Diagram Warstw</vt:lpstr>
      <vt:lpstr>Diagram Aktywności</vt:lpstr>
      <vt:lpstr>Diagram Aktywności</vt:lpstr>
      <vt:lpstr>Diagram Sekwencji</vt:lpstr>
      <vt:lpstr>Diagram Sekwencji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w Visual Studio</dc:title>
  <dc:creator>Mateusz Lamparski</dc:creator>
  <cp:lastModifiedBy>Mateusz Lamparski</cp:lastModifiedBy>
  <cp:revision>31</cp:revision>
  <dcterms:created xsi:type="dcterms:W3CDTF">2014-02-16T11:10:42Z</dcterms:created>
  <dcterms:modified xsi:type="dcterms:W3CDTF">2014-02-27T15:30:44Z</dcterms:modified>
</cp:coreProperties>
</file>