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56" r:id="rId2"/>
    <p:sldId id="257" r:id="rId3"/>
    <p:sldId id="258" r:id="rId4"/>
    <p:sldId id="259" r:id="rId5"/>
    <p:sldId id="262" r:id="rId6"/>
    <p:sldId id="263" r:id="rId7"/>
    <p:sldId id="260" r:id="rId8"/>
    <p:sldId id="264" r:id="rId9"/>
    <p:sldId id="270" r:id="rId10"/>
    <p:sldId id="265" r:id="rId11"/>
    <p:sldId id="261" r:id="rId12"/>
    <p:sldId id="266" r:id="rId13"/>
    <p:sldId id="267" r:id="rId14"/>
    <p:sldId id="269" r:id="rId15"/>
    <p:sldId id="268"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71" autoAdjust="0"/>
  </p:normalViewPr>
  <p:slideViewPr>
    <p:cSldViewPr>
      <p:cViewPr varScale="1">
        <p:scale>
          <a:sx n="102" d="100"/>
          <a:sy n="102" d="100"/>
        </p:scale>
        <p:origin x="-187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23E85-16B9-4CD4-9DCC-FB55D51B1C05}" type="datetimeFigureOut">
              <a:rPr lang="pl-PL" smtClean="0"/>
              <a:pPr/>
              <a:t>2014-05-22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963D9-FD7A-4EE8-8C8A-74CB94429539}"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smtClean="0"/>
          </a:p>
          <a:p>
            <a:r>
              <a:rPr lang="pl-PL" dirty="0" smtClean="0"/>
              <a:t>    Planowanie systemu (w tym specyfikacja wymagań)</a:t>
            </a:r>
          </a:p>
          <a:p>
            <a:r>
              <a:rPr lang="pl-PL" dirty="0" smtClean="0"/>
              <a:t>    Analiza systemu (w tym Analiza wymagań i studium wykonalności)</a:t>
            </a:r>
          </a:p>
          <a:p>
            <a:r>
              <a:rPr lang="pl-PL" dirty="0" smtClean="0"/>
              <a:t>    Projekt systemu (poszczególnych struktur itp.)</a:t>
            </a:r>
          </a:p>
          <a:p>
            <a:r>
              <a:rPr lang="pl-PL" dirty="0" smtClean="0"/>
              <a:t>    Implementacja (wytworzenie kodu)</a:t>
            </a:r>
          </a:p>
          <a:p>
            <a:r>
              <a:rPr lang="pl-PL" dirty="0" smtClean="0"/>
              <a:t>    Testowanie (poszczególnych elementów systemu oraz elementów połączonych w całość)</a:t>
            </a:r>
          </a:p>
          <a:p>
            <a:r>
              <a:rPr lang="pl-PL" dirty="0" smtClean="0"/>
              <a:t>    Wdrożenie i pielęgnacja powstałego systemu.</a:t>
            </a:r>
          </a:p>
          <a:p>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2</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Praktyki</a:t>
            </a:r>
            <a:r>
              <a:rPr lang="pl-PL" baseline="0" dirty="0" smtClean="0"/>
              <a:t> można podzielić na praktyki podstawowe i praktyki uzupełniające. Korzystanie z praktyk jest zawsze kwestią wyboru i odpowiednie ich używanie jest zależne od uwarunkowań zewnętrznych</a:t>
            </a: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Wspólne środowisko pracy</a:t>
            </a:r>
            <a:r>
              <a:rPr lang="pl-PL" baseline="0" dirty="0" smtClean="0"/>
              <a:t> – im więcej czasu pracownicy spędzają razem tym efektywniejszy staje się ich wysiłek</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Przejrzyste</a:t>
            </a:r>
            <a:r>
              <a:rPr lang="pl-PL" baseline="0" dirty="0" smtClean="0"/>
              <a:t> środowisko pracy – środowisko pracy powinno odzwierciedlać projekty, nad którymi pracujemy. Osoba z zewnątrz po przejściu się po biurze powinna uzyskać wyobrażenie (ogólne) o stanie projektu. Wiele zespołów wiesza na ścianach opisy scenariuszy</a:t>
            </a:r>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11</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Samowystarczalny zespół- to trochę oczywiste, ale w zespole powinny uczestniczyć osoby posiadające umiejętności</a:t>
            </a:r>
            <a:r>
              <a:rPr lang="pl-PL" baseline="0" dirty="0" smtClean="0"/>
              <a:t> niezbędne do zagwarantowania sukcesu projektu</a:t>
            </a:r>
            <a:endParaRPr lang="pl-P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Energiczna praca</a:t>
            </a:r>
            <a:r>
              <a:rPr lang="pl-PL" baseline="0" dirty="0" smtClean="0"/>
              <a:t> – w ciągu dnia należy pracować tylko tak długo, jak długo jesteśmy w stanie zachować produktywność</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Programowanie w parach</a:t>
            </a:r>
            <a:r>
              <a:rPr lang="pl-PL" baseline="0" dirty="0" smtClean="0"/>
              <a:t> – cały kod produkcyjny powinien być pisany przez dwie osoby siedzące przy jednym komputerze. Przygotowujemy środowisko pracy tak, aby mogło w komfortowy sposób pomieścić dwoje programistów. Gdy programujemy w parach należy trzymać się następujących wytycznych: koncentrujemy nawzajem swoją uwagę na bieżących zadaniach, analizujemy potencjalne ulepszenia systemu na zasadzie burzy mózgów, tłumaczymy nowe koncepcje, przejmujemy inicjatywę, gry nasz partner trafi w ślepy zaułek, nawzajem kontrolujemy stosowane przez siebie praktyki. Programowanie w parach nie uniemożliwia indywidualnego myślenia. Gdy chcemy samotnie przemyśleć jakiś problem to po prostu to robimy. Możemy nawet – nie rezygnując z programowania w parach – pisać indywidualne prototypy, pamiętając jednak, aby nie wyłamywać się z zespołu. Programowanie w parach bywa męczące, lecz daje satysfakcję Większość programistów nie jest w stanie programować w ten sposób więcej niż pięć lub sześć godzin dziennie. Partnerów należy stale zmieniać. Niektóre zespoły osiągają najlepsze rezultaty, gdy pary zmieniają się co sześćdziesiąt minut, chociaż z punktu widzenia autora książki to zbyt często i według niego najlepiej się pracuje z jedną osobą przez kilka godzin.</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12</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Scenariusze -</a:t>
            </a:r>
            <a:r>
              <a:rPr lang="pl-PL" baseline="0" dirty="0" smtClean="0"/>
              <a:t> </a:t>
            </a:r>
            <a:r>
              <a:rPr lang="pl-PL" dirty="0" smtClean="0"/>
              <a:t>Są</a:t>
            </a:r>
            <a:r>
              <a:rPr lang="pl-PL" baseline="0" dirty="0" smtClean="0"/>
              <a:t> to tak jakby zadania dla programisty. Treść przykładowego scenariusza mogłaby brzmieć – „użytkownik powinien wybierać często używane numery za pomocą co najwyżej dwóch kliknięć”. Każdy scenariusz należy odpowiednio nazwać oraz krótko opisać. Poszczególne scenariusze powinny być opisywane na niewielkich kartkach, które umieszczamy w widocznym miejscu (np. na specjalnej tablicy)</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Cykl tygodniowy </a:t>
            </a:r>
            <a:r>
              <a:rPr lang="pl-PL" baseline="0" dirty="0" smtClean="0"/>
              <a:t> - pracę należy planować w cyklach tygodniowych. Na początku każdego tygodnia organizujemy zebranie, podczas którego omawiany jest dotychczasowy postęp prac oraz porównujemy osiągnięcia z ubiegłego tygodnia</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Opcjonalność – każdy plan powinien obejmować pewną ilość mniej istotnych zadań, z których możemy zrezygnować, jeśli zabraknie nam czasu na ich realizację- dodatkowe scenariusze zawsze można zaimplementować na dalszych etapach projektu</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Kompilacje </a:t>
            </a:r>
            <a:r>
              <a:rPr lang="pl-PL" dirty="0" smtClean="0"/>
              <a:t>dziesięciominutowe – należy dążyć do sytuacji,</a:t>
            </a:r>
            <a:r>
              <a:rPr lang="pl-PL" baseline="0" dirty="0" smtClean="0"/>
              <a:t> w której automatyczna kompilacja całego systemu i uruchamianie wszystkich testów trwa 10 minut. Gdy testy przekraczają ten czas są poddawane optymalizacji. Kompilacja 10 minutowa wyznacza taki stan idealny.  </a:t>
            </a:r>
          </a:p>
          <a:p>
            <a:pPr marL="0" marR="0" indent="0" algn="l" defTabSz="914400" rtl="0" eaLnBrk="1" fontAlgn="auto" latinLnBrk="0" hangingPunct="1">
              <a:lnSpc>
                <a:spcPct val="100000"/>
              </a:lnSpc>
              <a:spcBef>
                <a:spcPts val="0"/>
              </a:spcBef>
              <a:spcAft>
                <a:spcPts val="0"/>
              </a:spcAft>
              <a:buClrTx/>
              <a:buSzTx/>
              <a:buFontTx/>
              <a:buNone/>
              <a:tabLst/>
              <a:defRPr/>
            </a:pPr>
            <a:r>
              <a:rPr lang="pl-PL" baseline="0" dirty="0" smtClean="0"/>
              <a:t>Ciągła integracja – po kilku godzinach kodowania powinniśmy przeprowadzić ponowną integrację stworzonego przez nas modułu i poddać go testom. Programowanie zespołowe nie odbywa się na zasadzie „dziel i rządź”, lecz raczej na zasadzie „dziel, rządź i integruj”. Etapy integracji bywają nieprzewidywalne i zdarza się, że trwają dłużej od samego kodowania. Im dłużej zwlekamy z integracją tym większy staje się jej koszt. </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Projektowanie przyrostowe</a:t>
            </a:r>
            <a:r>
              <a:rPr lang="pl-PL" baseline="0" dirty="0" smtClean="0"/>
              <a:t> – to już w sumie omówiłem. Każdego dnia powinniśmy poświęcać czas na ulepszanie projektu systemu tak, aby odpowiadał realizowanym właśnie zadaniom. W miarę jak rośnie nasza wiedza o możliwościach systemu, powinniśmy dążyć do modyfikowania i rozbudowy jego projektu.</a:t>
            </a:r>
            <a:endParaRPr lang="pl-PL" dirty="0" smtClean="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13</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Metodyce zwinnej,</a:t>
            </a:r>
            <a:r>
              <a:rPr lang="pl-PL" baseline="0" dirty="0" smtClean="0"/>
              <a:t> którą nazywa się też lekką odchodzi się od długofalowego planowania, zarządzania i dokumentowania projektu na rzecz obserwowania sytuacji i reagowania na zmiany oraz szybkiego tworzenia kodu. Metodyka zwinna nie obejmuje wielkich projektów. Największą jednostką jej działania jest kilkumiesięczny okres pracy prowadzący do zbudowania i przekazania użytkownikom wydania. O wydaniu i związanymi z nim iteracjami powiem nieco później</a:t>
            </a:r>
            <a:r>
              <a:rPr lang="pl-PL" baseline="0" dirty="0" smtClean="0"/>
              <a:t>.</a:t>
            </a:r>
          </a:p>
          <a:p>
            <a:r>
              <a:rPr lang="pl-PL" baseline="0" dirty="0" smtClean="0"/>
              <a:t>Na wstępie powiem jakie są ograniczenia tej metodyki: Zespoły mogą liczyć co najwyżej 10 osób, drugim ograniczeniem jest rodzaj wymagań. Metoda jest elastyczna i dobrze działa w elastycznych projektach komercyjnych o nie do końca określonych wymaganiach, ale nie pasuje do wielkich projektów w których wymagania są sztywne. Trzeci rodzaj ograniczeń ma charakter prawny. Umowy zawierane przez przedsiębiorstwa oraz organy administracji publicznej muszą z mocy prawa określać zakres, termin i cenę. Trudno to pogodzić z metodykami zwinnymi.</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r>
              <a:rPr lang="pl-PL" dirty="0" smtClean="0"/>
              <a:t>-programiści i ich harmonijna współpraca jest ważniejsza od procedur i narzędzi</a:t>
            </a:r>
          </a:p>
          <a:p>
            <a:r>
              <a:rPr lang="pl-PL" dirty="0" smtClean="0"/>
              <a:t>Okazuje się, że grupa doskonałych programistów może ponieść dotkliwą porażkę, jeśli nie stworzy prawdziwego zespołu. Dobry członek zespołu nie musi być genialnym programistą. Dobry pracownik może być przeciętnym programistą, ale musi posiadać zdolność współpracy z pozostałymi członkami swojego zespołu.</a:t>
            </a:r>
          </a:p>
          <a:p>
            <a:endParaRPr lang="pl-PL" dirty="0" smtClean="0"/>
          </a:p>
          <a:p>
            <a:r>
              <a:rPr lang="pl-PL" dirty="0" smtClean="0"/>
              <a:t>-działające oprogramowanie jest ważniejsze od wyczerpującej dokumentacji</a:t>
            </a:r>
          </a:p>
          <a:p>
            <a:r>
              <a:rPr lang="pl-PL" dirty="0" smtClean="0"/>
              <a:t>wytwarzanie wielkich dokumentów opisujących oprogramowanie wymaga dużych nakładów czasowych a w skrajnych przypadkach uniemożliwia synchronizację dokumentacji z kodem źródłowym. Dobrym rozwiązaniem jest pisanie i utrzymywanie przez zespół programistów krótkiego dokumentu uzasadniającego podjęte decyzje projektowe i opisujące strukturę budowanego systemu. Taki dokument powinien być możliwie krótki i dość ogólny - nie powinien zajmować więcej niż 20 stron</a:t>
            </a:r>
          </a:p>
          <a:p>
            <a:endParaRPr lang="pl-PL" dirty="0" smtClean="0"/>
          </a:p>
          <a:p>
            <a:r>
              <a:rPr lang="pl-PL" dirty="0" smtClean="0"/>
              <a:t>-faktyczna współpraca z klientem jest ważniejsza od negocjacji zasad kontraktu</a:t>
            </a:r>
          </a:p>
          <a:p>
            <a:r>
              <a:rPr lang="pl-PL" dirty="0" smtClean="0"/>
              <a:t>Oprogramowanie nie może być zamawiane jak zwykły towar oferowany w sklepie. Opisanie potrzebnego oprogramowania i znalezienie kogoś, kto je dla nas opracuje w określonym terminie i za ustaloną cenę jest po prostu niemożliwe. Warunkiem powodzenia projektu jest stała współpraca z klientem, najlepiej w formie regularnych, możliwie częstych spotkań. Kontrakt precyzujący wymagania, harmonogram i koszty przyszłego systemu z natury rzeczy musi zawierać poważne błędy. W większości przypadków zapisy takiego kontraktu stają się nieaktualne na długo przed zakończeniem realizacji projektu</a:t>
            </a:r>
          </a:p>
          <a:p>
            <a:endParaRPr lang="pl-PL" dirty="0" smtClean="0"/>
          </a:p>
          <a:p>
            <a:r>
              <a:rPr lang="pl-PL" dirty="0" smtClean="0"/>
              <a:t>-reagowanie na zmiany jest ważniejsze od konsekwentnego realizowania planu</a:t>
            </a:r>
          </a:p>
          <a:p>
            <a:r>
              <a:rPr lang="pl-PL" dirty="0" smtClean="0"/>
              <a:t>O sukcesie bądź porażce projektu polegającego na budowie oprogramowania decyduje zdolność częstego i szybkiego reagowania na zmiany. Musimy się upewnić, że tworzony harmonogram będzie na tyle elastyczny, aby można było w jego ramach wprowadzać zmiany. Projektu polegającego na tworzeniu systemu informatycznego nie można szczegółowo zaplanować. W trakcie projektu zmianie ulegają nie tylko daty realizacji poszczególnych zadań, ale także same zadania. Lepszą strategią jest tworzenie szczegółowych harmonogramów i wykazów zadań na najbliższy tydzień, ogólnych planów na 3 miesiące oraz bardzo ogólnych na następne okresy</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4</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smtClean="0"/>
          </a:p>
          <a:p>
            <a:r>
              <a:rPr lang="pl-PL" dirty="0" smtClean="0"/>
              <a:t>Zanim </a:t>
            </a:r>
            <a:r>
              <a:rPr lang="pl-PL" baseline="0" dirty="0" smtClean="0"/>
              <a:t>przystąpimy do pracy musimy zaplanować wydanie.</a:t>
            </a:r>
          </a:p>
          <a:p>
            <a:r>
              <a:rPr lang="pl-PL" baseline="0" dirty="0" smtClean="0"/>
              <a:t>Zespół developerów sam organizuje pracę i odpowiada za jej wynik. Członkami zespołu są programiści oraz przedstawiciel użytkowników, który stawia i wyjaśnia wymagania oraz akceptuje wyniki. Właśnie w tym gronie zapadają decyzje określające zakres i termin wydania. Nikt z zewnątrz, żaden analityk czy ktokolwiek, który nie jest w zespole nie może narzucić decyzji od trafności której zależy w dużym stopniu powodzenie projektu. Wykonanie wydania jak już mówiłem może trwać kilka miesięcy a nawet pół roku, jednak w tym czasie może się tak wiele zmienić, że układanie szczegółowego planu byłoby obarczone zbyt dużym ryzykiem. Dlatego plan wydania plan określa jedynie zakres i termin ukończenia projektu, nie ustalając struktury podziału pracy ani harmonogramu. Chociaż tak jak też wcześniej wspomniałem na jednym ze slajdów termin ukończenia także może ulec zmianie. Wykonanie wydania dzieli się na osobne iteracje o stałej długości w projekcie, ustalonej w zakresie od 1 do 4 tygodni. Zanim przejdę do omawiania iteracji skupię się na poznawaniu wymagań, czyli jak wygląda współpraca z klientem.</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5</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Początkiem każdego projektu są wymagania użytkownika</a:t>
            </a:r>
            <a:r>
              <a:rPr lang="pl-PL" baseline="0" dirty="0" smtClean="0"/>
              <a:t> (</a:t>
            </a:r>
            <a:r>
              <a:rPr lang="pl-PL" baseline="0" dirty="0" err="1" smtClean="0"/>
              <a:t>user</a:t>
            </a:r>
            <a:r>
              <a:rPr lang="pl-PL" baseline="0" dirty="0" smtClean="0"/>
              <a:t> </a:t>
            </a:r>
            <a:r>
              <a:rPr lang="pl-PL" baseline="0" dirty="0" err="1" smtClean="0"/>
              <a:t>stories</a:t>
            </a:r>
            <a:r>
              <a:rPr lang="pl-PL" baseline="0" dirty="0" smtClean="0"/>
              <a:t>), czyli krótkie kilkuzdaniowe opisy przedstawiające potrzebne użytkownikom sposoby działania systemu. Historie użytkownika nie tworzą jakiegoś sformalizowanego dokumentu. Często spisuje się je na luźnych kartkach, aby łatwo je było dodawać, usuwać lub wymieniać na inne. W kolejnym kroku zespół ocenia pracochłonność implementacji każdej historii, podając ocenę w tygodniach pracy programisty, przy założeniu, że poświęca on cały swój czas tej właśnie historii. Dobrze napisana historia powinna dać się wykonać w czasie od jednego do trzech tygodni.  Elementem poznawania wymagań może być szybka budowa prototypowych rozwiązań. Klient sortuje historie według ważności, uznając za najważniejsze te, na których realizacji najbardziej mu zależy. Zespół też może posortować historie według kryterium ryzyka, jakie wnosi ich implementacja. Z tych wszystkich historii klient wraz z zespołem wskazuje historie do wykonania w najbliższym wydaniu. Suma czasów wykonania wszystkich wybranych historii określa się jako pracochłonność całego wydania</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Jak już wspomniałem czas</a:t>
            </a:r>
            <a:r>
              <a:rPr lang="pl-PL" baseline="0" dirty="0" smtClean="0"/>
              <a:t> iteracji jest stały i trwa od 1 do 4 tygodni</a:t>
            </a:r>
            <a:r>
              <a:rPr lang="pl-PL" dirty="0" smtClean="0"/>
              <a:t>.  Zanim zaczniemy iterację trzeba ją zaplanować czyli na podstawie wybranych historii użytkownika trzeba określić zadania jakie programiści muszą wykonać a następnie trzeba ocenić ich pracochłonność. Wygląda to tak, że programiści sami wybierają dla</a:t>
            </a:r>
            <a:r>
              <a:rPr lang="pl-PL" baseline="0" dirty="0" smtClean="0"/>
              <a:t> siebie zadania po czym oceniają ich pracochłonność wyrażoną w dniach pracy. Akceptowalne oceny muszą leżeć w zakresie od 1 do 3 dni.</a:t>
            </a:r>
            <a:endParaRPr lang="pl-PL" dirty="0" smtClean="0"/>
          </a:p>
          <a:p>
            <a:endParaRPr lang="pl-PL" dirty="0" smtClean="0"/>
          </a:p>
          <a:p>
            <a:r>
              <a:rPr lang="pl-PL" dirty="0" smtClean="0"/>
              <a:t>Wynikiem każdej iteracji jest działające oprogramowanie poddawane ocenie klienta. Właśnie częste poddawanie ocenie klienta może zmienić jego zdanie i dojdzie do wniosku, że jednak pragnie innej funkcjonalności</a:t>
            </a:r>
            <a:r>
              <a:rPr lang="pl-PL" baseline="0" dirty="0" smtClean="0"/>
              <a:t> niż na początku zakładał, dlatego na początku każdej iteracji ma on szansę zmiany wymagań oraz także zmianę wymagań co do terminu.</a:t>
            </a:r>
          </a:p>
          <a:p>
            <a:endParaRPr lang="pl-PL" baseline="0" dirty="0" smtClean="0"/>
          </a:p>
          <a:p>
            <a:r>
              <a:rPr lang="pl-PL" baseline="0" dirty="0" err="1" smtClean="0"/>
              <a:t>Daily</a:t>
            </a:r>
            <a:r>
              <a:rPr lang="pl-PL" baseline="0" dirty="0" smtClean="0"/>
              <a:t> </a:t>
            </a:r>
            <a:r>
              <a:rPr lang="pl-PL" baseline="0" dirty="0" err="1" smtClean="0"/>
              <a:t>review</a:t>
            </a:r>
            <a:r>
              <a:rPr lang="pl-PL" baseline="0" dirty="0" smtClean="0"/>
              <a:t> jest to codzienne spotkanie z pracownikami </a:t>
            </a:r>
            <a:endParaRPr lang="pl-PL" dirty="0" smtClean="0"/>
          </a:p>
          <a:p>
            <a:endParaRPr lang="pl-PL" dirty="0" smtClean="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7</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t>Najpierw test jednostkowy następnie program</a:t>
            </a:r>
            <a:r>
              <a:rPr lang="pl-PL" baseline="0" dirty="0" smtClean="0"/>
              <a:t> </a:t>
            </a:r>
            <a:r>
              <a:rPr lang="pl-PL" dirty="0" smtClean="0"/>
              <a:t>-To jest bezwzględna reguła implementacji.</a:t>
            </a:r>
            <a:r>
              <a:rPr lang="pl-PL" baseline="0" dirty="0" smtClean="0"/>
              <a:t> Opracowany program jest testowany z użyciem wcześniej przygotowanych testów i jeśli wszystkie testy wypadną pomyślnie, program jest integrowany z całością istniejącego już oprogramowania. Testy są dołączane do zestawu testów i zintegrowana całość jest ponownie testowana z użyciem wszystkich testów zestawu, aby sprawdzić czy nowo dodana jednostka nie zaburza pracy całego systemu. Dzięki temu, że te testy musimy opracowywać wcześniej, pełnią one rolę specyfikacji wymagań. Jeśli korzystamy z automatycznych narzędzi typu </a:t>
            </a:r>
            <a:r>
              <a:rPr lang="pl-PL" baseline="0" dirty="0" err="1" smtClean="0"/>
              <a:t>JUnit</a:t>
            </a:r>
            <a:r>
              <a:rPr lang="pl-PL" baseline="0" dirty="0" smtClean="0"/>
              <a:t> to musimy wcześniej określić klasy jakie występują w programie, dlatego zanim zaczniemy pisać testy musimy pierw określić strukturę programu. Przyjęta organizacja pracy – Test </a:t>
            </a:r>
            <a:r>
              <a:rPr lang="pl-PL" baseline="0" dirty="0" err="1" smtClean="0"/>
              <a:t>Driven</a:t>
            </a:r>
            <a:r>
              <a:rPr lang="pl-PL" baseline="0" dirty="0" smtClean="0"/>
              <a:t> Development wręcz uniemożliwia rozpoczęcie programowania przed zaprojektowaniem struktury programu.</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8</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To stwierdzenie zaprzecza dużej części tradycji projektowania nakazującej przewidywanie przyszłych potrzeb i budowanie uniwersalnych rozwiązań zdolnych do spełnienia</a:t>
            </a:r>
            <a:r>
              <a:rPr lang="pl-PL" baseline="0" dirty="0" smtClean="0"/>
              <a:t> tych potrzeb w przyszłości. Motywacją takie podejścia była chęć ograniczenia kosztów zmian. Ceną było wydłużenie etapu projektowania i opóźnienie chwili wytworzenia kodu, a także ukryte marnotrawstwo występujące wtedy, gdy przyszłe potrzeby się zmieniały i realizacja tych przewidzianych potrzeb nie była już więcej potrzebna. Przyrostowy charakter procesu zwinnego trzeba rozumieć dosłownie. Programista implementuje w kodzie tylko te historie użytkownika i te zadania nad którymi aktualnie pracuje. Architektura rozwiązania powinna odpowiadać wykonaniu tylko bieżących zadań, a nie także wszystkich następnych.</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9</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Istnieją 2</a:t>
            </a:r>
            <a:r>
              <a:rPr lang="pl-PL" baseline="0" dirty="0" smtClean="0"/>
              <a:t> różne poziomy opisu pracy w procesie wykonania iteracji – biznesowy poziom historii użytkownika i techniczny poziom zadań programistycznych.</a:t>
            </a:r>
          </a:p>
          <a:p>
            <a:r>
              <a:rPr lang="pl-PL" baseline="0" dirty="0" smtClean="0"/>
              <a:t>Za przygotowanie testów jednostkowych, czyli tych odpowiedzialnych za techniczny poziom oprogramowania są odpowiedzialni programiści. </a:t>
            </a:r>
          </a:p>
          <a:p>
            <a:r>
              <a:rPr lang="pl-PL" baseline="0" dirty="0" smtClean="0"/>
              <a:t>Z kolei za testy akceptacyjne – sprawdzające poprawność realizacji historii użytkownika na ogół odpowiedzialny jest klient. Przygotowanie testów akceptacyjnych odbywa wraz z rozpoczęciem iteracji. Chociaż tutaj to jest w sumie dowolność i może być tak, że po prostu któryś z członków zespołu razem z klientem będzie pisał testy. Warunkiem ukończenia wydania jest poprawne wykonanie wszystkich testów akceptacyjnych i zatwierdzenie wydania przez użytkownika</a:t>
            </a:r>
            <a:endParaRPr lang="pl-PL" dirty="0"/>
          </a:p>
        </p:txBody>
      </p:sp>
      <p:sp>
        <p:nvSpPr>
          <p:cNvPr id="4" name="Symbol zastępczy numeru slajdu 3"/>
          <p:cNvSpPr>
            <a:spLocks noGrp="1"/>
          </p:cNvSpPr>
          <p:nvPr>
            <p:ph type="sldNum" sz="quarter" idx="10"/>
          </p:nvPr>
        </p:nvSpPr>
        <p:spPr/>
        <p:txBody>
          <a:bodyPr/>
          <a:lstStyle/>
          <a:p>
            <a:fld id="{200963D9-FD7A-4EE8-8C8A-74CB94429539}" type="slidenum">
              <a:rPr lang="pl-PL" smtClean="0"/>
              <a:pPr/>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C33462-3013-43EA-ACF9-7B826D4906BB}"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AC33462-3013-43EA-ACF9-7B826D4906BB}"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2AC33462-3013-43EA-ACF9-7B826D4906BB}"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2AC33462-3013-43EA-ACF9-7B826D4906BB}"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C33462-3013-43EA-ACF9-7B826D4906BB}"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23B286F3-3747-4660-ABC3-F9A437D8C79C}" type="datetimeFigureOut">
              <a:rPr lang="pl-PL" smtClean="0"/>
              <a:pPr/>
              <a:t>2014-05-22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AC33462-3013-43EA-ACF9-7B826D4906BB}"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2AC33462-3013-43EA-ACF9-7B826D4906BB}"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2AC33462-3013-43EA-ACF9-7B826D4906B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C33462-3013-43EA-ACF9-7B826D4906B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C33462-3013-43EA-ACF9-7B826D4906BB}"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23B286F3-3747-4660-ABC3-F9A437D8C79C}" type="datetimeFigureOut">
              <a:rPr lang="pl-PL" smtClean="0"/>
              <a:pPr/>
              <a:t>2014-05-22</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2AC33462-3013-43EA-ACF9-7B826D4906BB}"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23B286F3-3747-4660-ABC3-F9A437D8C79C}" type="datetimeFigureOut">
              <a:rPr lang="pl-PL" smtClean="0"/>
              <a:pPr/>
              <a:t>2014-05-22</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3B286F3-3747-4660-ABC3-F9A437D8C79C}" type="datetimeFigureOut">
              <a:rPr lang="pl-PL" smtClean="0"/>
              <a:pPr/>
              <a:t>2014-05-22</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C33462-3013-43EA-ACF9-7B826D4906BB}"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pl-PL" dirty="0" smtClean="0"/>
              <a:t>Łukasz Dzwonkowski</a:t>
            </a:r>
            <a:endParaRPr lang="pl-PL" dirty="0"/>
          </a:p>
        </p:txBody>
      </p:sp>
      <p:sp>
        <p:nvSpPr>
          <p:cNvPr id="2" name="Tytuł 1"/>
          <p:cNvSpPr>
            <a:spLocks noGrp="1"/>
          </p:cNvSpPr>
          <p:nvPr>
            <p:ph type="ctrTitle"/>
          </p:nvPr>
        </p:nvSpPr>
        <p:spPr/>
        <p:txBody>
          <a:bodyPr/>
          <a:lstStyle/>
          <a:p>
            <a:r>
              <a:rPr lang="pl-PL" dirty="0" smtClean="0"/>
              <a:t>Modele zwinne i ekstremalne</a:t>
            </a:r>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Testy</a:t>
            </a:r>
            <a:endParaRPr lang="pl-PL" dirty="0"/>
          </a:p>
        </p:txBody>
      </p:sp>
      <p:sp>
        <p:nvSpPr>
          <p:cNvPr id="3" name="Symbol zastępczy zawartości 2"/>
          <p:cNvSpPr>
            <a:spLocks noGrp="1"/>
          </p:cNvSpPr>
          <p:nvPr>
            <p:ph sz="quarter" idx="1"/>
          </p:nvPr>
        </p:nvSpPr>
        <p:spPr/>
        <p:txBody>
          <a:bodyPr/>
          <a:lstStyle/>
          <a:p>
            <a:r>
              <a:rPr lang="pl-PL" dirty="0" smtClean="0"/>
              <a:t>Testy jednostkowe</a:t>
            </a:r>
          </a:p>
          <a:p>
            <a:r>
              <a:rPr lang="pl-PL" dirty="0" smtClean="0"/>
              <a:t>Testy akceptacyjne</a:t>
            </a:r>
            <a:endParaRPr lang="pl-PL" dirty="0"/>
          </a:p>
        </p:txBody>
      </p:sp>
      <p:pic>
        <p:nvPicPr>
          <p:cNvPr id="31746" name="Picture 2"/>
          <p:cNvPicPr>
            <a:picLocks noChangeAspect="1" noChangeArrowheads="1"/>
          </p:cNvPicPr>
          <p:nvPr/>
        </p:nvPicPr>
        <p:blipFill>
          <a:blip r:embed="rId3" cstate="print"/>
          <a:srcRect/>
          <a:stretch>
            <a:fillRect/>
          </a:stretch>
        </p:blipFill>
        <p:spPr bwMode="auto">
          <a:xfrm>
            <a:off x="2214546" y="2643182"/>
            <a:ext cx="4724400" cy="36449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Praktyki w programowaniu ekstremalnym</a:t>
            </a:r>
            <a:endParaRPr lang="pl-PL" dirty="0"/>
          </a:p>
        </p:txBody>
      </p:sp>
      <p:sp>
        <p:nvSpPr>
          <p:cNvPr id="7" name="Symbol zastępczy zawartości 2"/>
          <p:cNvSpPr>
            <a:spLocks noGrp="1"/>
          </p:cNvSpPr>
          <p:nvPr>
            <p:ph sz="quarter" idx="1"/>
          </p:nvPr>
        </p:nvSpPr>
        <p:spPr>
          <a:xfrm>
            <a:off x="357158" y="1643050"/>
            <a:ext cx="8503920" cy="1071570"/>
          </a:xfrm>
        </p:spPr>
        <p:txBody>
          <a:bodyPr>
            <a:normAutofit/>
          </a:bodyPr>
          <a:lstStyle/>
          <a:p>
            <a:r>
              <a:rPr lang="pl-PL" dirty="0" smtClean="0"/>
              <a:t>Wspólne środowisko pracy</a:t>
            </a:r>
          </a:p>
          <a:p>
            <a:r>
              <a:rPr lang="pl-PL" dirty="0" smtClean="0"/>
              <a:t>Przejrzyste środowisko pracy</a:t>
            </a:r>
          </a:p>
          <a:p>
            <a:endParaRPr lang="pl-PL" dirty="0"/>
          </a:p>
        </p:txBody>
      </p:sp>
      <p:pic>
        <p:nvPicPr>
          <p:cNvPr id="16390" name="Picture 6" descr="http://lunatractor.files.wordpress.com/2011/06/agile-lp-september-2010.jpg"/>
          <p:cNvPicPr>
            <a:picLocks noChangeAspect="1" noChangeArrowheads="1"/>
          </p:cNvPicPr>
          <p:nvPr/>
        </p:nvPicPr>
        <p:blipFill>
          <a:blip r:embed="rId3" cstate="print"/>
          <a:srcRect/>
          <a:stretch>
            <a:fillRect/>
          </a:stretch>
        </p:blipFill>
        <p:spPr bwMode="auto">
          <a:xfrm>
            <a:off x="2071670" y="2928934"/>
            <a:ext cx="4941849" cy="329456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Praktyki w programowaniu ekstremalnym</a:t>
            </a:r>
            <a:endParaRPr lang="pl-PL" dirty="0"/>
          </a:p>
        </p:txBody>
      </p:sp>
      <p:sp>
        <p:nvSpPr>
          <p:cNvPr id="3" name="Symbol zastępczy zawartości 2"/>
          <p:cNvSpPr>
            <a:spLocks noGrp="1"/>
          </p:cNvSpPr>
          <p:nvPr>
            <p:ph sz="quarter" idx="1"/>
          </p:nvPr>
        </p:nvSpPr>
        <p:spPr>
          <a:xfrm>
            <a:off x="301752" y="1527048"/>
            <a:ext cx="8503920" cy="1544762"/>
          </a:xfrm>
        </p:spPr>
        <p:txBody>
          <a:bodyPr/>
          <a:lstStyle/>
          <a:p>
            <a:r>
              <a:rPr lang="pl-PL" dirty="0" smtClean="0"/>
              <a:t>Samowystarczalny zespół</a:t>
            </a:r>
          </a:p>
          <a:p>
            <a:r>
              <a:rPr lang="pl-PL" dirty="0" smtClean="0"/>
              <a:t>Energiczna praca</a:t>
            </a:r>
          </a:p>
          <a:p>
            <a:r>
              <a:rPr lang="pl-PL" dirty="0" smtClean="0"/>
              <a:t>Programowanie w parach</a:t>
            </a:r>
          </a:p>
          <a:p>
            <a:endParaRPr lang="pl-PL" dirty="0"/>
          </a:p>
        </p:txBody>
      </p:sp>
      <p:pic>
        <p:nvPicPr>
          <p:cNvPr id="33794" name="Picture 2" descr="http://tctechcrunch2011.files.wordpress.com/2012/03/pair-programming.jpg?w=400"/>
          <p:cNvPicPr>
            <a:picLocks noChangeAspect="1" noChangeArrowheads="1"/>
          </p:cNvPicPr>
          <p:nvPr/>
        </p:nvPicPr>
        <p:blipFill>
          <a:blip r:embed="rId3" cstate="print"/>
          <a:srcRect/>
          <a:stretch>
            <a:fillRect/>
          </a:stretch>
        </p:blipFill>
        <p:spPr bwMode="auto">
          <a:xfrm>
            <a:off x="4071934" y="3286124"/>
            <a:ext cx="3810000" cy="2543175"/>
          </a:xfrm>
          <a:prstGeom prst="rect">
            <a:avLst/>
          </a:prstGeom>
          <a:noFill/>
        </p:spPr>
      </p:pic>
      <p:pic>
        <p:nvPicPr>
          <p:cNvPr id="5" name="Obraz 4" descr="4k7kp0I.gif"/>
          <p:cNvPicPr>
            <a:picLocks noChangeAspect="1"/>
          </p:cNvPicPr>
          <p:nvPr/>
        </p:nvPicPr>
        <p:blipFill>
          <a:blip r:embed="rId4" cstate="print"/>
          <a:stretch>
            <a:fillRect/>
          </a:stretch>
        </p:blipFill>
        <p:spPr>
          <a:xfrm>
            <a:off x="1214414" y="3786190"/>
            <a:ext cx="2286000" cy="1676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Praktyki w programowaniu ekstremalnym</a:t>
            </a:r>
            <a:endParaRPr lang="pl-PL" dirty="0"/>
          </a:p>
        </p:txBody>
      </p:sp>
      <p:sp>
        <p:nvSpPr>
          <p:cNvPr id="3" name="Symbol zastępczy zawartości 2"/>
          <p:cNvSpPr>
            <a:spLocks noGrp="1"/>
          </p:cNvSpPr>
          <p:nvPr>
            <p:ph sz="quarter" idx="1"/>
          </p:nvPr>
        </p:nvSpPr>
        <p:spPr/>
        <p:txBody>
          <a:bodyPr/>
          <a:lstStyle/>
          <a:p>
            <a:r>
              <a:rPr lang="pl-PL" dirty="0" smtClean="0"/>
              <a:t>Scenariusze</a:t>
            </a:r>
          </a:p>
          <a:p>
            <a:r>
              <a:rPr lang="pl-PL" dirty="0" smtClean="0"/>
              <a:t>Cykl tygodniowy i kwartalny</a:t>
            </a:r>
          </a:p>
          <a:p>
            <a:r>
              <a:rPr lang="pl-PL" dirty="0" smtClean="0"/>
              <a:t>Opcjonalność</a:t>
            </a:r>
          </a:p>
          <a:p>
            <a:r>
              <a:rPr lang="pl-PL" dirty="0" smtClean="0"/>
              <a:t>Kompilacje dziesięciominutowe</a:t>
            </a:r>
          </a:p>
          <a:p>
            <a:r>
              <a:rPr lang="pl-PL" dirty="0" smtClean="0"/>
              <a:t>Ciągła integracja </a:t>
            </a:r>
          </a:p>
          <a:p>
            <a:r>
              <a:rPr lang="pl-PL" dirty="0" smtClean="0"/>
              <a:t>Projektowanie przyrostowe</a:t>
            </a:r>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3 Pytania</a:t>
            </a:r>
            <a:endParaRPr lang="pl-PL" dirty="0"/>
          </a:p>
        </p:txBody>
      </p:sp>
      <p:sp>
        <p:nvSpPr>
          <p:cNvPr id="3" name="Symbol zastępczy zawartości 2"/>
          <p:cNvSpPr>
            <a:spLocks noGrp="1"/>
          </p:cNvSpPr>
          <p:nvPr>
            <p:ph sz="quarter" idx="1"/>
          </p:nvPr>
        </p:nvSpPr>
        <p:spPr/>
        <p:txBody>
          <a:bodyPr/>
          <a:lstStyle/>
          <a:p>
            <a:r>
              <a:rPr lang="pl-PL" dirty="0" smtClean="0"/>
              <a:t>Jaki udział ma klient przy tworzeniu oprogramowania  w modelach zwinnych?</a:t>
            </a:r>
          </a:p>
          <a:p>
            <a:r>
              <a:rPr lang="pl-PL" dirty="0" smtClean="0"/>
              <a:t>Wymień jedną z praktyk w programowaniu ekstremalnym i ją opisz</a:t>
            </a:r>
          </a:p>
          <a:p>
            <a:r>
              <a:rPr lang="pl-PL" dirty="0" smtClean="0"/>
              <a:t>Jak długo trwa jedna iteracja w modelach zwinnych?</a:t>
            </a:r>
          </a:p>
          <a:p>
            <a:endParaRPr lang="pl-PL" dirty="0" smtClean="0"/>
          </a:p>
          <a:p>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a:xfrm>
            <a:off x="285720" y="3143248"/>
            <a:ext cx="8503920" cy="3214710"/>
          </a:xfrm>
        </p:spPr>
        <p:txBody>
          <a:bodyPr/>
          <a:lstStyle/>
          <a:p>
            <a:pPr>
              <a:buNone/>
            </a:pPr>
            <a:r>
              <a:rPr lang="pl-PL" dirty="0" smtClean="0"/>
              <a:t>Dziękuję za uwagę</a:t>
            </a:r>
          </a:p>
          <a:p>
            <a:pPr>
              <a:buNone/>
            </a:pPr>
            <a:endParaRPr lang="pl-PL" dirty="0" smtClean="0"/>
          </a:p>
          <a:p>
            <a:pPr>
              <a:buNone/>
            </a:pPr>
            <a:endParaRPr lang="pl-PL" dirty="0" smtClean="0"/>
          </a:p>
          <a:p>
            <a:pPr>
              <a:buNone/>
            </a:pPr>
            <a:endParaRPr lang="pl-PL" dirty="0" smtClean="0"/>
          </a:p>
          <a:p>
            <a:pPr>
              <a:buNone/>
            </a:pPr>
            <a:r>
              <a:rPr lang="pl-PL" sz="1800" dirty="0" smtClean="0"/>
              <a:t>Bibliografia:</a:t>
            </a:r>
          </a:p>
          <a:p>
            <a:pPr>
              <a:buNone/>
            </a:pPr>
            <a:r>
              <a:rPr lang="pl-PL" sz="1800" i="1" dirty="0" smtClean="0"/>
              <a:t>Kent Black Wydajne Programowanie, wydanie II 2006r</a:t>
            </a:r>
          </a:p>
          <a:p>
            <a:pPr>
              <a:buNone/>
            </a:pPr>
            <a:r>
              <a:rPr lang="pl-PL" sz="1800" i="1" dirty="0" smtClean="0"/>
              <a:t>Krzysztof  Sacha Inżynieria Oprogramowania, 2010r</a:t>
            </a:r>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smtClean="0"/>
          </a:p>
          <a:p>
            <a:pPr>
              <a:buNone/>
            </a:pP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Podejście tradycyjne</a:t>
            </a:r>
            <a:endParaRPr lang="pl-PL" dirty="0"/>
          </a:p>
        </p:txBody>
      </p:sp>
      <p:pic>
        <p:nvPicPr>
          <p:cNvPr id="8" name="Symbol zastępczy zawartości 7" descr="aa.png"/>
          <p:cNvPicPr>
            <a:picLocks noGrp="1" noChangeAspect="1"/>
          </p:cNvPicPr>
          <p:nvPr>
            <p:ph sz="quarter" idx="1"/>
          </p:nvPr>
        </p:nvPicPr>
        <p:blipFill>
          <a:blip r:embed="rId3" cstate="print"/>
          <a:stretch>
            <a:fillRect/>
          </a:stretch>
        </p:blipFill>
        <p:spPr>
          <a:xfrm>
            <a:off x="963267" y="1527175"/>
            <a:ext cx="7180953" cy="4572000"/>
          </a:xfrm>
        </p:spPr>
      </p:pic>
      <p:sp>
        <p:nvSpPr>
          <p:cNvPr id="9" name="Prostokąt 8"/>
          <p:cNvSpPr/>
          <p:nvPr/>
        </p:nvSpPr>
        <p:spPr>
          <a:xfrm>
            <a:off x="285720" y="6429396"/>
            <a:ext cx="4572000" cy="253916"/>
          </a:xfrm>
          <a:prstGeom prst="rect">
            <a:avLst/>
          </a:prstGeom>
        </p:spPr>
        <p:txBody>
          <a:bodyPr>
            <a:spAutoFit/>
          </a:bodyPr>
          <a:lstStyle/>
          <a:p>
            <a:r>
              <a:rPr lang="pl-PL" sz="1050" i="1" dirty="0" smtClean="0"/>
              <a:t>http://pl.wikipedia.org/wiki/Model_kaskadowy</a:t>
            </a:r>
            <a:endParaRPr lang="pl-PL" sz="1050" i="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Metodyka zwinna</a:t>
            </a:r>
            <a:endParaRPr lang="pl-PL" dirty="0"/>
          </a:p>
        </p:txBody>
      </p:sp>
      <p:sp>
        <p:nvSpPr>
          <p:cNvPr id="3" name="Symbol zastępczy zawartości 2"/>
          <p:cNvSpPr>
            <a:spLocks noGrp="1"/>
          </p:cNvSpPr>
          <p:nvPr>
            <p:ph sz="quarter" idx="1"/>
          </p:nvPr>
        </p:nvSpPr>
        <p:spPr>
          <a:xfrm>
            <a:off x="301752" y="1527048"/>
            <a:ext cx="8503920" cy="1973390"/>
          </a:xfrm>
        </p:spPr>
        <p:txBody>
          <a:bodyPr/>
          <a:lstStyle/>
          <a:p>
            <a:r>
              <a:rPr lang="pl-PL" dirty="0" smtClean="0"/>
              <a:t>Zwinne wytwarzanie oprogramowania jest zdolnością do szybkiego tworzenia programów w warunkach błyskawicznie zmieniających się wymagań</a:t>
            </a:r>
            <a:endParaRPr lang="pl-PL" dirty="0"/>
          </a:p>
        </p:txBody>
      </p:sp>
      <p:pic>
        <p:nvPicPr>
          <p:cNvPr id="14338" name="Picture 2" descr="http://www.projectcartoon.com/cells/cell_01.jpg"/>
          <p:cNvPicPr>
            <a:picLocks noChangeAspect="1" noChangeArrowheads="1"/>
          </p:cNvPicPr>
          <p:nvPr/>
        </p:nvPicPr>
        <p:blipFill>
          <a:blip r:embed="rId3" cstate="print"/>
          <a:srcRect/>
          <a:stretch>
            <a:fillRect/>
          </a:stretch>
        </p:blipFill>
        <p:spPr bwMode="auto">
          <a:xfrm>
            <a:off x="2214546" y="3143248"/>
            <a:ext cx="1647889" cy="2728904"/>
          </a:xfrm>
          <a:prstGeom prst="rect">
            <a:avLst/>
          </a:prstGeom>
          <a:noFill/>
        </p:spPr>
      </p:pic>
      <p:sp>
        <p:nvSpPr>
          <p:cNvPr id="6" name="pole tekstowe 5"/>
          <p:cNvSpPr txBox="1"/>
          <p:nvPr/>
        </p:nvSpPr>
        <p:spPr>
          <a:xfrm>
            <a:off x="500034" y="5214950"/>
            <a:ext cx="1503938" cy="646331"/>
          </a:xfrm>
          <a:prstGeom prst="rect">
            <a:avLst/>
          </a:prstGeom>
          <a:noFill/>
        </p:spPr>
        <p:txBody>
          <a:bodyPr wrap="none" rtlCol="0">
            <a:spAutoFit/>
          </a:bodyPr>
          <a:lstStyle/>
          <a:p>
            <a:r>
              <a:rPr lang="pl-PL" dirty="0" smtClean="0"/>
              <a:t>Jak klient to </a:t>
            </a:r>
          </a:p>
          <a:p>
            <a:r>
              <a:rPr lang="pl-PL" dirty="0" smtClean="0"/>
              <a:t>wytłumaczył</a:t>
            </a:r>
            <a:endParaRPr lang="pl-PL" dirty="0"/>
          </a:p>
        </p:txBody>
      </p:sp>
      <p:pic>
        <p:nvPicPr>
          <p:cNvPr id="14340" name="Picture 4" descr="http://www.projectcartoon.com/cells/cell_13.jpg"/>
          <p:cNvPicPr>
            <a:picLocks noChangeAspect="1" noChangeArrowheads="1"/>
          </p:cNvPicPr>
          <p:nvPr/>
        </p:nvPicPr>
        <p:blipFill>
          <a:blip r:embed="rId4" cstate="print"/>
          <a:srcRect/>
          <a:stretch>
            <a:fillRect/>
          </a:stretch>
        </p:blipFill>
        <p:spPr bwMode="auto">
          <a:xfrm>
            <a:off x="5000628" y="3143248"/>
            <a:ext cx="1639278" cy="2714644"/>
          </a:xfrm>
          <a:prstGeom prst="rect">
            <a:avLst/>
          </a:prstGeom>
          <a:noFill/>
        </p:spPr>
      </p:pic>
      <p:sp>
        <p:nvSpPr>
          <p:cNvPr id="8" name="pole tekstowe 7"/>
          <p:cNvSpPr txBox="1"/>
          <p:nvPr/>
        </p:nvSpPr>
        <p:spPr>
          <a:xfrm>
            <a:off x="6715140" y="4929198"/>
            <a:ext cx="2079415" cy="923330"/>
          </a:xfrm>
          <a:prstGeom prst="rect">
            <a:avLst/>
          </a:prstGeom>
          <a:noFill/>
        </p:spPr>
        <p:txBody>
          <a:bodyPr wrap="none" rtlCol="0">
            <a:spAutoFit/>
          </a:bodyPr>
          <a:lstStyle/>
          <a:p>
            <a:r>
              <a:rPr lang="pl-PL" dirty="0" smtClean="0"/>
              <a:t>Czego tak </a:t>
            </a:r>
          </a:p>
          <a:p>
            <a:r>
              <a:rPr lang="pl-PL" dirty="0" smtClean="0"/>
              <a:t>naprawdę </a:t>
            </a:r>
          </a:p>
          <a:p>
            <a:r>
              <a:rPr lang="pl-PL" dirty="0" smtClean="0"/>
              <a:t>klient potrzebował</a:t>
            </a:r>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Manifest zwinnego wytwarzania oprogramowania</a:t>
            </a:r>
            <a:endParaRPr lang="pl-PL" dirty="0"/>
          </a:p>
        </p:txBody>
      </p:sp>
      <p:sp>
        <p:nvSpPr>
          <p:cNvPr id="3" name="Symbol zastępczy zawartości 2"/>
          <p:cNvSpPr>
            <a:spLocks noGrp="1"/>
          </p:cNvSpPr>
          <p:nvPr>
            <p:ph sz="quarter" idx="1"/>
          </p:nvPr>
        </p:nvSpPr>
        <p:spPr/>
        <p:txBody>
          <a:bodyPr/>
          <a:lstStyle/>
          <a:p>
            <a:r>
              <a:rPr lang="pl-PL" b="1" dirty="0" smtClean="0"/>
              <a:t>Ludzie i interakcje</a:t>
            </a:r>
          </a:p>
          <a:p>
            <a:pPr lvl="1"/>
            <a:r>
              <a:rPr lang="pl-PL" dirty="0" smtClean="0"/>
              <a:t>ponad procedury i narzędzia</a:t>
            </a:r>
          </a:p>
          <a:p>
            <a:r>
              <a:rPr lang="pl-PL" b="1" dirty="0" smtClean="0"/>
              <a:t>Działające oprogramowanie</a:t>
            </a:r>
          </a:p>
          <a:p>
            <a:pPr lvl="1"/>
            <a:r>
              <a:rPr lang="pl-PL" dirty="0" smtClean="0"/>
              <a:t>ponad wyczerpującą dokumentację</a:t>
            </a:r>
          </a:p>
          <a:p>
            <a:r>
              <a:rPr lang="pl-PL" b="1" dirty="0" smtClean="0"/>
              <a:t>Współpraca z klientem</a:t>
            </a:r>
          </a:p>
          <a:p>
            <a:pPr lvl="1"/>
            <a:r>
              <a:rPr lang="pl-PL" dirty="0" smtClean="0"/>
              <a:t>ponad negocjowanie umów</a:t>
            </a:r>
          </a:p>
          <a:p>
            <a:r>
              <a:rPr lang="pl-PL" b="1" dirty="0" smtClean="0"/>
              <a:t>Reagowanie na zmiany</a:t>
            </a:r>
          </a:p>
          <a:p>
            <a:pPr lvl="1"/>
            <a:r>
              <a:rPr lang="pl-PL" dirty="0" smtClean="0"/>
              <a:t>ponad realizowanie planu</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Wydanie produktu</a:t>
            </a:r>
            <a:endParaRPr lang="pl-PL" dirty="0"/>
          </a:p>
        </p:txBody>
      </p:sp>
      <p:sp>
        <p:nvSpPr>
          <p:cNvPr id="3" name="Symbol zastępczy zawartości 2"/>
          <p:cNvSpPr>
            <a:spLocks noGrp="1"/>
          </p:cNvSpPr>
          <p:nvPr>
            <p:ph sz="quarter" idx="1"/>
          </p:nvPr>
        </p:nvSpPr>
        <p:spPr/>
        <p:txBody>
          <a:bodyPr>
            <a:normAutofit/>
          </a:bodyPr>
          <a:lstStyle/>
          <a:p>
            <a:r>
              <a:rPr lang="pl-PL" dirty="0" smtClean="0"/>
              <a:t>	Wydanie (</a:t>
            </a:r>
            <a:r>
              <a:rPr lang="pl-PL" dirty="0" err="1" smtClean="0"/>
              <a:t>Release</a:t>
            </a:r>
            <a:r>
              <a:rPr lang="pl-PL" dirty="0" smtClean="0"/>
              <a:t>) produktu – działający system o przydatnej dla użytkowników funkcjonalności. Jeżeli potrzeby są większe i zbudowany system nie spełnia wszystkich wymagań użytkowników to rozbudowa systemu będzie przedmiotem pracy w następnym wydaniu. Sposób użycia zasobów planuje się w jeszcze krótszych procesach – </a:t>
            </a:r>
            <a:r>
              <a:rPr lang="pl-PL" b="1" dirty="0" smtClean="0"/>
              <a:t>iteracjach </a:t>
            </a:r>
            <a:endParaRPr lang="pl-PL" dirty="0" smtClean="0"/>
          </a:p>
          <a:p>
            <a:endParaRPr lang="pl-PL" dirty="0"/>
          </a:p>
        </p:txBody>
      </p:sp>
      <p:pic>
        <p:nvPicPr>
          <p:cNvPr id="17410" name="Picture 2"/>
          <p:cNvPicPr>
            <a:picLocks noChangeAspect="1" noChangeArrowheads="1"/>
          </p:cNvPicPr>
          <p:nvPr/>
        </p:nvPicPr>
        <p:blipFill>
          <a:blip r:embed="rId3" cstate="print"/>
          <a:srcRect/>
          <a:stretch>
            <a:fillRect/>
          </a:stretch>
        </p:blipFill>
        <p:spPr bwMode="auto">
          <a:xfrm>
            <a:off x="1428728" y="4572008"/>
            <a:ext cx="5938852" cy="177345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Poznawanie wymagań</a:t>
            </a:r>
            <a:endParaRPr lang="pl-PL" dirty="0"/>
          </a:p>
        </p:txBody>
      </p:sp>
      <p:sp>
        <p:nvSpPr>
          <p:cNvPr id="7" name="pole tekstowe 6"/>
          <p:cNvSpPr txBox="1"/>
          <p:nvPr/>
        </p:nvSpPr>
        <p:spPr>
          <a:xfrm>
            <a:off x="6072198" y="2357430"/>
            <a:ext cx="2337499" cy="1200329"/>
          </a:xfrm>
          <a:prstGeom prst="rect">
            <a:avLst/>
          </a:prstGeom>
          <a:noFill/>
        </p:spPr>
        <p:txBody>
          <a:bodyPr wrap="none" rtlCol="0">
            <a:spAutoFit/>
          </a:bodyPr>
          <a:lstStyle/>
          <a:p>
            <a:r>
              <a:rPr lang="pl-PL" dirty="0" smtClean="0"/>
              <a:t>Jako </a:t>
            </a:r>
            <a:r>
              <a:rPr lang="pl-PL" u="sng" dirty="0" smtClean="0"/>
              <a:t>użytkownik</a:t>
            </a:r>
          </a:p>
          <a:p>
            <a:r>
              <a:rPr lang="pl-PL" dirty="0" smtClean="0"/>
              <a:t>Chcę </a:t>
            </a:r>
            <a:r>
              <a:rPr lang="pl-PL" u="sng" dirty="0" smtClean="0"/>
              <a:t>opcję</a:t>
            </a:r>
            <a:r>
              <a:rPr lang="pl-PL" dirty="0" smtClean="0"/>
              <a:t>,</a:t>
            </a:r>
          </a:p>
          <a:p>
            <a:r>
              <a:rPr lang="pl-PL" dirty="0" smtClean="0"/>
              <a:t>Żebym mógł </a:t>
            </a:r>
            <a:r>
              <a:rPr lang="pl-PL" u="sng" dirty="0" smtClean="0"/>
              <a:t>korzyści</a:t>
            </a:r>
          </a:p>
          <a:p>
            <a:endParaRPr lang="pl-PL" dirty="0"/>
          </a:p>
        </p:txBody>
      </p:sp>
      <p:pic>
        <p:nvPicPr>
          <p:cNvPr id="11" name="Symbol zastępczy zawartości 10" descr="coolstorybro.png"/>
          <p:cNvPicPr>
            <a:picLocks noGrp="1" noChangeAspect="1"/>
          </p:cNvPicPr>
          <p:nvPr>
            <p:ph sz="quarter" idx="1"/>
          </p:nvPr>
        </p:nvPicPr>
        <p:blipFill>
          <a:blip r:embed="rId3" cstate="print"/>
          <a:stretch>
            <a:fillRect/>
          </a:stretch>
        </p:blipFill>
        <p:spPr>
          <a:xfrm>
            <a:off x="928662" y="1428736"/>
            <a:ext cx="4584127" cy="4558730"/>
          </a:xfrm>
        </p:spPr>
      </p:pic>
      <p:sp>
        <p:nvSpPr>
          <p:cNvPr id="12" name="pole tekstowe 11"/>
          <p:cNvSpPr txBox="1"/>
          <p:nvPr/>
        </p:nvSpPr>
        <p:spPr>
          <a:xfrm>
            <a:off x="214282" y="6429396"/>
            <a:ext cx="5194051" cy="253916"/>
          </a:xfrm>
          <a:prstGeom prst="rect">
            <a:avLst/>
          </a:prstGeom>
          <a:noFill/>
        </p:spPr>
        <p:txBody>
          <a:bodyPr wrap="none" rtlCol="0">
            <a:spAutoFit/>
          </a:bodyPr>
          <a:lstStyle/>
          <a:p>
            <a:r>
              <a:rPr lang="pl-PL" sz="1050" i="1" dirty="0" smtClean="0"/>
              <a:t>http://www.seguetech.com/blog/2013/06/26/how-to-create-effective-user-stories</a:t>
            </a:r>
            <a:endParaRPr lang="pl-PL" sz="105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Iteracje</a:t>
            </a:r>
            <a:endParaRPr lang="pl-PL" dirty="0"/>
          </a:p>
        </p:txBody>
      </p:sp>
      <p:pic>
        <p:nvPicPr>
          <p:cNvPr id="6" name="Symbol zastępczy zawartości 5" descr="aa2.png"/>
          <p:cNvPicPr>
            <a:picLocks noGrp="1" noChangeAspect="1"/>
          </p:cNvPicPr>
          <p:nvPr>
            <p:ph sz="quarter" idx="1"/>
          </p:nvPr>
        </p:nvPicPr>
        <p:blipFill>
          <a:blip r:embed="rId3" cstate="print"/>
          <a:stretch>
            <a:fillRect/>
          </a:stretch>
        </p:blipFill>
        <p:spPr>
          <a:xfrm>
            <a:off x="821499" y="1527175"/>
            <a:ext cx="7464489" cy="4572000"/>
          </a:xfrm>
        </p:spPr>
      </p:pic>
      <p:sp>
        <p:nvSpPr>
          <p:cNvPr id="7" name="pole tekstowe 6"/>
          <p:cNvSpPr txBox="1"/>
          <p:nvPr/>
        </p:nvSpPr>
        <p:spPr>
          <a:xfrm>
            <a:off x="285720" y="6429396"/>
            <a:ext cx="2496196" cy="253916"/>
          </a:xfrm>
          <a:prstGeom prst="rect">
            <a:avLst/>
          </a:prstGeom>
          <a:noFill/>
        </p:spPr>
        <p:txBody>
          <a:bodyPr wrap="none" rtlCol="0">
            <a:spAutoFit/>
          </a:bodyPr>
          <a:lstStyle/>
          <a:p>
            <a:r>
              <a:rPr lang="pl-PL" sz="1050" dirty="0" smtClean="0"/>
              <a:t>http://en.wikipedia.org/wiki/Iteration</a:t>
            </a:r>
            <a:endParaRPr lang="pl-PL"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Wykonanie iteracji</a:t>
            </a:r>
            <a:endParaRPr lang="pl-PL" dirty="0"/>
          </a:p>
        </p:txBody>
      </p:sp>
      <p:sp>
        <p:nvSpPr>
          <p:cNvPr id="3" name="Symbol zastępczy zawartości 2"/>
          <p:cNvSpPr>
            <a:spLocks noGrp="1"/>
          </p:cNvSpPr>
          <p:nvPr>
            <p:ph sz="quarter" idx="1"/>
          </p:nvPr>
        </p:nvSpPr>
        <p:spPr/>
        <p:txBody>
          <a:bodyPr/>
          <a:lstStyle/>
          <a:p>
            <a:r>
              <a:rPr lang="pl-PL" dirty="0" smtClean="0"/>
              <a:t>Najpierw test jednostkowy następnie program</a:t>
            </a:r>
            <a:endParaRPr lang="pl-PL" dirty="0"/>
          </a:p>
        </p:txBody>
      </p:sp>
      <p:pic>
        <p:nvPicPr>
          <p:cNvPr id="19458" name="Picture 2" descr="http://thejackalofjavascript.com/wp-content/uploads/2014/02/tdd_flow.gif"/>
          <p:cNvPicPr>
            <a:picLocks noChangeAspect="1" noChangeArrowheads="1"/>
          </p:cNvPicPr>
          <p:nvPr/>
        </p:nvPicPr>
        <p:blipFill>
          <a:blip r:embed="rId3" cstate="print"/>
          <a:srcRect/>
          <a:stretch>
            <a:fillRect/>
          </a:stretch>
        </p:blipFill>
        <p:spPr bwMode="auto">
          <a:xfrm>
            <a:off x="2357422" y="2071678"/>
            <a:ext cx="4033380" cy="42148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Reguły tworzenia kodu</a:t>
            </a:r>
            <a:endParaRPr lang="pl-PL" dirty="0"/>
          </a:p>
        </p:txBody>
      </p:sp>
      <p:sp>
        <p:nvSpPr>
          <p:cNvPr id="3" name="Symbol zastępczy zawartości 2"/>
          <p:cNvSpPr>
            <a:spLocks noGrp="1"/>
          </p:cNvSpPr>
          <p:nvPr>
            <p:ph sz="quarter" idx="1"/>
          </p:nvPr>
        </p:nvSpPr>
        <p:spPr/>
        <p:txBody>
          <a:bodyPr/>
          <a:lstStyle/>
          <a:p>
            <a:r>
              <a:rPr lang="pl-PL" dirty="0" smtClean="0"/>
              <a:t>Fundamentalną zasadą programowania zwinnego jest rozwiązywanie problemów bieżących, a nie przyszłych</a:t>
            </a:r>
            <a:endParaRPr lang="pl-PL"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525</TotalTime>
  <Words>2146</Words>
  <Application>Microsoft Office PowerPoint</Application>
  <PresentationFormat>Pokaz na ekranie (4:3)</PresentationFormat>
  <Paragraphs>126</Paragraphs>
  <Slides>15</Slides>
  <Notes>12</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Miejski</vt:lpstr>
      <vt:lpstr>Modele zwinne i ekstremalne</vt:lpstr>
      <vt:lpstr>Podejście tradycyjne</vt:lpstr>
      <vt:lpstr>Metodyka zwinna</vt:lpstr>
      <vt:lpstr>Manifest zwinnego wytwarzania oprogramowania</vt:lpstr>
      <vt:lpstr>Wydanie produktu</vt:lpstr>
      <vt:lpstr>Poznawanie wymagań</vt:lpstr>
      <vt:lpstr>Iteracje</vt:lpstr>
      <vt:lpstr>Wykonanie iteracji</vt:lpstr>
      <vt:lpstr>Reguły tworzenia kodu</vt:lpstr>
      <vt:lpstr>Testy</vt:lpstr>
      <vt:lpstr>Praktyki w programowaniu ekstremalnym</vt:lpstr>
      <vt:lpstr>Praktyki w programowaniu ekstremalnym</vt:lpstr>
      <vt:lpstr>Praktyki w programowaniu ekstremalnym</vt:lpstr>
      <vt:lpstr>3 Pytania</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Modele zwinne i ekstremalne</dc:title>
  <dc:creator>Lukasz</dc:creator>
  <cp:lastModifiedBy>Lukasz</cp:lastModifiedBy>
  <cp:revision>54</cp:revision>
  <dcterms:created xsi:type="dcterms:W3CDTF">2014-05-20T12:22:13Z</dcterms:created>
  <dcterms:modified xsi:type="dcterms:W3CDTF">2014-05-22T20:52:13Z</dcterms:modified>
</cp:coreProperties>
</file>