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61" r:id="rId3"/>
    <p:sldId id="257" r:id="rId4"/>
    <p:sldId id="263" r:id="rId5"/>
    <p:sldId id="258" r:id="rId6"/>
    <p:sldId id="260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0540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5700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4447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9836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6179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9929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593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433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9673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528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392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8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71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395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8808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8683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3026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1881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410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6191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17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292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10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72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632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024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4333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212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999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2014-03-13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91111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Diagramy przypadków użycia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Alina Suchomska</a:t>
            </a: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Strukturalne związki zawierania i rozszerzania - include i extend</a:t>
            </a:r>
          </a:p>
        </p:txBody>
      </p:sp>
      <p:sp>
        <p:nvSpPr>
          <p:cNvPr id="4" name="Elipsa 3"/>
          <p:cNvSpPr/>
          <p:nvPr/>
        </p:nvSpPr>
        <p:spPr>
          <a:xfrm>
            <a:off x="1691539" y="2980055"/>
            <a:ext cx="2678733" cy="1356851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/>
              <a:t>Rozszerzający</a:t>
            </a:r>
          </a:p>
          <a:p>
            <a:pPr algn="ctr"/>
            <a:r>
              <a:rPr lang="pl-PL"/>
              <a:t>przypadek</a:t>
            </a:r>
          </a:p>
          <a:p>
            <a:pPr algn="ctr"/>
            <a:r>
              <a:rPr lang="pl-PL"/>
              <a:t>użycia</a:t>
            </a:r>
          </a:p>
        </p:txBody>
      </p:sp>
      <p:sp>
        <p:nvSpPr>
          <p:cNvPr id="5" name="Elipsa 4"/>
          <p:cNvSpPr/>
          <p:nvPr/>
        </p:nvSpPr>
        <p:spPr>
          <a:xfrm>
            <a:off x="6805153" y="2993068"/>
            <a:ext cx="2678733" cy="1356851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/>
              <a:t>Bazowy</a:t>
            </a:r>
          </a:p>
          <a:p>
            <a:pPr algn="ctr"/>
            <a:r>
              <a:rPr lang="pl-PL"/>
              <a:t>przypadek</a:t>
            </a:r>
          </a:p>
          <a:p>
            <a:pPr algn="ctr"/>
            <a:r>
              <a:rPr lang="pl-PL"/>
              <a:t>użycia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4397981" y="3679302"/>
            <a:ext cx="2436772" cy="3470"/>
          </a:xfrm>
          <a:prstGeom prst="straightConnector1">
            <a:avLst/>
          </a:prstGeom>
          <a:ln w="57150">
            <a:solidFill>
              <a:schemeClr val="bg1"/>
            </a:solidFill>
            <a:prstDash val="dash"/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pole tekstowe 6"/>
          <p:cNvSpPr txBox="1"/>
          <p:nvPr/>
        </p:nvSpPr>
        <p:spPr>
          <a:xfrm>
            <a:off x="4814357" y="3136214"/>
            <a:ext cx="27432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pl-PL"/>
              <a:t>&lt;&lt;extend&gt;&gt;</a:t>
            </a:r>
          </a:p>
        </p:txBody>
      </p:sp>
    </p:spTree>
    <p:extLst>
      <p:ext uri="{BB962C8B-B14F-4D97-AF65-F5344CB8AC3E}">
        <p14:creationId xmlns:p14="http://schemas.microsoft.com/office/powerpoint/2010/main" val="2892353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Generalizacja</a:t>
            </a:r>
          </a:p>
        </p:txBody>
      </p:sp>
      <p:sp>
        <p:nvSpPr>
          <p:cNvPr id="17" name="Symbol zastępczy zawartości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1860692" y="2355417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>
            <a:off x="2329114" y="3266347"/>
            <a:ext cx="16590" cy="113562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flipV="1">
            <a:off x="1652504" y="3461546"/>
            <a:ext cx="1434869" cy="9543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1743586" y="4372476"/>
            <a:ext cx="607973" cy="45893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2342126" y="4372476"/>
            <a:ext cx="628142" cy="497974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V="1">
            <a:off x="3435112" y="3487573"/>
            <a:ext cx="2618937" cy="9543"/>
          </a:xfrm>
          <a:prstGeom prst="straightConnector1">
            <a:avLst/>
          </a:prstGeom>
          <a:ln w="57150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>
            <a:off x="6818165" y="2225284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" name="Łącznik prosty ze strzałką 12"/>
          <p:cNvCxnSpPr/>
          <p:nvPr/>
        </p:nvCxnSpPr>
        <p:spPr>
          <a:xfrm>
            <a:off x="7299599" y="3136214"/>
            <a:ext cx="16590" cy="113562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flipH="1">
            <a:off x="6701059" y="4255356"/>
            <a:ext cx="607973" cy="45893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7325622" y="4242343"/>
            <a:ext cx="628142" cy="497974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V="1">
            <a:off x="6583953" y="3409493"/>
            <a:ext cx="1434869" cy="9543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rójkąt równoramienny 2"/>
          <p:cNvSpPr/>
          <p:nvPr/>
        </p:nvSpPr>
        <p:spPr>
          <a:xfrm rot="5400000">
            <a:off x="6011437" y="3279360"/>
            <a:ext cx="463497" cy="380856"/>
          </a:xfrm>
          <a:prstGeom prst="triangl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054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Przypadki użycia systemu</a:t>
            </a:r>
            <a:br>
              <a:rPr lang="pl-PL"/>
            </a:br>
            <a:r>
              <a:rPr lang="pl-PL"/>
              <a:t/>
            </a:r>
            <a:br>
              <a:rPr lang="pl-PL"/>
            </a:b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700"/>
              <a:t>technika wyznaczania funkcjonalnych wymagań systemu</a:t>
            </a:r>
          </a:p>
          <a:p>
            <a:r>
              <a:rPr lang="pl-PL" sz="2700"/>
              <a:t>opisują typowe interakcje między użytkownikami systemu a systemem</a:t>
            </a:r>
          </a:p>
          <a:p>
            <a:r>
              <a:rPr lang="pl-PL" sz="2700"/>
              <a:t>scenariusz - ciąg kroków opisujących interakcję między użytkownikiem a systemem</a:t>
            </a:r>
          </a:p>
        </p:txBody>
      </p:sp>
    </p:spTree>
    <p:extLst>
      <p:ext uri="{BB962C8B-B14F-4D97-AF65-F5344CB8AC3E}">
        <p14:creationId xmlns:p14="http://schemas.microsoft.com/office/powerpoint/2010/main" val="325925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Przykładowy scenariusz - zakup towaru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2700"/>
          </a:p>
          <a:p>
            <a:pPr marL="0" indent="0">
              <a:buNone/>
            </a:pPr>
            <a:r>
              <a:rPr lang="pl-PL" sz="2700" i="1"/>
              <a:t>Klient przegląda katalog i wkłada towary do koszyka. Gdy chce zapłacić, podaje informacje o adresie dostawy, karcie kredytowej i potwierdza chęć zakupu. System sprawdza autoryzację karty kredytowej i od razu potwierdza sprzedaż pocztą elektroniczną.</a:t>
            </a:r>
          </a:p>
        </p:txBody>
      </p:sp>
    </p:spTree>
    <p:extLst>
      <p:ext uri="{BB962C8B-B14F-4D97-AF65-F5344CB8AC3E}">
        <p14:creationId xmlns:p14="http://schemas.microsoft.com/office/powerpoint/2010/main" val="3272424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Aktor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2999" y="3305387"/>
            <a:ext cx="8945562" cy="3388940"/>
          </a:xfrm>
        </p:spPr>
        <p:txBody>
          <a:bodyPr/>
          <a:lstStyle/>
          <a:p>
            <a:r>
              <a:rPr lang="pl-PL" sz="3072"/>
              <a:t>Funkcja którą pełni użytkownik w stosunku do systemu</a:t>
            </a:r>
            <a:endParaRPr lang="pl-PL"/>
          </a:p>
          <a:p>
            <a:r>
              <a:rPr lang="pl-PL" sz="3072"/>
              <a:t>aktorzy wykonują przypadki użycia systemu</a:t>
            </a:r>
          </a:p>
          <a:p>
            <a:r>
              <a:rPr lang="pl-PL" sz="3072"/>
              <a:t>jeden aktor, wiele przypadków użycia - jeden przypadek użycia, wielu aktorów</a:t>
            </a:r>
            <a:endParaRPr lang="pl-PL"/>
          </a:p>
          <a:p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5308803" y="273292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>
            <a:off x="5751202" y="1197235"/>
            <a:ext cx="16590" cy="113562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flipV="1">
            <a:off x="5074591" y="1366408"/>
            <a:ext cx="1434869" cy="9543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5152662" y="2329391"/>
            <a:ext cx="607973" cy="45893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5764214" y="2316377"/>
            <a:ext cx="628142" cy="497974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91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Przypadki użycia systemu w UML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700"/>
              <a:t>UML służy jedynie do ilustrowania, w jakich relacjach są przypadki użycia sytemu</a:t>
            </a:r>
          </a:p>
          <a:p>
            <a:r>
              <a:rPr lang="pl-PL" sz="2700"/>
              <a:t>wartość przypadków użycia systemu leży w ich zawartości</a:t>
            </a:r>
          </a:p>
          <a:p>
            <a:r>
              <a:rPr lang="pl-PL" sz="2700"/>
              <a:t>diagramy mają ograniczoną zawartość, przez co ich funkcjonalność jest znikoma</a:t>
            </a:r>
          </a:p>
          <a:p>
            <a:r>
              <a:rPr lang="pl-PL" sz="2700"/>
              <a:t>UML nie ma nic do powiedzenia na temat zawartości przypadków użycia</a:t>
            </a:r>
          </a:p>
        </p:txBody>
      </p:sp>
    </p:spTree>
    <p:extLst>
      <p:ext uri="{BB962C8B-B14F-4D97-AF65-F5344CB8AC3E}">
        <p14:creationId xmlns:p14="http://schemas.microsoft.com/office/powerpoint/2010/main" val="885576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Kiedy używać?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700"/>
              <a:t>pomagają w zrozumieniu funkcjonalnych wymagań systemu</a:t>
            </a:r>
            <a:endParaRPr lang="pl-PL"/>
          </a:p>
          <a:p>
            <a:r>
              <a:rPr lang="pl-PL" sz="2700"/>
              <a:t>reprezentują spojrzenie z zewnątrz na system - nie istnieją korelacje między nimi a klasami wewnątrz systemu</a:t>
            </a:r>
          </a:p>
          <a:p>
            <a:r>
              <a:rPr lang="pl-PL" sz="2700"/>
              <a:t>im większa skala stosowania przypadków użycia, tym mniej przydatny jest diagram - należy się koncentrować głownie na ich zawartości, a nie na diagramie</a:t>
            </a:r>
          </a:p>
          <a:p>
            <a:r>
              <a:rPr lang="pl-PL" sz="3072"/>
              <a:t>nie należy zbytnio komplikować przypadków użycia</a:t>
            </a:r>
            <a:r>
              <a:rPr lang="pl-PL"/>
              <a:t> </a:t>
            </a:r>
            <a:endParaRPr lang="pl-PL" sz="2700"/>
          </a:p>
        </p:txBody>
      </p:sp>
    </p:spTree>
    <p:extLst>
      <p:ext uri="{BB962C8B-B14F-4D97-AF65-F5344CB8AC3E}">
        <p14:creationId xmlns:p14="http://schemas.microsoft.com/office/powerpoint/2010/main" val="1646832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Połączenie aktora z przypadkiem użycia - 1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773417" y="3812905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pl-PL"/>
              <a:t>Asocjacja zwykła</a:t>
            </a:r>
          </a:p>
        </p:txBody>
      </p:sp>
      <p:sp>
        <p:nvSpPr>
          <p:cNvPr id="5" name="Elipsa 4"/>
          <p:cNvSpPr/>
          <p:nvPr/>
        </p:nvSpPr>
        <p:spPr>
          <a:xfrm>
            <a:off x="1860692" y="2355417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>
            <a:off x="2329114" y="3266347"/>
            <a:ext cx="16590" cy="113562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flipV="1">
            <a:off x="1652504" y="3461546"/>
            <a:ext cx="1434869" cy="9543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1743586" y="4372476"/>
            <a:ext cx="607973" cy="45893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2342126" y="4372476"/>
            <a:ext cx="628142" cy="497974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lipsa 10"/>
          <p:cNvSpPr/>
          <p:nvPr/>
        </p:nvSpPr>
        <p:spPr>
          <a:xfrm>
            <a:off x="6232636" y="2797869"/>
            <a:ext cx="2678733" cy="1356851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2" name="Łącznik prosty ze strzałką 11"/>
          <p:cNvCxnSpPr/>
          <p:nvPr/>
        </p:nvCxnSpPr>
        <p:spPr>
          <a:xfrm flipV="1">
            <a:off x="3643300" y="3461546"/>
            <a:ext cx="2566890" cy="22556"/>
          </a:xfrm>
          <a:prstGeom prst="straightConnector1">
            <a:avLst/>
          </a:prstGeom>
          <a:ln w="57150"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368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Połączenie aktora z przypadkiem użycia - 2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405281" y="5270393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pl-PL"/>
              <a:t>Aktor jest inicjatorem usługi - asocjacja skierowana</a:t>
            </a:r>
          </a:p>
        </p:txBody>
      </p:sp>
      <p:sp>
        <p:nvSpPr>
          <p:cNvPr id="5" name="Elipsa 4"/>
          <p:cNvSpPr/>
          <p:nvPr/>
        </p:nvSpPr>
        <p:spPr>
          <a:xfrm>
            <a:off x="1860692" y="2355417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>
            <a:off x="2329114" y="3266347"/>
            <a:ext cx="16590" cy="113562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flipV="1">
            <a:off x="1652504" y="3461546"/>
            <a:ext cx="1434869" cy="9543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1743586" y="4372476"/>
            <a:ext cx="607973" cy="45893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2342126" y="4372476"/>
            <a:ext cx="628142" cy="497974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lipsa 10"/>
          <p:cNvSpPr/>
          <p:nvPr/>
        </p:nvSpPr>
        <p:spPr>
          <a:xfrm>
            <a:off x="6037460" y="2797869"/>
            <a:ext cx="2678733" cy="1356851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V="1">
            <a:off x="3435112" y="3487573"/>
            <a:ext cx="2618937" cy="9543"/>
          </a:xfrm>
          <a:prstGeom prst="straightConnector1">
            <a:avLst/>
          </a:prstGeom>
          <a:ln w="57150"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233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Strukturalne związki zawierania i rozszerzania - include i extend</a:t>
            </a:r>
          </a:p>
        </p:txBody>
      </p:sp>
      <p:sp>
        <p:nvSpPr>
          <p:cNvPr id="4" name="Elipsa 3"/>
          <p:cNvSpPr/>
          <p:nvPr/>
        </p:nvSpPr>
        <p:spPr>
          <a:xfrm>
            <a:off x="1691539" y="2980055"/>
            <a:ext cx="2678733" cy="1356851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/>
              <a:t>Bazowy</a:t>
            </a:r>
          </a:p>
          <a:p>
            <a:pPr algn="ctr"/>
            <a:r>
              <a:rPr lang="pl-PL"/>
              <a:t>przypadek</a:t>
            </a:r>
          </a:p>
          <a:p>
            <a:pPr algn="ctr"/>
            <a:r>
              <a:rPr lang="pl-PL"/>
              <a:t>użycia</a:t>
            </a:r>
          </a:p>
        </p:txBody>
      </p:sp>
      <p:sp>
        <p:nvSpPr>
          <p:cNvPr id="5" name="Elipsa 4"/>
          <p:cNvSpPr/>
          <p:nvPr/>
        </p:nvSpPr>
        <p:spPr>
          <a:xfrm>
            <a:off x="6805153" y="2993068"/>
            <a:ext cx="2678733" cy="1356851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/>
              <a:t>Zawierany</a:t>
            </a:r>
          </a:p>
          <a:p>
            <a:pPr algn="ctr"/>
            <a:r>
              <a:rPr lang="pl-PL"/>
              <a:t>przypadek</a:t>
            </a:r>
          </a:p>
          <a:p>
            <a:pPr algn="ctr"/>
            <a:r>
              <a:rPr lang="pl-PL"/>
              <a:t>użycia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4397981" y="3679302"/>
            <a:ext cx="2436772" cy="3470"/>
          </a:xfrm>
          <a:prstGeom prst="straightConnector1">
            <a:avLst/>
          </a:prstGeom>
          <a:ln w="57150">
            <a:solidFill>
              <a:schemeClr val="bg1"/>
            </a:solidFill>
            <a:prstDash val="dash"/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pole tekstowe 6"/>
          <p:cNvSpPr txBox="1"/>
          <p:nvPr/>
        </p:nvSpPr>
        <p:spPr>
          <a:xfrm>
            <a:off x="4814357" y="3136214"/>
            <a:ext cx="27432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pl-PL"/>
              <a:t>&lt;&lt;include&gt;&gt;</a:t>
            </a:r>
          </a:p>
        </p:txBody>
      </p:sp>
    </p:spTree>
    <p:extLst>
      <p:ext uri="{BB962C8B-B14F-4D97-AF65-F5344CB8AC3E}">
        <p14:creationId xmlns:p14="http://schemas.microsoft.com/office/powerpoint/2010/main" val="3829374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Panoramiczny</PresentationFormat>
  <Paragraphs>0</Paragraphs>
  <Slides>11</Slides>
  <Notes>11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Jon</vt:lpstr>
      <vt:lpstr>Diagramy przypadków użycia</vt:lpstr>
      <vt:lpstr>Przypadki użycia systemu  </vt:lpstr>
      <vt:lpstr>Przykładowy scenariusz - zakup towaru</vt:lpstr>
      <vt:lpstr>Aktor</vt:lpstr>
      <vt:lpstr>Przypadki użycia systemu w UML</vt:lpstr>
      <vt:lpstr>Kiedy używać?</vt:lpstr>
      <vt:lpstr>Połączenie aktora z przypadkiem użycia - 1</vt:lpstr>
      <vt:lpstr>Połączenie aktora z przypadkiem użycia - 2</vt:lpstr>
      <vt:lpstr>Strukturalne związki zawierania i rozszerzania - include i extend</vt:lpstr>
      <vt:lpstr>Strukturalne związki zawierania i rozszerzania - include i extend</vt:lpstr>
      <vt:lpstr>Generalizacja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Diagramy przypadków użycia</dc:title>
  <dc:creator/>
  <cp:lastModifiedBy/>
  <cp:revision>13</cp:revision>
  <dcterms:created xsi:type="dcterms:W3CDTF">2012-08-15T16:54:36Z</dcterms:created>
  <dcterms:modified xsi:type="dcterms:W3CDTF">2014-03-13T22:08:47Z</dcterms:modified>
</cp:coreProperties>
</file>