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319" r:id="rId6"/>
    <p:sldId id="285" r:id="rId7"/>
    <p:sldId id="304" r:id="rId8"/>
    <p:sldId id="305" r:id="rId9"/>
    <p:sldId id="306" r:id="rId10"/>
    <p:sldId id="308" r:id="rId11"/>
    <p:sldId id="307" r:id="rId12"/>
    <p:sldId id="309" r:id="rId13"/>
    <p:sldId id="310" r:id="rId14"/>
    <p:sldId id="311" r:id="rId15"/>
    <p:sldId id="312" r:id="rId16"/>
    <p:sldId id="313" r:id="rId17"/>
    <p:sldId id="261" r:id="rId18"/>
    <p:sldId id="267" r:id="rId19"/>
    <p:sldId id="271" r:id="rId20"/>
    <p:sldId id="315" r:id="rId21"/>
    <p:sldId id="316" r:id="rId22"/>
    <p:sldId id="270" r:id="rId23"/>
    <p:sldId id="266" r:id="rId24"/>
    <p:sldId id="269" r:id="rId25"/>
    <p:sldId id="268" r:id="rId26"/>
    <p:sldId id="264" r:id="rId27"/>
    <p:sldId id="265" r:id="rId28"/>
    <p:sldId id="279" r:id="rId29"/>
    <p:sldId id="278" r:id="rId30"/>
    <p:sldId id="272" r:id="rId31"/>
    <p:sldId id="314" r:id="rId32"/>
    <p:sldId id="320" r:id="rId33"/>
    <p:sldId id="317" r:id="rId34"/>
    <p:sldId id="318" r:id="rId35"/>
    <p:sldId id="280" r:id="rId36"/>
    <p:sldId id="281" r:id="rId37"/>
    <p:sldId id="276" r:id="rId38"/>
    <p:sldId id="273" r:id="rId39"/>
    <p:sldId id="275" r:id="rId40"/>
    <p:sldId id="282" r:id="rId41"/>
    <p:sldId id="283" r:id="rId42"/>
    <p:sldId id="284" r:id="rId43"/>
    <p:sldId id="286" r:id="rId44"/>
    <p:sldId id="302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3" r:id="rId58"/>
    <p:sldId id="289" r:id="rId59"/>
    <p:sldId id="287" r:id="rId60"/>
    <p:sldId id="288" r:id="rId6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15" autoAdjust="0"/>
  </p:normalViewPr>
  <p:slideViewPr>
    <p:cSldViewPr>
      <p:cViewPr>
        <p:scale>
          <a:sx n="84" d="100"/>
          <a:sy n="84" d="100"/>
        </p:scale>
        <p:origin x="-1325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3D4E9-F0F4-4066-B778-0F8240485539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D71AC-7946-4BEC-847D-9CCCB52533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24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Dlatego, żeby przy</a:t>
            </a:r>
            <a:r>
              <a:rPr lang="pl-PL" baseline="0" dirty="0"/>
              <a:t> wielokrotnym spojrzeniu poszczególne części obrazu były rejestrowane przez te same receptory (ciągłość ułatwiająca analizę)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1AC-7946-4BEC-847D-9CCCB525334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62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1AC-7946-4BEC-847D-9CCCB525334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18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Prawo </a:t>
            </a:r>
            <a:r>
              <a:rPr lang="pl-PL" dirty="0" err="1"/>
              <a:t>Listinga</a:t>
            </a:r>
            <a:r>
              <a:rPr lang="pl-PL" dirty="0"/>
              <a:t>: oko nie</a:t>
            </a:r>
            <a:r>
              <a:rPr lang="pl-PL" baseline="0" dirty="0"/>
              <a:t> osiąga wszystkich możliwych orientacji. Oko obraca się wzdłuż osi zależnych od położenia początkowego, które leżą na jednej płaszczyźnie (płaszczyźnie </a:t>
            </a:r>
            <a:r>
              <a:rPr lang="pl-PL" baseline="0" dirty="0" err="1"/>
              <a:t>Listinga</a:t>
            </a:r>
            <a:r>
              <a:rPr lang="pl-PL" baseline="0" dirty="0"/>
              <a:t>), charakterystycznej dla poszczególnych osób i także zależnej od położenia początkowego. Wyznacza się często płaszczyznę dla </a:t>
            </a:r>
            <a:r>
              <a:rPr lang="pl-PL" baseline="0"/>
              <a:t>położenia centralnego.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1AC-7946-4BEC-847D-9CCCB525334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18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1AC-7946-4BEC-847D-9CCCB525334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18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1AC-7946-4BEC-847D-9CCCB525334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18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1AC-7946-4BEC-847D-9CCCB525334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18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1AC-7946-4BEC-847D-9CCCB525334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183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1AC-7946-4BEC-847D-9CCCB525334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18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D71AC-7946-4BEC-847D-9CCCB525334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18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13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292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50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39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278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4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7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05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87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73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29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C814D-817C-465B-928F-32CC4A9958F8}" type="datetimeFigureOut">
              <a:rPr lang="pl-PL" smtClean="0"/>
              <a:t>15.05.2023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6D1DE-09AB-4406-9CFB-798CD21A1A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00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/>
          <a:p>
            <a:r>
              <a:rPr lang="pl-PL" b="1" dirty="0" err="1"/>
              <a:t>Eyetracking</a:t>
            </a:r>
            <a:r>
              <a:rPr lang="pl-PL" b="1" dirty="0"/>
              <a:t> (</a:t>
            </a:r>
            <a:r>
              <a:rPr lang="pl-PL" b="1" dirty="0" err="1"/>
              <a:t>okulografia</a:t>
            </a:r>
            <a:r>
              <a:rPr lang="pl-PL" b="1" dirty="0"/>
              <a:t>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050142" y="692696"/>
            <a:ext cx="308853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WFAiIS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UMK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ICNT, UMK</a:t>
            </a:r>
          </a:p>
          <a:p>
            <a:pPr algn="ctr"/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jacek@fizyka.umk.pl</a:t>
            </a:r>
            <a:endParaRPr lang="pl-PL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792" y="707495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345" y="588493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tytuł 2"/>
          <p:cNvSpPr>
            <a:spLocks noGrp="1"/>
          </p:cNvSpPr>
          <p:nvPr/>
        </p:nvSpPr>
        <p:spPr>
          <a:xfrm>
            <a:off x="575556" y="4437112"/>
            <a:ext cx="799288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WWW: http://www.fizyka.umk.pl/~jacek/dydaktyka/et</a:t>
            </a:r>
          </a:p>
        </p:txBody>
      </p:sp>
      <p:sp>
        <p:nvSpPr>
          <p:cNvPr id="8" name="pole tekstowe 4"/>
          <p:cNvSpPr txBox="1"/>
          <p:nvPr/>
        </p:nvSpPr>
        <p:spPr>
          <a:xfrm>
            <a:off x="3739898" y="5949280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2017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005218" y="2284710"/>
            <a:ext cx="3213380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Bibianna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Bałaj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Katedra Psychologii, WH, UMK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ICNT, UMK</a:t>
            </a:r>
          </a:p>
          <a:p>
            <a:pPr algn="ctr"/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683568" y="46232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dirty="0"/>
              <a:t>Narząd wzroku</a:t>
            </a:r>
          </a:p>
          <a:p>
            <a:r>
              <a:rPr lang="pl-PL" sz="3600" b="1" dirty="0"/>
              <a:t>Budowa i funkcjonowanie </a:t>
            </a:r>
            <a:r>
              <a:rPr lang="pl-PL" sz="3600" b="1" dirty="0" err="1"/>
              <a:t>eyetrackera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480629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5788" y="6300033"/>
            <a:ext cx="44646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http://webeye.ophth.uiowa.edu/eyeforum/cases/200-OTR.htm</a:t>
            </a:r>
          </a:p>
        </p:txBody>
      </p:sp>
      <p:sp>
        <p:nvSpPr>
          <p:cNvPr id="6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484783"/>
            <a:ext cx="8712968" cy="4815249"/>
          </a:xfrm>
        </p:spPr>
        <p:txBody>
          <a:bodyPr>
            <a:noAutofit/>
          </a:bodyPr>
          <a:lstStyle/>
          <a:p>
            <a:r>
              <a:rPr lang="pl-PL" sz="2800" b="1" dirty="0"/>
              <a:t>Prawo </a:t>
            </a:r>
            <a:r>
              <a:rPr lang="pl-PL" sz="2800" b="1" dirty="0" err="1"/>
              <a:t>Listinga</a:t>
            </a:r>
            <a:r>
              <a:rPr lang="pl-PL" sz="2800" dirty="0"/>
              <a:t> (L1) dotyczy oka patrzącego na odległe obiekty (bez konwergencji). Rozszerzenie do ruchu obu oczu (L2): przy konwergencji jest skręcenie przy pionowym ruchu oczu (</a:t>
            </a:r>
            <a:r>
              <a:rPr lang="pl-PL" sz="2800" i="1" dirty="0" err="1"/>
              <a:t>cyclovergence</a:t>
            </a:r>
            <a:r>
              <a:rPr lang="pl-PL" sz="2800" dirty="0"/>
              <a:t>)</a:t>
            </a:r>
          </a:p>
          <a:p>
            <a:r>
              <a:rPr lang="pl-PL" sz="2800" dirty="0"/>
              <a:t>Prawo </a:t>
            </a:r>
            <a:r>
              <a:rPr lang="pl-PL" sz="2800" dirty="0" err="1"/>
              <a:t>Listinga</a:t>
            </a:r>
            <a:r>
              <a:rPr lang="pl-PL" sz="2800" dirty="0"/>
              <a:t> </a:t>
            </a:r>
            <a:r>
              <a:rPr lang="pl-PL" sz="2800" b="1" dirty="0"/>
              <a:t>nie</a:t>
            </a:r>
            <a:r>
              <a:rPr lang="pl-PL" sz="2800" dirty="0"/>
              <a:t> jest spełnione</a:t>
            </a:r>
          </a:p>
          <a:p>
            <a:pPr lvl="1"/>
            <a:r>
              <a:rPr lang="pl-PL" dirty="0"/>
              <a:t>podczas snu</a:t>
            </a:r>
          </a:p>
          <a:p>
            <a:pPr lvl="1"/>
            <a:r>
              <a:rPr lang="pl-PL" dirty="0"/>
              <a:t>przy kompensacji ruchów głowy </a:t>
            </a:r>
            <a:br>
              <a:rPr lang="pl-PL" dirty="0"/>
            </a:br>
            <a:r>
              <a:rPr lang="pl-PL" dirty="0"/>
              <a:t>(łatwo sprawdzić przy lustrze)</a:t>
            </a:r>
          </a:p>
          <a:p>
            <a:pPr lvl="1"/>
            <a:r>
              <a:rPr lang="pl-PL" dirty="0"/>
              <a:t>gdy dużym </a:t>
            </a:r>
            <a:r>
              <a:rPr lang="pl-PL" dirty="0" err="1"/>
              <a:t>sakadom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towarzyszy ruch głowy</a:t>
            </a:r>
          </a:p>
          <a:p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09" y="4869160"/>
            <a:ext cx="3011355" cy="13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44611" y="6300033"/>
            <a:ext cx="337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http://schorlab.berkeley.edu/vilis/index.htm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680520" cy="4680520"/>
          </a:xfrm>
          <a:prstGeom prst="rect">
            <a:avLst/>
          </a:prstGeom>
        </p:spPr>
      </p:pic>
      <p:sp>
        <p:nvSpPr>
          <p:cNvPr id="10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484783"/>
            <a:ext cx="8712968" cy="4815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Eksperyment:</a:t>
            </a:r>
          </a:p>
          <a:p>
            <a:pPr marL="358775" indent="-358775">
              <a:buAutoNum type="arabicPeriod"/>
            </a:pPr>
            <a:r>
              <a:rPr lang="pl-PL" sz="2400" dirty="0"/>
              <a:t>Zbliż głowę do ekranu</a:t>
            </a:r>
          </a:p>
          <a:p>
            <a:pPr marL="358775" indent="-358775">
              <a:buAutoNum type="arabicPeriod"/>
            </a:pPr>
            <a:r>
              <a:rPr lang="pl-PL" sz="2400" dirty="0"/>
              <a:t>Zamknij jedno oko</a:t>
            </a:r>
          </a:p>
          <a:p>
            <a:pPr marL="358775" indent="-358775">
              <a:buAutoNum type="arabicPeriod"/>
            </a:pPr>
            <a:r>
              <a:rPr lang="pl-PL" sz="2400" dirty="0"/>
              <a:t>Patrz na środkową kropkę</a:t>
            </a:r>
            <a:br>
              <a:rPr lang="pl-PL" sz="2400" dirty="0"/>
            </a:br>
            <a:r>
              <a:rPr lang="pl-PL" sz="2400" dirty="0"/>
              <a:t>przez pół minuty</a:t>
            </a:r>
          </a:p>
          <a:p>
            <a:pPr marL="358775" indent="-358775">
              <a:buAutoNum type="arabicPeriod"/>
            </a:pPr>
            <a:r>
              <a:rPr lang="pl-PL" sz="2400" dirty="0"/>
              <a:t>Spójrz na jedną z kropek i </a:t>
            </a:r>
            <a:br>
              <a:rPr lang="pl-PL" sz="2400" dirty="0"/>
            </a:br>
            <a:r>
              <a:rPr lang="pl-PL" sz="2400" dirty="0"/>
              <a:t>zwróć uwagę na kierunek </a:t>
            </a:r>
            <a:br>
              <a:rPr lang="pl-PL" sz="2400" dirty="0"/>
            </a:br>
            <a:r>
              <a:rPr lang="pl-PL" sz="2400" dirty="0"/>
              <a:t>kreski-powidoku </a:t>
            </a:r>
            <a:br>
              <a:rPr lang="pl-PL" sz="2400" dirty="0"/>
            </a:br>
            <a:r>
              <a:rPr lang="pl-PL" sz="2400" dirty="0"/>
              <a:t>względem siatki</a:t>
            </a:r>
          </a:p>
          <a:p>
            <a:pPr marL="358775" indent="-358775">
              <a:buAutoNum type="arabicPeriod"/>
            </a:pPr>
            <a:r>
              <a:rPr lang="pl-PL" sz="2400" dirty="0"/>
              <a:t>Powtórz dla wszystkich</a:t>
            </a:r>
            <a:br>
              <a:rPr lang="pl-PL" sz="2400" dirty="0"/>
            </a:br>
            <a:r>
              <a:rPr lang="pl-PL" sz="2400" dirty="0"/>
              <a:t>zewnętrznych kropek</a:t>
            </a:r>
            <a:br>
              <a:rPr lang="pl-PL" sz="2400" dirty="0"/>
            </a:br>
            <a:r>
              <a:rPr lang="pl-P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3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44611" y="6300033"/>
            <a:ext cx="337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http://schorlab.berkeley.edu/vilis/index.htm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680520" cy="4680520"/>
          </a:xfrm>
          <a:prstGeom prst="rect">
            <a:avLst/>
          </a:prstGeom>
        </p:spPr>
      </p:pic>
      <p:sp>
        <p:nvSpPr>
          <p:cNvPr id="10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484783"/>
            <a:ext cx="8712968" cy="4815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Eksperyment:</a:t>
            </a:r>
          </a:p>
          <a:p>
            <a:pPr marL="358775" indent="-358775">
              <a:buAutoNum type="arabicPeriod"/>
            </a:pPr>
            <a:r>
              <a:rPr lang="pl-PL" sz="2400" dirty="0"/>
              <a:t>Zbliż głowę do ekranu</a:t>
            </a:r>
          </a:p>
          <a:p>
            <a:pPr marL="358775" indent="-358775">
              <a:buAutoNum type="arabicPeriod"/>
            </a:pPr>
            <a:r>
              <a:rPr lang="pl-PL" sz="2400" dirty="0"/>
              <a:t>Zamknij jedno oko</a:t>
            </a:r>
          </a:p>
          <a:p>
            <a:pPr marL="358775" indent="-358775">
              <a:buAutoNum type="arabicPeriod"/>
            </a:pPr>
            <a:r>
              <a:rPr lang="pl-PL" sz="2400" dirty="0"/>
              <a:t>Patrz na środkową kropkę</a:t>
            </a:r>
            <a:br>
              <a:rPr lang="pl-PL" sz="2400" dirty="0"/>
            </a:br>
            <a:r>
              <a:rPr lang="pl-PL" sz="2400" dirty="0"/>
              <a:t>przez pół minuty</a:t>
            </a:r>
          </a:p>
          <a:p>
            <a:pPr marL="358775" indent="-358775">
              <a:buAutoNum type="arabicPeriod"/>
            </a:pPr>
            <a:r>
              <a:rPr lang="pl-PL" sz="2400" dirty="0"/>
              <a:t>Spójrz na jedną z kropek i </a:t>
            </a:r>
            <a:br>
              <a:rPr lang="pl-PL" sz="2400" dirty="0"/>
            </a:br>
            <a:r>
              <a:rPr lang="pl-PL" sz="2400" dirty="0"/>
              <a:t>zwróć uwagę na kierunek </a:t>
            </a:r>
            <a:br>
              <a:rPr lang="pl-PL" sz="2400" dirty="0"/>
            </a:br>
            <a:r>
              <a:rPr lang="pl-PL" sz="2400" dirty="0"/>
              <a:t>kreski-powidoku </a:t>
            </a:r>
            <a:br>
              <a:rPr lang="pl-PL" sz="2400" dirty="0"/>
            </a:br>
            <a:r>
              <a:rPr lang="pl-PL" sz="2400" dirty="0"/>
              <a:t>względem siatki</a:t>
            </a:r>
          </a:p>
          <a:p>
            <a:pPr marL="358775" indent="-358775">
              <a:buAutoNum type="arabicPeriod"/>
            </a:pPr>
            <a:r>
              <a:rPr lang="pl-PL" sz="2400" dirty="0"/>
              <a:t>Powtórz dla wszystkich</a:t>
            </a:r>
            <a:br>
              <a:rPr lang="pl-PL" sz="2400" dirty="0"/>
            </a:br>
            <a:r>
              <a:rPr lang="pl-PL" sz="2400" dirty="0"/>
              <a:t>zewnętrznych kropek</a:t>
            </a:r>
            <a:br>
              <a:rPr lang="pl-PL" sz="2400" dirty="0"/>
            </a:br>
            <a:r>
              <a:rPr lang="pl-PL" sz="2400" dirty="0"/>
              <a:t> </a:t>
            </a:r>
          </a:p>
        </p:txBody>
      </p:sp>
      <p:sp>
        <p:nvSpPr>
          <p:cNvPr id="3" name="Strzałka w lewo i prawo 2"/>
          <p:cNvSpPr/>
          <p:nvPr/>
        </p:nvSpPr>
        <p:spPr>
          <a:xfrm>
            <a:off x="5444611" y="3501008"/>
            <a:ext cx="2007709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Strzałka w górę i w dół 5"/>
          <p:cNvSpPr/>
          <p:nvPr/>
        </p:nvSpPr>
        <p:spPr>
          <a:xfrm>
            <a:off x="6192180" y="2348880"/>
            <a:ext cx="432048" cy="28083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756817" y="2433662"/>
            <a:ext cx="127156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ocena</a:t>
            </a:r>
            <a:br>
              <a:rPr lang="pl-PL" dirty="0"/>
            </a:br>
            <a:r>
              <a:rPr lang="pl-PL" dirty="0"/>
              <a:t>symetrii</a:t>
            </a:r>
          </a:p>
          <a:p>
            <a:pPr algn="ctr"/>
            <a:r>
              <a:rPr lang="pl-PL" dirty="0"/>
              <a:t>powidoków</a:t>
            </a:r>
          </a:p>
        </p:txBody>
      </p:sp>
    </p:spTree>
    <p:extLst>
      <p:ext uri="{BB962C8B-B14F-4D97-AF65-F5344CB8AC3E}">
        <p14:creationId xmlns:p14="http://schemas.microsoft.com/office/powerpoint/2010/main" val="36525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44611" y="6300033"/>
            <a:ext cx="337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http://schorlab.berkeley.edu/vilis/index.htm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680520" cy="4680520"/>
          </a:xfrm>
          <a:prstGeom prst="rect">
            <a:avLst/>
          </a:prstGeom>
        </p:spPr>
      </p:pic>
      <p:sp>
        <p:nvSpPr>
          <p:cNvPr id="10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484783"/>
            <a:ext cx="8712968" cy="4815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Eksperyment:</a:t>
            </a:r>
          </a:p>
          <a:p>
            <a:pPr marL="0" indent="0">
              <a:buNone/>
            </a:pPr>
            <a:r>
              <a:rPr lang="pl-PL" sz="2400" dirty="0"/>
              <a:t>Jeżeli powidoki wyglądają</a:t>
            </a:r>
            <a:br>
              <a:rPr lang="pl-PL" sz="2400" dirty="0"/>
            </a:br>
            <a:r>
              <a:rPr lang="pl-PL" sz="2400" dirty="0"/>
              <a:t>jak na rysunku, pochyl </a:t>
            </a:r>
            <a:br>
              <a:rPr lang="pl-PL" sz="2400" dirty="0"/>
            </a:br>
            <a:r>
              <a:rPr lang="pl-PL" sz="2400" dirty="0"/>
              <a:t>głowę w dół. To wyznacza </a:t>
            </a:r>
            <a:br>
              <a:rPr lang="pl-PL" sz="2400" dirty="0"/>
            </a:br>
            <a:r>
              <a:rPr lang="pl-PL" sz="2400" dirty="0"/>
              <a:t>jeden kąt nachylenia </a:t>
            </a:r>
            <a:br>
              <a:rPr lang="pl-PL" sz="2400" dirty="0"/>
            </a:br>
            <a:r>
              <a:rPr lang="pl-PL" sz="2400" b="1" dirty="0"/>
              <a:t>płaszczyzny </a:t>
            </a:r>
            <a:r>
              <a:rPr lang="pl-PL" sz="2400" b="1" dirty="0" err="1"/>
              <a:t>Listinga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r>
              <a:rPr lang="pl-PL" sz="2400" dirty="0"/>
              <a:t>Podobnie w poziomie.</a:t>
            </a:r>
          </a:p>
        </p:txBody>
      </p:sp>
    </p:spTree>
    <p:extLst>
      <p:ext uri="{BB962C8B-B14F-4D97-AF65-F5344CB8AC3E}">
        <p14:creationId xmlns:p14="http://schemas.microsoft.com/office/powerpoint/2010/main" val="214418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44611" y="6300033"/>
            <a:ext cx="337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http://schorlab.berkeley.edu/vilis/index.htm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680520" cy="4680520"/>
          </a:xfrm>
          <a:prstGeom prst="rect">
            <a:avLst/>
          </a:prstGeom>
        </p:spPr>
      </p:pic>
      <p:sp>
        <p:nvSpPr>
          <p:cNvPr id="10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484783"/>
            <a:ext cx="8712968" cy="4815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Eksperyment:</a:t>
            </a:r>
          </a:p>
          <a:p>
            <a:pPr marL="0" indent="0">
              <a:buNone/>
            </a:pPr>
            <a:r>
              <a:rPr lang="pl-PL" sz="2400" dirty="0"/>
              <a:t>Obraz widziany przez oko</a:t>
            </a:r>
            <a:br>
              <a:rPr lang="pl-PL" sz="2400" dirty="0"/>
            </a:br>
            <a:r>
              <a:rPr lang="pl-PL" sz="2400" dirty="0"/>
              <a:t>(siatka nie jest pozioma).</a:t>
            </a:r>
          </a:p>
          <a:p>
            <a:pPr marL="0" indent="0">
              <a:buNone/>
            </a:pPr>
            <a:r>
              <a:rPr lang="pl-PL" sz="2400" dirty="0"/>
              <a:t>Mózg koryguje obraz</a:t>
            </a:r>
            <a:br>
              <a:rPr lang="pl-PL" sz="2400" dirty="0"/>
            </a:br>
            <a:r>
              <a:rPr lang="pl-PL" sz="2400" dirty="0"/>
              <a:t>na podstawie informacji</a:t>
            </a:r>
            <a:br>
              <a:rPr lang="pl-PL" sz="2400" dirty="0"/>
            </a:br>
            <a:r>
              <a:rPr lang="pl-PL" sz="2400" dirty="0"/>
              <a:t>o pozycji oka. Dzięki temu</a:t>
            </a:r>
            <a:br>
              <a:rPr lang="pl-PL" sz="2400" dirty="0"/>
            </a:br>
            <a:r>
              <a:rPr lang="pl-PL" sz="2400" dirty="0"/>
              <a:t>siatka nie jest zakrzywiona.</a:t>
            </a:r>
          </a:p>
        </p:txBody>
      </p:sp>
    </p:spTree>
    <p:extLst>
      <p:ext uri="{BB962C8B-B14F-4D97-AF65-F5344CB8AC3E}">
        <p14:creationId xmlns:p14="http://schemas.microsoft.com/office/powerpoint/2010/main" val="80585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96858" y="6300033"/>
            <a:ext cx="22795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https://www.quora.com/...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802880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3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44611" y="6300033"/>
            <a:ext cx="337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http://schorlab.berkeley.edu/vilis/index.htm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33" y="1412776"/>
            <a:ext cx="4234755" cy="4680520"/>
          </a:xfrm>
          <a:prstGeom prst="rect">
            <a:avLst/>
          </a:prstGeom>
        </p:spPr>
      </p:pic>
      <p:sp>
        <p:nvSpPr>
          <p:cNvPr id="10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484783"/>
            <a:ext cx="8712968" cy="5184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Wybór „drogi”:</a:t>
            </a:r>
          </a:p>
          <a:p>
            <a:pPr marL="0" indent="0">
              <a:buNone/>
            </a:pPr>
            <a:r>
              <a:rPr lang="pl-PL" sz="2400" dirty="0"/>
              <a:t>Pochylenie </a:t>
            </a:r>
            <a:r>
              <a:rPr lang="pl-PL" sz="2400" dirty="0">
                <a:solidFill>
                  <a:srgbClr val="FF0000"/>
                </a:solidFill>
              </a:rPr>
              <a:t>najkrótszej drogi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jest wyznaczone przez kierunek</a:t>
            </a:r>
            <a:br>
              <a:rPr lang="pl-PL" sz="2400" dirty="0"/>
            </a:br>
            <a:r>
              <a:rPr lang="pl-PL" sz="2400" dirty="0"/>
              <a:t>patrzenia (= oś obrotu).</a:t>
            </a:r>
          </a:p>
          <a:p>
            <a:pPr marL="0" indent="0">
              <a:buNone/>
            </a:pPr>
            <a:r>
              <a:rPr lang="pl-PL" sz="2400" dirty="0"/>
              <a:t>W obrocie wokół osi </a:t>
            </a:r>
            <a:r>
              <a:rPr lang="pl-PL" sz="2400" dirty="0">
                <a:solidFill>
                  <a:srgbClr val="00B050"/>
                </a:solidFill>
              </a:rPr>
              <a:t>bez pochylenia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droga źrenicy jest zwykle dłuższa.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00FF"/>
                </a:solidFill>
              </a:rPr>
              <a:t>Rzeczywisty obrót</a:t>
            </a:r>
            <a:r>
              <a:rPr lang="pl-PL" sz="2400" dirty="0"/>
              <a:t> odbywa się </a:t>
            </a:r>
            <a:br>
              <a:rPr lang="pl-PL" sz="2400" dirty="0"/>
            </a:br>
            <a:r>
              <a:rPr lang="pl-PL" sz="2400" dirty="0"/>
              <a:t>wokół osi, której pochylenie jest </a:t>
            </a:r>
            <a:br>
              <a:rPr lang="pl-PL" sz="2400" dirty="0"/>
            </a:br>
            <a:r>
              <a:rPr lang="pl-PL" sz="2400" dirty="0"/>
              <a:t>równe połowie kąta z pierwszego</a:t>
            </a:r>
            <a:br>
              <a:rPr lang="pl-PL" sz="2400" dirty="0"/>
            </a:br>
            <a:r>
              <a:rPr lang="pl-PL" sz="2400" dirty="0"/>
              <a:t>przypadku (</a:t>
            </a:r>
            <a:r>
              <a:rPr lang="pl-PL" sz="2400" b="1" dirty="0"/>
              <a:t>zasada połowy kąta</a:t>
            </a:r>
            <a:r>
              <a:rPr lang="pl-PL" sz="2400" dirty="0"/>
              <a:t>).</a:t>
            </a:r>
          </a:p>
          <a:p>
            <a:pPr marL="0" indent="0">
              <a:buNone/>
            </a:pPr>
            <a:r>
              <a:rPr lang="pl-PL" sz="2400" dirty="0"/>
              <a:t>To nie jest droga w pełni optymalna</a:t>
            </a:r>
            <a:br>
              <a:rPr lang="pl-PL" sz="2400" dirty="0"/>
            </a:br>
            <a:r>
              <a:rPr lang="pl-PL" sz="2400" dirty="0"/>
              <a:t>(ze względu na długość </a:t>
            </a:r>
            <a:r>
              <a:rPr lang="pl-PL" sz="2400" dirty="0" err="1"/>
              <a:t>sakady</a:t>
            </a:r>
            <a:r>
              <a:rPr lang="pl-PL" sz="2400" dirty="0"/>
              <a:t>), </a:t>
            </a:r>
            <a:br>
              <a:rPr lang="pl-PL" sz="2400" dirty="0"/>
            </a:br>
            <a:r>
              <a:rPr lang="pl-PL" sz="2400" dirty="0"/>
              <a:t>ale to konsekwencja prawa </a:t>
            </a:r>
            <a:r>
              <a:rPr lang="pl-PL" sz="2400" dirty="0" err="1"/>
              <a:t>Listinga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991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64288" y="6300033"/>
            <a:ext cx="16873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zdjęć: Wikipedia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92" y="1484784"/>
            <a:ext cx="7256800" cy="45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525305" y="6300033"/>
            <a:ext cx="5367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http://chronwzrok.pl/wiedza/siatkowka-oka-budowa-funkcjonowanie/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05297"/>
            <a:ext cx="5339073" cy="3939927"/>
          </a:xfrm>
          <a:prstGeom prst="rect">
            <a:avLst/>
          </a:prstGeom>
        </p:spPr>
      </p:pic>
      <p:cxnSp>
        <p:nvCxnSpPr>
          <p:cNvPr id="7" name="Łącznik prosty ze strzałką 6"/>
          <p:cNvCxnSpPr>
            <a:stCxn id="8" idx="0"/>
          </p:cNvCxnSpPr>
          <p:nvPr/>
        </p:nvCxnSpPr>
        <p:spPr>
          <a:xfrm flipV="1">
            <a:off x="1802661" y="3284984"/>
            <a:ext cx="1473195" cy="23762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971600" y="5661248"/>
            <a:ext cx="1662122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nerw wzrokowy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067944" y="2924944"/>
            <a:ext cx="1296144" cy="12961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5" name="Łącznik prostoliniowy 14"/>
          <p:cNvCxnSpPr>
            <a:stCxn id="13" idx="2"/>
            <a:endCxn id="16" idx="0"/>
          </p:cNvCxnSpPr>
          <p:nvPr/>
        </p:nvCxnSpPr>
        <p:spPr>
          <a:xfrm flipH="1">
            <a:off x="4660401" y="4221088"/>
            <a:ext cx="55615" cy="144016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976079" y="5661248"/>
            <a:ext cx="1368644" cy="36933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plamka żółta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012160" y="5661248"/>
            <a:ext cx="2862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Wyraźne widzenie: 5°</a:t>
            </a:r>
          </a:p>
        </p:txBody>
      </p:sp>
    </p:spTree>
    <p:extLst>
      <p:ext uri="{BB962C8B-B14F-4D97-AF65-F5344CB8AC3E}">
        <p14:creationId xmlns:p14="http://schemas.microsoft.com/office/powerpoint/2010/main" val="42889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987824" y="6300033"/>
            <a:ext cx="58877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http://www.swiatlo.tak.pl/1/index.php/zasada_dzialania_oka-proces-widzenia/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66410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wykładu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40160"/>
            <a:ext cx="8507288" cy="5501208"/>
          </a:xfrm>
        </p:spPr>
        <p:txBody>
          <a:bodyPr>
            <a:noAutofit/>
          </a:bodyPr>
          <a:lstStyle/>
          <a:p>
            <a:r>
              <a:rPr lang="pl-PL" sz="1600" dirty="0"/>
              <a:t>Wprowadzenie do </a:t>
            </a:r>
            <a:r>
              <a:rPr lang="pl-PL" sz="1600" dirty="0" err="1"/>
              <a:t>eyetrackingu</a:t>
            </a:r>
            <a:r>
              <a:rPr lang="pl-PL" sz="1600" dirty="0"/>
              <a:t> (BB1)</a:t>
            </a:r>
          </a:p>
          <a:p>
            <a:r>
              <a:rPr lang="pl-PL" sz="1600" dirty="0"/>
              <a:t>System wzrokowy i ruchy oczu (BB2)</a:t>
            </a:r>
          </a:p>
          <a:p>
            <a:r>
              <a:rPr lang="pl-PL" sz="1600" b="1" dirty="0">
                <a:solidFill>
                  <a:srgbClr val="0070C0"/>
                </a:solidFill>
              </a:rPr>
              <a:t>Budowa i funkcjonowanie </a:t>
            </a:r>
            <a:r>
              <a:rPr lang="pl-PL" sz="1600" b="1" dirty="0" err="1">
                <a:solidFill>
                  <a:srgbClr val="0070C0"/>
                </a:solidFill>
              </a:rPr>
              <a:t>eyetrackera</a:t>
            </a:r>
            <a:r>
              <a:rPr lang="pl-PL" sz="1600" b="1" dirty="0">
                <a:solidFill>
                  <a:srgbClr val="0070C0"/>
                </a:solidFill>
              </a:rPr>
              <a:t> (JM1)</a:t>
            </a:r>
          </a:p>
          <a:p>
            <a:r>
              <a:rPr lang="pl-PL" sz="1600" dirty="0"/>
              <a:t>Demonstracja </a:t>
            </a:r>
            <a:r>
              <a:rPr lang="pl-PL" sz="1600" dirty="0" err="1"/>
              <a:t>eyetrackera</a:t>
            </a:r>
            <a:r>
              <a:rPr lang="pl-PL" sz="1600" dirty="0"/>
              <a:t> (</a:t>
            </a:r>
            <a:r>
              <a:rPr lang="pl-PL" sz="1600" dirty="0" err="1"/>
              <a:t>Mirametrix</a:t>
            </a:r>
            <a:r>
              <a:rPr lang="pl-PL" sz="1600" dirty="0"/>
              <a:t>) (BB3)</a:t>
            </a:r>
          </a:p>
          <a:p>
            <a:r>
              <a:rPr lang="pl-PL" sz="1600" dirty="0"/>
              <a:t>Projektowanie eksperymentów </a:t>
            </a:r>
            <a:r>
              <a:rPr lang="pl-PL" sz="1600" dirty="0" err="1"/>
              <a:t>okulograficznych</a:t>
            </a:r>
            <a:r>
              <a:rPr lang="pl-PL" sz="1600" dirty="0"/>
              <a:t> (BB4)</a:t>
            </a:r>
          </a:p>
          <a:p>
            <a:r>
              <a:rPr lang="pl-PL" sz="1600" dirty="0">
                <a:solidFill>
                  <a:srgbClr val="0070C0"/>
                </a:solidFill>
              </a:rPr>
              <a:t>Platforma do przygotowywania eksperymentów i aplikacji korzystających z </a:t>
            </a:r>
            <a:r>
              <a:rPr lang="pl-PL" sz="1600" dirty="0" err="1">
                <a:solidFill>
                  <a:srgbClr val="0070C0"/>
                </a:solidFill>
              </a:rPr>
              <a:t>eyetrackera</a:t>
            </a:r>
            <a:r>
              <a:rPr lang="pl-PL" sz="1600" dirty="0">
                <a:solidFill>
                  <a:srgbClr val="0070C0"/>
                </a:solidFill>
              </a:rPr>
              <a:t>. </a:t>
            </a:r>
            <a:br>
              <a:rPr lang="pl-PL" sz="1600" dirty="0">
                <a:solidFill>
                  <a:srgbClr val="0070C0"/>
                </a:solidFill>
              </a:rPr>
            </a:br>
            <a:r>
              <a:rPr lang="pl-PL" sz="1600" dirty="0">
                <a:solidFill>
                  <a:srgbClr val="0070C0"/>
                </a:solidFill>
              </a:rPr>
              <a:t>Język GIML (JM2)</a:t>
            </a:r>
          </a:p>
          <a:p>
            <a:r>
              <a:rPr lang="pl-PL" sz="1600" dirty="0"/>
              <a:t>Interpretacja wyników. Wskaźniki psychologiczne (BB5)</a:t>
            </a:r>
          </a:p>
          <a:p>
            <a:r>
              <a:rPr lang="pl-PL" sz="1600" dirty="0"/>
              <a:t>Programy do analizy danych: </a:t>
            </a:r>
            <a:r>
              <a:rPr lang="pl-PL" sz="1600" dirty="0" err="1"/>
              <a:t>Ogama</a:t>
            </a:r>
            <a:r>
              <a:rPr lang="pl-PL" sz="1600" dirty="0"/>
              <a:t> i </a:t>
            </a:r>
            <a:r>
              <a:rPr lang="pl-PL" sz="1600" dirty="0" err="1"/>
              <a:t>BeGaze</a:t>
            </a:r>
            <a:r>
              <a:rPr lang="pl-PL" sz="1600" dirty="0"/>
              <a:t> (BB6)</a:t>
            </a:r>
          </a:p>
          <a:p>
            <a:r>
              <a:rPr lang="pl-PL" sz="1600" dirty="0">
                <a:solidFill>
                  <a:srgbClr val="0070C0"/>
                </a:solidFill>
              </a:rPr>
              <a:t>Algorytmy analizy danych </a:t>
            </a:r>
            <a:r>
              <a:rPr lang="pl-PL" sz="1600" dirty="0" err="1">
                <a:solidFill>
                  <a:srgbClr val="0070C0"/>
                </a:solidFill>
              </a:rPr>
              <a:t>okulograficznych</a:t>
            </a:r>
            <a:r>
              <a:rPr lang="pl-PL" sz="1600" dirty="0">
                <a:solidFill>
                  <a:srgbClr val="0070C0"/>
                </a:solidFill>
              </a:rPr>
              <a:t> i ich implementacja. </a:t>
            </a:r>
            <a:br>
              <a:rPr lang="pl-PL" sz="1600" dirty="0">
                <a:solidFill>
                  <a:srgbClr val="0070C0"/>
                </a:solidFill>
              </a:rPr>
            </a:br>
            <a:r>
              <a:rPr lang="pl-PL" sz="1600" dirty="0">
                <a:solidFill>
                  <a:srgbClr val="0070C0"/>
                </a:solidFill>
              </a:rPr>
              <a:t>Tworzenie map fiksacji, map uwagi, map cieplnych, itd. (JM3)</a:t>
            </a:r>
          </a:p>
          <a:p>
            <a:r>
              <a:rPr lang="pl-PL" sz="1600" dirty="0">
                <a:solidFill>
                  <a:srgbClr val="0070C0"/>
                </a:solidFill>
              </a:rPr>
              <a:t>Interakcja wzrokowa (JM4)</a:t>
            </a:r>
          </a:p>
          <a:p>
            <a:r>
              <a:rPr lang="pl-PL" sz="1600" dirty="0">
                <a:solidFill>
                  <a:srgbClr val="0070C0"/>
                </a:solidFill>
              </a:rPr>
              <a:t>Studium przypadku: dyskalkulia (JM5)</a:t>
            </a:r>
          </a:p>
          <a:p>
            <a:r>
              <a:rPr lang="pl-PL" sz="1600" dirty="0"/>
              <a:t>Studium przypadku: badania pilotów (BB7)</a:t>
            </a:r>
          </a:p>
          <a:p>
            <a:r>
              <a:rPr lang="pl-PL" sz="1600" dirty="0">
                <a:solidFill>
                  <a:srgbClr val="0070C0"/>
                </a:solidFill>
              </a:rPr>
              <a:t>Studium przypadku: wzrokowe wprowadzanie tekstu (JM6)</a:t>
            </a:r>
          </a:p>
          <a:p>
            <a:r>
              <a:rPr lang="pl-PL" sz="1600" dirty="0"/>
              <a:t>Egzamin</a:t>
            </a:r>
          </a:p>
        </p:txBody>
      </p:sp>
    </p:spTree>
    <p:extLst>
      <p:ext uri="{BB962C8B-B14F-4D97-AF65-F5344CB8AC3E}">
        <p14:creationId xmlns:p14="http://schemas.microsoft.com/office/powerpoint/2010/main" val="17223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012160" y="5661248"/>
            <a:ext cx="2862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Wyraźne widzenie: 5°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1475656" y="2564904"/>
            <a:ext cx="0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539552" y="3429000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964320" y="3105834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A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508104" y="3126030"/>
            <a:ext cx="43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B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7082120" y="3135480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7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6012160" y="5661248"/>
            <a:ext cx="2862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Wyraźne widzenie: 5°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1475656" y="2564904"/>
            <a:ext cx="0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539552" y="3429000"/>
            <a:ext cx="180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3761156" y="3105834"/>
            <a:ext cx="85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ZCZ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284935" y="3126030"/>
            <a:ext cx="882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ZAZ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865554" y="3135480"/>
            <a:ext cx="86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ZBZ</a:t>
            </a:r>
          </a:p>
        </p:txBody>
      </p:sp>
      <p:pic>
        <p:nvPicPr>
          <p:cNvPr id="1026" name="Picture 2" descr="Znalezione obrazy dla zapytania Å»a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92" y="1440990"/>
            <a:ext cx="4622350" cy="462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2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428625" y="1428750"/>
            <a:ext cx="8501063" cy="5429250"/>
          </a:xfrm>
        </p:spPr>
        <p:txBody>
          <a:bodyPr/>
          <a:lstStyle/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Zjawisko Purkiniego – </a:t>
            </a:r>
            <a:br>
              <a:rPr lang="pl-PL" alt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przy zmniejszeniu</a:t>
            </a:r>
            <a:br>
              <a:rPr lang="pl-PL" alt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oświetlenia maleje rola</a:t>
            </a:r>
            <a:br>
              <a:rPr lang="pl-PL" alt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czopków na rzecz pręcików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2618965" cy="5229200"/>
          </a:xfrm>
          <a:prstGeom prst="rect">
            <a:avLst/>
          </a:prstGeom>
        </p:spPr>
      </p:pic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/>
              <a:t>Narząd wzroku</a:t>
            </a:r>
          </a:p>
        </p:txBody>
      </p:sp>
      <p:grpSp>
        <p:nvGrpSpPr>
          <p:cNvPr id="10" name="Grupa 9"/>
          <p:cNvGrpSpPr/>
          <p:nvPr/>
        </p:nvGrpSpPr>
        <p:grpSpPr>
          <a:xfrm>
            <a:off x="872839" y="3629744"/>
            <a:ext cx="3195105" cy="3039616"/>
            <a:chOff x="872839" y="3629744"/>
            <a:chExt cx="3195105" cy="3039616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279" y="3629744"/>
              <a:ext cx="2441617" cy="2319536"/>
            </a:xfrm>
            <a:prstGeom prst="rect">
              <a:avLst/>
            </a:prstGeom>
          </p:spPr>
        </p:pic>
        <p:sp>
          <p:nvSpPr>
            <p:cNvPr id="8" name="pole tekstowe 7"/>
            <p:cNvSpPr txBox="1"/>
            <p:nvPr/>
          </p:nvSpPr>
          <p:spPr>
            <a:xfrm>
              <a:off x="872839" y="6023029"/>
              <a:ext cx="31951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/>
                <a:t>Joahannes</a:t>
              </a:r>
              <a:r>
                <a:rPr lang="pl-PL" dirty="0"/>
                <a:t> </a:t>
              </a:r>
              <a:r>
                <a:rPr lang="pl-PL" dirty="0" err="1"/>
                <a:t>Purkinje</a:t>
              </a:r>
              <a:r>
                <a:rPr lang="pl-PL" dirty="0"/>
                <a:t> (1787-1869)</a:t>
              </a:r>
              <a:br>
                <a:rPr lang="pl-PL" dirty="0"/>
              </a:br>
              <a:r>
                <a:rPr lang="pl-PL" dirty="0"/>
                <a:t>czeski fizjolog, eksperymentator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2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428625" y="1428750"/>
            <a:ext cx="8501063" cy="5429250"/>
          </a:xfrm>
        </p:spPr>
        <p:txBody>
          <a:bodyPr/>
          <a:lstStyle/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Składowe RGB, alternatywa HSB i wiele innych</a:t>
            </a:r>
          </a:p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R = 650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, G = 530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, B = 450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nm</a:t>
            </a:r>
            <a:endParaRPr lang="pl-PL" alt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a 13"/>
          <p:cNvGrpSpPr>
            <a:grpSpLocks/>
          </p:cNvGrpSpPr>
          <p:nvPr/>
        </p:nvGrpSpPr>
        <p:grpSpPr bwMode="auto">
          <a:xfrm>
            <a:off x="357188" y="2643188"/>
            <a:ext cx="8501062" cy="3929062"/>
            <a:chOff x="357158" y="2571744"/>
            <a:chExt cx="8501122" cy="3929090"/>
          </a:xfrm>
        </p:grpSpPr>
        <p:grpSp>
          <p:nvGrpSpPr>
            <p:cNvPr id="15365" name="Grupa 6"/>
            <p:cNvGrpSpPr>
              <a:grpSpLocks/>
            </p:cNvGrpSpPr>
            <p:nvPr/>
          </p:nvGrpSpPr>
          <p:grpSpPr bwMode="auto">
            <a:xfrm>
              <a:off x="357158" y="3714752"/>
              <a:ext cx="4214842" cy="2786082"/>
              <a:chOff x="4643438" y="3071810"/>
              <a:chExt cx="4214842" cy="3286148"/>
            </a:xfrm>
          </p:grpSpPr>
          <p:sp>
            <p:nvSpPr>
              <p:cNvPr id="6" name="Prostokąt 5"/>
              <p:cNvSpPr/>
              <p:nvPr/>
            </p:nvSpPr>
            <p:spPr>
              <a:xfrm>
                <a:off x="4643438" y="3071810"/>
                <a:ext cx="4214842" cy="32861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solidFill>
                    <a:schemeClr val="tx1"/>
                  </a:solidFill>
                </a:endParaRPr>
              </a:p>
            </p:txBody>
          </p:sp>
          <p:pic>
            <p:nvPicPr>
              <p:cNvPr id="15372" name="Obraz 4" descr="cz-oka-wykres1a.gi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7752" y="3214686"/>
                <a:ext cx="3810000" cy="298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66" name="Grupa 11"/>
            <p:cNvGrpSpPr>
              <a:grpSpLocks/>
            </p:cNvGrpSpPr>
            <p:nvPr/>
          </p:nvGrpSpPr>
          <p:grpSpPr bwMode="auto">
            <a:xfrm>
              <a:off x="4643438" y="3714752"/>
              <a:ext cx="4214842" cy="2786082"/>
              <a:chOff x="4643438" y="3214686"/>
              <a:chExt cx="4214842" cy="3286148"/>
            </a:xfrm>
          </p:grpSpPr>
          <p:sp>
            <p:nvSpPr>
              <p:cNvPr id="9" name="Prostokąt 8"/>
              <p:cNvSpPr/>
              <p:nvPr/>
            </p:nvSpPr>
            <p:spPr>
              <a:xfrm>
                <a:off x="4643438" y="3214686"/>
                <a:ext cx="4214842" cy="32861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l-PL">
                  <a:solidFill>
                    <a:schemeClr val="tx1"/>
                  </a:solidFill>
                </a:endParaRPr>
              </a:p>
            </p:txBody>
          </p:sp>
          <p:pic>
            <p:nvPicPr>
              <p:cNvPr id="15370" name="Obraz 10" descr="cz-oka-wykres2a.gi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7752" y="3357562"/>
                <a:ext cx="3810000" cy="2981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367" name="Obraz 11" descr="widmo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2571744"/>
              <a:ext cx="3071834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Obraz 12" descr="widmo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0" y="2571744"/>
              <a:ext cx="3071834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/>
              <a:t>Narząd wzroku</a:t>
            </a:r>
          </a:p>
        </p:txBody>
      </p:sp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85" y="2564904"/>
            <a:ext cx="3025775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13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428625" y="1428750"/>
            <a:ext cx="8501063" cy="5429250"/>
          </a:xfrm>
        </p:spPr>
        <p:txBody>
          <a:bodyPr/>
          <a:lstStyle/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Składowe RGB, alternatywa HSB</a:t>
            </a:r>
          </a:p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R = 650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, G = 530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, B = 450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nm</a:t>
            </a:r>
            <a:endParaRPr lang="pl-PL" altLang="pl-PL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pl-PL" altLang="pl-PL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Czopki typu X (czerwień) – 64%</a:t>
            </a:r>
          </a:p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Czopki typu Y (zieleń) – 32%</a:t>
            </a:r>
          </a:p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Czopki typu Z (niebieski) – 4%</a:t>
            </a:r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/>
              <a:t>Narząd wzroku</a:t>
            </a:r>
          </a:p>
        </p:txBody>
      </p:sp>
    </p:spTree>
    <p:extLst>
      <p:ext uri="{BB962C8B-B14F-4D97-AF65-F5344CB8AC3E}">
        <p14:creationId xmlns:p14="http://schemas.microsoft.com/office/powerpoint/2010/main" val="26509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429644" y="6320353"/>
            <a:ext cx="15348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Test </a:t>
            </a:r>
            <a:r>
              <a:rPr lang="pl-PL" altLang="pl-PL" sz="1200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Shinobu</a:t>
            </a:r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Ishihary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50360"/>
            <a:ext cx="2592288" cy="25343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96" y="1340768"/>
            <a:ext cx="2602100" cy="254390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52705"/>
            <a:ext cx="2602858" cy="254464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06" y="3999387"/>
            <a:ext cx="2731051" cy="26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>
                <a:latin typeface="Times New Roman" pitchFamily="18" charset="0"/>
                <a:cs typeface="Times New Roman" pitchFamily="18" charset="0"/>
              </a:rPr>
              <a:t>Kolor</a:t>
            </a:r>
          </a:p>
        </p:txBody>
      </p:sp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357188" y="1285875"/>
            <a:ext cx="8786812" cy="1643063"/>
          </a:xfrm>
        </p:spPr>
        <p:txBody>
          <a:bodyPr/>
          <a:lstStyle/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Inne układy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wsp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. kolorów: </a:t>
            </a:r>
            <a:br>
              <a:rPr lang="pl-PL" alt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CMY(K), HSB,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YPbPr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, CIE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xyY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, CIE LUV, CIE Lab</a:t>
            </a:r>
          </a:p>
        </p:txBody>
      </p:sp>
      <p:sp>
        <p:nvSpPr>
          <p:cNvPr id="10247" name="pole tekstowe 18"/>
          <p:cNvSpPr txBox="1">
            <a:spLocks noChangeArrowheads="1"/>
          </p:cNvSpPr>
          <p:nvPr/>
        </p:nvSpPr>
        <p:spPr bwMode="auto">
          <a:xfrm>
            <a:off x="428625" y="3000375"/>
            <a:ext cx="7878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l-PL" altLang="pl-PL" sz="2800">
                <a:latin typeface="Times New Roman" pitchFamily="18" charset="0"/>
                <a:cs typeface="Times New Roman" pitchFamily="18" charset="0"/>
              </a:rPr>
              <a:t>  RGB  –  dobre dla monitorów, TV (emisja światła),</a:t>
            </a:r>
            <a:br>
              <a:rPr lang="pl-PL" altLang="pl-PL" sz="280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>
                <a:latin typeface="Times New Roman" pitchFamily="18" charset="0"/>
                <a:cs typeface="Times New Roman" pitchFamily="18" charset="0"/>
              </a:rPr>
              <a:t>                  odpowiada fizjologii oka</a:t>
            </a:r>
          </a:p>
          <a:p>
            <a:pPr eaLnBrk="1" hangingPunct="1">
              <a:buFont typeface="Arial" charset="0"/>
              <a:buChar char="•"/>
            </a:pPr>
            <a:r>
              <a:rPr lang="pl-PL" altLang="pl-PL" sz="2800">
                <a:latin typeface="Times New Roman" pitchFamily="18" charset="0"/>
                <a:cs typeface="Times New Roman" pitchFamily="18" charset="0"/>
              </a:rPr>
              <a:t>  CMY(K) = 1 – RGB  – drukarki (absorpcja światła)</a:t>
            </a:r>
          </a:p>
        </p:txBody>
      </p:sp>
      <p:grpSp>
        <p:nvGrpSpPr>
          <p:cNvPr id="2" name="Grupa 6"/>
          <p:cNvGrpSpPr>
            <a:grpSpLocks/>
          </p:cNvGrpSpPr>
          <p:nvPr/>
        </p:nvGrpSpPr>
        <p:grpSpPr bwMode="auto">
          <a:xfrm>
            <a:off x="714375" y="4643438"/>
            <a:ext cx="3838575" cy="1828800"/>
            <a:chOff x="714375" y="4643438"/>
            <a:chExt cx="3838575" cy="1828800"/>
          </a:xfrm>
        </p:grpSpPr>
        <p:pic>
          <p:nvPicPr>
            <p:cNvPr id="13318" name="Obraz 11" descr="192px-AdditiveColor_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75" y="4643438"/>
              <a:ext cx="18288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Obraz 12" descr="CMY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25" y="4643438"/>
              <a:ext cx="183832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530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pl-PL">
                <a:latin typeface="Times New Roman" pitchFamily="18" charset="0"/>
                <a:cs typeface="Times New Roman" pitchFamily="18" charset="0"/>
              </a:rPr>
              <a:t>Kolor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8929687" cy="13573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 HSB (HSV, HSL) – </a:t>
            </a:r>
            <a:r>
              <a:rPr lang="en-US" altLang="pl-PL" sz="2800" dirty="0">
                <a:latin typeface="Times New Roman" pitchFamily="18" charset="0"/>
                <a:cs typeface="Times New Roman" pitchFamily="18" charset="0"/>
              </a:rPr>
              <a:t>hue, saturation, brightness 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altLang="pl-PL" sz="2800" dirty="0">
                <a:latin typeface="Times New Roman" pitchFamily="18" charset="0"/>
                <a:cs typeface="Times New Roman" pitchFamily="18" charset="0"/>
              </a:rPr>
              <a:t>(value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lightness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luminance</a:t>
            </a:r>
            <a:r>
              <a:rPr lang="en-US" altLang="pl-PL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pl-PL" altLang="pl-PL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Bardziej intuicyjne, używane w interakcji z człowiekiem</a:t>
            </a:r>
          </a:p>
          <a:p>
            <a:pPr eaLnBrk="1" hangingPunct="1"/>
            <a:endParaRPr lang="pl-PL" alt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a 13"/>
          <p:cNvGrpSpPr>
            <a:grpSpLocks/>
          </p:cNvGrpSpPr>
          <p:nvPr/>
        </p:nvGrpSpPr>
        <p:grpSpPr bwMode="auto">
          <a:xfrm>
            <a:off x="357188" y="3143250"/>
            <a:ext cx="8553450" cy="3352800"/>
            <a:chOff x="357158" y="3143248"/>
            <a:chExt cx="8553479" cy="3352381"/>
          </a:xfrm>
        </p:grpSpPr>
        <p:pic>
          <p:nvPicPr>
            <p:cNvPr id="14342" name="Obraz 7" descr="Okno dialogowe HSB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2" y="3214686"/>
              <a:ext cx="4410075" cy="3190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Obraz 12" descr="RGB2HSV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8" y="3143248"/>
              <a:ext cx="3942857" cy="3352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Obraz 14" descr="HSV_c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143250"/>
            <a:ext cx="5707062" cy="340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83" y="1628800"/>
            <a:ext cx="5277215" cy="3997210"/>
          </a:xfrm>
          <a:prstGeom prst="rect">
            <a:avLst/>
          </a:prstGeom>
        </p:spPr>
      </p:pic>
      <p:sp>
        <p:nvSpPr>
          <p:cNvPr id="32" name="Prostokąt 31"/>
          <p:cNvSpPr/>
          <p:nvPr/>
        </p:nvSpPr>
        <p:spPr>
          <a:xfrm>
            <a:off x="2843807" y="2240868"/>
            <a:ext cx="628597" cy="3348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Rozbłyski Purkiniego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75856" y="6300033"/>
            <a:ext cx="55928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https://ppw.kuleuven.be/home/english/research/lep/images/resources/eye1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grpSp>
        <p:nvGrpSpPr>
          <p:cNvPr id="34" name="Grupa 33"/>
          <p:cNvGrpSpPr/>
          <p:nvPr/>
        </p:nvGrpSpPr>
        <p:grpSpPr>
          <a:xfrm>
            <a:off x="5877843" y="3933056"/>
            <a:ext cx="2366565" cy="1294403"/>
            <a:chOff x="5877843" y="3933056"/>
            <a:chExt cx="2366565" cy="1294403"/>
          </a:xfrm>
        </p:grpSpPr>
        <p:cxnSp>
          <p:nvCxnSpPr>
            <p:cNvPr id="9" name="Łącznik prosty ze strzałką 8"/>
            <p:cNvCxnSpPr/>
            <p:nvPr/>
          </p:nvCxnSpPr>
          <p:spPr>
            <a:xfrm flipH="1" flipV="1">
              <a:off x="5877843" y="3933056"/>
              <a:ext cx="1296144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7173987" y="4581128"/>
              <a:ext cx="10704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0070C0"/>
                  </a:solidFill>
                </a:rPr>
                <a:t>soczewka</a:t>
              </a:r>
              <a:br>
                <a:rPr lang="pl-PL" dirty="0">
                  <a:solidFill>
                    <a:srgbClr val="0070C0"/>
                  </a:solidFill>
                </a:rPr>
              </a:br>
              <a:r>
                <a:rPr lang="pl-PL" dirty="0">
                  <a:solidFill>
                    <a:srgbClr val="0070C0"/>
                  </a:solidFill>
                </a:rPr>
                <a:t>(</a:t>
              </a:r>
              <a:r>
                <a:rPr lang="pl-PL" i="1" dirty="0" err="1">
                  <a:solidFill>
                    <a:srgbClr val="0070C0"/>
                  </a:solidFill>
                </a:rPr>
                <a:t>lens</a:t>
              </a:r>
              <a:r>
                <a:rPr lang="pl-PL" dirty="0">
                  <a:solidFill>
                    <a:srgbClr val="0070C0"/>
                  </a:solidFill>
                </a:rPr>
                <a:t>)</a:t>
              </a: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3573587" y="1547500"/>
            <a:ext cx="2088232" cy="1017404"/>
            <a:chOff x="3573587" y="1547500"/>
            <a:chExt cx="2088232" cy="1017404"/>
          </a:xfrm>
        </p:grpSpPr>
        <p:cxnSp>
          <p:nvCxnSpPr>
            <p:cNvPr id="14" name="Łącznik prosty ze strzałką 13"/>
            <p:cNvCxnSpPr/>
            <p:nvPr/>
          </p:nvCxnSpPr>
          <p:spPr>
            <a:xfrm>
              <a:off x="5121759" y="1916832"/>
              <a:ext cx="54006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3573587" y="1547500"/>
              <a:ext cx="1966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twardówka (</a:t>
              </a:r>
              <a:r>
                <a:rPr lang="pl-PL" i="1" dirty="0" err="1">
                  <a:solidFill>
                    <a:srgbClr val="0070C0"/>
                  </a:solidFill>
                </a:rPr>
                <a:t>sclera</a:t>
              </a:r>
              <a:r>
                <a:rPr lang="pl-PL" dirty="0">
                  <a:solidFill>
                    <a:srgbClr val="0070C0"/>
                  </a:solidFill>
                </a:rPr>
                <a:t>)</a:t>
              </a:r>
            </a:p>
          </p:txBody>
        </p:sp>
      </p:grpSp>
      <p:grpSp>
        <p:nvGrpSpPr>
          <p:cNvPr id="35" name="Grupa 34"/>
          <p:cNvGrpSpPr/>
          <p:nvPr/>
        </p:nvGrpSpPr>
        <p:grpSpPr>
          <a:xfrm>
            <a:off x="2961177" y="1916832"/>
            <a:ext cx="2314913" cy="1080120"/>
            <a:chOff x="2961177" y="1916832"/>
            <a:chExt cx="2314913" cy="1080120"/>
          </a:xfrm>
        </p:grpSpPr>
        <p:cxnSp>
          <p:nvCxnSpPr>
            <p:cNvPr id="18" name="Łącznik prosty ze strzałką 17"/>
            <p:cNvCxnSpPr/>
            <p:nvPr/>
          </p:nvCxnSpPr>
          <p:spPr>
            <a:xfrm>
              <a:off x="4712870" y="2286164"/>
              <a:ext cx="563220" cy="7107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ole tekstowe 18"/>
            <p:cNvSpPr txBox="1"/>
            <p:nvPr/>
          </p:nvSpPr>
          <p:spPr>
            <a:xfrm>
              <a:off x="2961177" y="1916832"/>
              <a:ext cx="18268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rogówka (</a:t>
              </a:r>
              <a:r>
                <a:rPr lang="pl-PL" i="1" dirty="0" err="1">
                  <a:solidFill>
                    <a:srgbClr val="0070C0"/>
                  </a:solidFill>
                </a:rPr>
                <a:t>cornea</a:t>
              </a:r>
              <a:r>
                <a:rPr lang="pl-PL" dirty="0">
                  <a:solidFill>
                    <a:srgbClr val="0070C0"/>
                  </a:solidFill>
                </a:rPr>
                <a:t>)</a:t>
              </a: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4149651" y="4293096"/>
            <a:ext cx="1525161" cy="1296144"/>
            <a:chOff x="4149651" y="4293096"/>
            <a:chExt cx="1525161" cy="1296144"/>
          </a:xfrm>
        </p:grpSpPr>
        <p:cxnSp>
          <p:nvCxnSpPr>
            <p:cNvPr id="22" name="Łącznik prosty ze strzałką 21"/>
            <p:cNvCxnSpPr/>
            <p:nvPr/>
          </p:nvCxnSpPr>
          <p:spPr>
            <a:xfrm flipV="1">
              <a:off x="5013747" y="4293096"/>
              <a:ext cx="648072" cy="9343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ole tekstowe 22"/>
            <p:cNvSpPr txBox="1"/>
            <p:nvPr/>
          </p:nvSpPr>
          <p:spPr>
            <a:xfrm>
              <a:off x="4149651" y="5219908"/>
              <a:ext cx="1525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tęczówka (</a:t>
              </a:r>
              <a:r>
                <a:rPr lang="pl-PL" i="1" dirty="0" err="1">
                  <a:solidFill>
                    <a:srgbClr val="0070C0"/>
                  </a:solidFill>
                </a:rPr>
                <a:t>iris</a:t>
              </a:r>
              <a:r>
                <a:rPr lang="pl-PL" dirty="0">
                  <a:solidFill>
                    <a:srgbClr val="0070C0"/>
                  </a:solidFill>
                </a:rPr>
                <a:t>)</a:t>
              </a:r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1511356" y="4941168"/>
            <a:ext cx="20622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promień wchodzący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719518" y="4221088"/>
            <a:ext cx="277236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P1 - odbicie od zewnętrznej</a:t>
            </a:r>
          </a:p>
          <a:p>
            <a:r>
              <a:rPr lang="pl-PL" dirty="0"/>
              <a:t>powierzchni  rogówki (</a:t>
            </a:r>
            <a:r>
              <a:rPr lang="pl-PL" i="1" dirty="0" err="1"/>
              <a:t>glint</a:t>
            </a:r>
            <a:r>
              <a:rPr lang="pl-PL" dirty="0"/>
              <a:t>)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39552" y="3574757"/>
            <a:ext cx="28492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P2 - odbicie od wewnętrznej</a:t>
            </a:r>
          </a:p>
          <a:p>
            <a:r>
              <a:rPr lang="pl-PL" dirty="0"/>
              <a:t>powierzchni  rogówki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791526" y="2926685"/>
            <a:ext cx="277236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P3 - odbicie od zewnętrznej</a:t>
            </a:r>
          </a:p>
          <a:p>
            <a:r>
              <a:rPr lang="pl-PL" dirty="0"/>
              <a:t>powierzchni  soczewki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719518" y="2278613"/>
            <a:ext cx="28492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P4 - odbicie od wewnętrznej</a:t>
            </a:r>
          </a:p>
          <a:p>
            <a:r>
              <a:rPr lang="pl-PL" dirty="0"/>
              <a:t>powierzchni  soczewki</a:t>
            </a:r>
          </a:p>
        </p:txBody>
      </p:sp>
    </p:spTree>
    <p:extLst>
      <p:ext uri="{BB962C8B-B14F-4D97-AF65-F5344CB8AC3E}">
        <p14:creationId xmlns:p14="http://schemas.microsoft.com/office/powerpoint/2010/main" val="18877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Rozbłyski Purkiniego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5976" y="6300033"/>
            <a:ext cx="43290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http://www.eyetracking.com/Hardware/Eye-Trackers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4" y="1973402"/>
            <a:ext cx="5796136" cy="32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199" y="1600201"/>
            <a:ext cx="8436271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Zmysły i receptory u człowieka</a:t>
            </a:r>
          </a:p>
          <a:p>
            <a:pPr marL="0" indent="0">
              <a:buNone/>
            </a:pPr>
            <a:r>
              <a:rPr lang="pl-PL" sz="2800" dirty="0"/>
              <a:t>Wzrok		250 000 000 fotoreceptorów</a:t>
            </a:r>
          </a:p>
          <a:p>
            <a:pPr marL="0" indent="0">
              <a:buNone/>
            </a:pPr>
            <a:r>
              <a:rPr lang="pl-PL" sz="2800" dirty="0"/>
              <a:t>Węch			  40 000 000 chemoreceptorów</a:t>
            </a:r>
          </a:p>
          <a:p>
            <a:pPr marL="0" indent="0">
              <a:buNone/>
            </a:pPr>
            <a:r>
              <a:rPr lang="pl-PL" sz="2800" dirty="0"/>
              <a:t>Dotyk (ucisk, ból)	    2 500 000 mechanoreceptorów</a:t>
            </a:r>
          </a:p>
          <a:p>
            <a:pPr marL="0" indent="0">
              <a:buNone/>
            </a:pPr>
            <a:r>
              <a:rPr lang="pl-PL" sz="2800" dirty="0"/>
              <a:t>Smak			    1 000 000 chemoreceptorów</a:t>
            </a:r>
          </a:p>
          <a:p>
            <a:pPr marL="0" indent="0">
              <a:buNone/>
            </a:pPr>
            <a:r>
              <a:rPr lang="pl-PL" sz="2800" dirty="0"/>
              <a:t>Słuch			         </a:t>
            </a:r>
            <a:r>
              <a:rPr lang="pl-PL" sz="1600" dirty="0"/>
              <a:t> </a:t>
            </a:r>
            <a:r>
              <a:rPr lang="pl-PL" sz="2800" dirty="0"/>
              <a:t>25 000 mechanoreceptorów</a:t>
            </a:r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r>
              <a:rPr lang="pl-PL" sz="2800" dirty="0"/>
              <a:t>Cały organizm jest „</a:t>
            </a:r>
            <a:r>
              <a:rPr lang="pl-PL" sz="2800" dirty="0" err="1"/>
              <a:t>oczujnikowany</a:t>
            </a:r>
            <a:r>
              <a:rPr lang="pl-PL" sz="2800" dirty="0"/>
              <a:t>” – np. ból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11760" y="6309320"/>
            <a:ext cx="64817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dr hab. inż. 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Władysław Artur Woźniak</a:t>
            </a:r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http://www.if.pwr.wroc.pl/~wozniak/kolorymetria_pliki/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7544" y="5517232"/>
            <a:ext cx="8391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80% informacji o otoczeniu – wzrok, 10% kory mózgowej</a:t>
            </a:r>
          </a:p>
        </p:txBody>
      </p:sp>
    </p:spTree>
    <p:extLst>
      <p:ext uri="{BB962C8B-B14F-4D97-AF65-F5344CB8AC3E}">
        <p14:creationId xmlns:p14="http://schemas.microsoft.com/office/powerpoint/2010/main" val="198329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73" y="1229862"/>
            <a:ext cx="1905266" cy="1905266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1043608" y="1940650"/>
            <a:ext cx="2160240" cy="1305436"/>
            <a:chOff x="1043608" y="2267580"/>
            <a:chExt cx="2160240" cy="1305436"/>
          </a:xfrm>
        </p:grpSpPr>
        <p:sp>
          <p:nvSpPr>
            <p:cNvPr id="6" name="Prostokąt 5"/>
            <p:cNvSpPr/>
            <p:nvPr/>
          </p:nvSpPr>
          <p:spPr>
            <a:xfrm>
              <a:off x="1043608" y="2267580"/>
              <a:ext cx="2160240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1543130" y="3203684"/>
              <a:ext cx="1228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solidFill>
                    <a:srgbClr val="0070C0"/>
                  </a:solidFill>
                </a:rPr>
                <a:t>Mirametrix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Wideo-</a:t>
            </a:r>
            <a:r>
              <a:rPr lang="pl-PL" dirty="0" err="1"/>
              <a:t>okulografy</a:t>
            </a:r>
            <a:r>
              <a:rPr lang="pl-PL" dirty="0"/>
              <a:t> (IR)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5976" y="6300033"/>
            <a:ext cx="43290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http://www.eyetracking.com/Hardware/Eye-Trackers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54" y="1445886"/>
            <a:ext cx="1905266" cy="190526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18" y="1340820"/>
            <a:ext cx="1905266" cy="190526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64" y="3645024"/>
            <a:ext cx="1905266" cy="190526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00" y="3853029"/>
            <a:ext cx="2193436" cy="1567156"/>
          </a:xfrm>
          <a:prstGeom prst="rect">
            <a:avLst/>
          </a:prstGeom>
        </p:spPr>
      </p:pic>
      <p:grpSp>
        <p:nvGrpSpPr>
          <p:cNvPr id="16" name="Grupa 15"/>
          <p:cNvGrpSpPr/>
          <p:nvPr/>
        </p:nvGrpSpPr>
        <p:grpSpPr>
          <a:xfrm>
            <a:off x="3619367" y="1589902"/>
            <a:ext cx="2160240" cy="2055122"/>
            <a:chOff x="1043608" y="1517894"/>
            <a:chExt cx="2160240" cy="2055122"/>
          </a:xfrm>
        </p:grpSpPr>
        <p:sp>
          <p:nvSpPr>
            <p:cNvPr id="17" name="Prostokąt 16"/>
            <p:cNvSpPr/>
            <p:nvPr/>
          </p:nvSpPr>
          <p:spPr>
            <a:xfrm>
              <a:off x="1043608" y="1517894"/>
              <a:ext cx="2160240" cy="16857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1882947" y="320368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SMI</a:t>
              </a: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6012160" y="1733918"/>
            <a:ext cx="2160240" cy="1584176"/>
            <a:chOff x="1043608" y="1988840"/>
            <a:chExt cx="2160240" cy="1584176"/>
          </a:xfrm>
        </p:grpSpPr>
        <p:sp>
          <p:nvSpPr>
            <p:cNvPr id="21" name="Prostokąt 20"/>
            <p:cNvSpPr/>
            <p:nvPr/>
          </p:nvSpPr>
          <p:spPr>
            <a:xfrm>
              <a:off x="1043608" y="1988840"/>
              <a:ext cx="2160240" cy="12148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1882947" y="3203684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SMI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971600" y="3717032"/>
            <a:ext cx="2160240" cy="2088232"/>
            <a:chOff x="1043608" y="1484784"/>
            <a:chExt cx="2160240" cy="2088232"/>
          </a:xfrm>
        </p:grpSpPr>
        <p:sp>
          <p:nvSpPr>
            <p:cNvPr id="24" name="Prostokąt 23"/>
            <p:cNvSpPr/>
            <p:nvPr/>
          </p:nvSpPr>
          <p:spPr>
            <a:xfrm>
              <a:off x="1043608" y="1484784"/>
              <a:ext cx="2160240" cy="1718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1670790" y="3203684"/>
              <a:ext cx="884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solidFill>
                    <a:srgbClr val="0070C0"/>
                  </a:solidFill>
                </a:rPr>
                <a:t>EyeLink</a:t>
              </a:r>
              <a:endParaRPr lang="pl-PL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3491880" y="3789040"/>
            <a:ext cx="2376264" cy="2088232"/>
            <a:chOff x="1043608" y="1484784"/>
            <a:chExt cx="2376264" cy="2088232"/>
          </a:xfrm>
        </p:grpSpPr>
        <p:sp>
          <p:nvSpPr>
            <p:cNvPr id="27" name="Prostokąt 26"/>
            <p:cNvSpPr/>
            <p:nvPr/>
          </p:nvSpPr>
          <p:spPr>
            <a:xfrm>
              <a:off x="1043608" y="1484784"/>
              <a:ext cx="2376264" cy="17189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1331640" y="3203684"/>
              <a:ext cx="1944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Kamil Pleskot (inż.)</a:t>
              </a:r>
            </a:p>
          </p:txBody>
        </p:sp>
      </p:grpSp>
      <p:sp>
        <p:nvSpPr>
          <p:cNvPr id="29" name="pole tekstowe 28"/>
          <p:cNvSpPr txBox="1"/>
          <p:nvPr/>
        </p:nvSpPr>
        <p:spPr>
          <a:xfrm>
            <a:off x="6300192" y="3988221"/>
            <a:ext cx="21873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Wady i zalety </a:t>
            </a:r>
            <a:br>
              <a:rPr lang="pl-PL" sz="2800" dirty="0"/>
            </a:br>
            <a:r>
              <a:rPr lang="pl-PL" sz="2800" dirty="0" err="1"/>
              <a:t>eyetrackerów</a:t>
            </a:r>
            <a:endParaRPr lang="pl-PL" sz="2800" dirty="0"/>
          </a:p>
          <a:p>
            <a:r>
              <a:rPr lang="pl-PL" sz="2800" dirty="0"/>
              <a:t>nagłownych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6131834" y="799555"/>
            <a:ext cx="2828467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Nieinwazyjne!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34" y="1748002"/>
            <a:ext cx="2633737" cy="351164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347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</a:t>
            </a:r>
            <a:r>
              <a:rPr lang="pl-PL" dirty="0" err="1"/>
              <a:t>okulografii</a:t>
            </a:r>
            <a:endParaRPr lang="pl-PL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4134" y="6300033"/>
            <a:ext cx="6522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Giuseppe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Boccignone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, http://boccignone.di.unimi.it/IUM2_2014_files/LezIUM2EyeTrack.pdf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2666"/>
            <a:ext cx="8332251" cy="45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67544" y="5085184"/>
            <a:ext cx="2872389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b="1" dirty="0"/>
              <a:t>Louis </a:t>
            </a:r>
            <a:r>
              <a:rPr lang="pl-PL" b="1" dirty="0" err="1"/>
              <a:t>Javal</a:t>
            </a:r>
            <a:r>
              <a:rPr lang="pl-PL" dirty="0"/>
              <a:t> (franc. okulista): </a:t>
            </a:r>
            <a:br>
              <a:rPr lang="pl-PL" dirty="0"/>
            </a:br>
            <a:r>
              <a:rPr lang="pl-PL" dirty="0"/>
              <a:t>zauważył </a:t>
            </a:r>
            <a:r>
              <a:rPr lang="pl-PL" dirty="0" err="1"/>
              <a:t>sakady</a:t>
            </a:r>
            <a:r>
              <a:rPr lang="pl-PL" dirty="0"/>
              <a:t> i fiksacje</a:t>
            </a:r>
          </a:p>
          <a:p>
            <a:r>
              <a:rPr lang="pl-PL" dirty="0"/>
              <a:t>u czytających osób</a:t>
            </a:r>
          </a:p>
          <a:p>
            <a:r>
              <a:rPr lang="pl-PL" dirty="0"/>
              <a:t>(obserwacje gołym okiem)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21774" y="6536377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Por. też: http://eyesee-research.com/blog/eye-tracking-history/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4283968" y="5103674"/>
            <a:ext cx="424847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Edmund </a:t>
            </a:r>
            <a:r>
              <a:rPr lang="pl-PL" b="1" dirty="0" err="1"/>
              <a:t>Huey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zbudował pierwszy </a:t>
            </a:r>
            <a:r>
              <a:rPr lang="pl-PL" dirty="0" err="1"/>
              <a:t>okulograf</a:t>
            </a:r>
            <a:r>
              <a:rPr lang="pl-PL" dirty="0"/>
              <a:t> do badania </a:t>
            </a:r>
            <a:br>
              <a:rPr lang="pl-PL" dirty="0"/>
            </a:br>
            <a:r>
              <a:rPr lang="pl-PL" dirty="0"/>
              <a:t>ruchów oczu u osób czytających (rodzaj </a:t>
            </a:r>
            <a:br>
              <a:rPr lang="pl-PL" dirty="0"/>
            </a:br>
            <a:r>
              <a:rPr lang="pl-PL" dirty="0"/>
              <a:t>szkieł kontaktowych z otworem na źrenicę)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283968" y="5103673"/>
            <a:ext cx="4248472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Guy Thomas </a:t>
            </a:r>
            <a:r>
              <a:rPr lang="pl-PL" b="1" dirty="0" err="1"/>
              <a:t>Buswell</a:t>
            </a:r>
            <a:r>
              <a:rPr lang="pl-PL" dirty="0"/>
              <a:t> (psycholog uczenia)</a:t>
            </a:r>
            <a:br>
              <a:rPr lang="pl-PL" dirty="0"/>
            </a:br>
            <a:r>
              <a:rPr lang="pl-PL" dirty="0"/>
              <a:t>pierwszy </a:t>
            </a:r>
            <a:r>
              <a:rPr lang="pl-PL" dirty="0" err="1"/>
              <a:t>eyetracker</a:t>
            </a:r>
            <a:r>
              <a:rPr lang="pl-PL" dirty="0"/>
              <a:t> zdalny (nieinwazyjny);</a:t>
            </a:r>
            <a:br>
              <a:rPr lang="pl-PL" dirty="0"/>
            </a:br>
            <a:r>
              <a:rPr lang="pl-PL" dirty="0"/>
              <a:t>zapis ruchu oczu (zdjęcia, film);</a:t>
            </a:r>
          </a:p>
          <a:p>
            <a:r>
              <a:rPr lang="pl-PL" dirty="0"/>
              <a:t>odkrył, że ruchy oczu są inne gdy czytamy głośno i cicho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288436" y="5099703"/>
            <a:ext cx="424847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Alfred </a:t>
            </a:r>
            <a:r>
              <a:rPr lang="pl-PL" b="1" dirty="0" err="1"/>
              <a:t>Yarbus</a:t>
            </a:r>
            <a:r>
              <a:rPr lang="pl-PL" dirty="0"/>
              <a:t> (psycholog rosyjski)</a:t>
            </a:r>
            <a:br>
              <a:rPr lang="pl-PL" dirty="0"/>
            </a:br>
            <a:r>
              <a:rPr lang="pl-PL" dirty="0"/>
              <a:t>badania (inne niż czytanie), </a:t>
            </a:r>
          </a:p>
          <a:p>
            <a:r>
              <a:rPr lang="pl-PL" dirty="0"/>
              <a:t>wpływ zadania na ruchy oczu,</a:t>
            </a:r>
            <a:br>
              <a:rPr lang="pl-PL" dirty="0"/>
            </a:br>
            <a:r>
              <a:rPr lang="pl-PL" dirty="0"/>
              <a:t>ważna książka </a:t>
            </a:r>
            <a:r>
              <a:rPr lang="pl-PL" i="1" dirty="0" err="1"/>
              <a:t>Eye</a:t>
            </a:r>
            <a:r>
              <a:rPr lang="pl-PL" i="1" dirty="0"/>
              <a:t> </a:t>
            </a:r>
            <a:r>
              <a:rPr lang="pl-PL" i="1" dirty="0" err="1"/>
              <a:t>Movement</a:t>
            </a:r>
            <a:r>
              <a:rPr lang="pl-PL" i="1" dirty="0"/>
              <a:t> and </a:t>
            </a:r>
            <a:r>
              <a:rPr lang="pl-PL" i="1" dirty="0" err="1"/>
              <a:t>Vision</a:t>
            </a:r>
            <a:r>
              <a:rPr lang="pl-PL" dirty="0"/>
              <a:t>,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279500" y="5103673"/>
            <a:ext cx="4248472" cy="14773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Marcel Just i Patricia Carpenter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hipoteza: to, na co patrzymy jest aktualnie</a:t>
            </a:r>
          </a:p>
          <a:p>
            <a:r>
              <a:rPr lang="pl-PL" dirty="0"/>
              <a:t>przetwarzane (bez większych opóźnień)</a:t>
            </a:r>
          </a:p>
          <a:p>
            <a:r>
              <a:rPr lang="en-GB" i="1" dirty="0"/>
              <a:t>the eye-mind hypothesis</a:t>
            </a:r>
            <a:r>
              <a:rPr lang="pl-PL" dirty="0"/>
              <a:t>;</a:t>
            </a:r>
          </a:p>
          <a:p>
            <a:r>
              <a:rPr lang="pl-PL" dirty="0"/>
              <a:t>czas fiksacji = czas przetwarzania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11160"/>
            <a:ext cx="4248472" cy="3449613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5" name="Obraz 14" descr="320px-Yarbus_eye_trac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4618" y="1499388"/>
            <a:ext cx="3619750" cy="3461386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xmlns="" id="{949033EA-B96A-464C-B14C-36322DFA0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18" y="1537868"/>
            <a:ext cx="3619750" cy="3422905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5815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Rozwój </a:t>
            </a:r>
            <a:r>
              <a:rPr lang="pl-PL" dirty="0" err="1"/>
              <a:t>okulografii</a:t>
            </a:r>
            <a:endParaRPr lang="pl-PL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4134" y="6300033"/>
            <a:ext cx="6522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Giuseppe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Boccignone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, http://boccignone.di.unimi.it/IUM2_2014_files/LezIUM2EyeTrack.pdf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2666"/>
            <a:ext cx="8332251" cy="451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521774" y="6536377"/>
            <a:ext cx="64087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Por. też: http://eyesee-research.com/blog/eye-tracking-history/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B6071C61-1147-48DE-8D37-D97DEEC0E4EB}"/>
              </a:ext>
            </a:extLst>
          </p:cNvPr>
          <p:cNvSpPr txBox="1"/>
          <p:nvPr/>
        </p:nvSpPr>
        <p:spPr>
          <a:xfrm>
            <a:off x="213514" y="274638"/>
            <a:ext cx="8716972" cy="59093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/>
              <a:t>Procesy </a:t>
            </a:r>
            <a:r>
              <a:rPr lang="pl-PL" b="1" dirty="0" err="1"/>
              <a:t>uwagowe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Hipoteza </a:t>
            </a:r>
            <a:r>
              <a:rPr lang="pl-PL" dirty="0" err="1"/>
              <a:t>Justs</a:t>
            </a:r>
            <a:r>
              <a:rPr lang="pl-PL" dirty="0"/>
              <a:t> i Carpenter jest krytykowana za zbyt bezpośrednie związanie wzroku i uwagi</a:t>
            </a:r>
          </a:p>
          <a:p>
            <a:endParaRPr lang="pl-PL" sz="500" dirty="0"/>
          </a:p>
          <a:p>
            <a:r>
              <a:rPr lang="pl-PL" b="1" dirty="0"/>
              <a:t>James E. Hoffman, </a:t>
            </a:r>
            <a:r>
              <a:rPr lang="pl-PL" b="1" dirty="0" err="1"/>
              <a:t>Baskaran</a:t>
            </a:r>
            <a:r>
              <a:rPr lang="pl-PL" b="1" dirty="0"/>
              <a:t> </a:t>
            </a:r>
            <a:r>
              <a:rPr lang="pl-PL" b="1" dirty="0" err="1"/>
              <a:t>Subramanian</a:t>
            </a:r>
            <a:r>
              <a:rPr lang="pl-PL" dirty="0"/>
              <a:t> (1995): </a:t>
            </a:r>
            <a:br>
              <a:rPr lang="pl-PL" dirty="0"/>
            </a:br>
            <a:r>
              <a:rPr lang="en-US" i="1" dirty="0"/>
              <a:t>The role of visual attention in saccadic eye movements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Perception</a:t>
            </a:r>
            <a:r>
              <a:rPr lang="pl-PL" dirty="0"/>
              <a:t> &amp; </a:t>
            </a:r>
            <a:r>
              <a:rPr lang="pl-PL" dirty="0" err="1"/>
              <a:t>Psychophysics</a:t>
            </a:r>
            <a:r>
              <a:rPr lang="pl-PL" dirty="0"/>
              <a:t> 57(6):787-95</a:t>
            </a:r>
          </a:p>
          <a:p>
            <a:endParaRPr lang="pl-PL" sz="800" dirty="0"/>
          </a:p>
          <a:p>
            <a:r>
              <a:rPr lang="pl-PL" b="1" dirty="0"/>
              <a:t>Związek między </a:t>
            </a:r>
            <a:r>
              <a:rPr lang="pl-PL" b="1" dirty="0" err="1"/>
              <a:t>sakadycznymi</a:t>
            </a:r>
            <a:r>
              <a:rPr lang="pl-PL" b="1" dirty="0"/>
              <a:t> ruchami oczu a wzrokową uwagą przestrzenną</a:t>
            </a:r>
          </a:p>
          <a:p>
            <a:r>
              <a:rPr lang="pl-PL" dirty="0"/>
              <a:t>(badanie na tylko kilku osobach)</a:t>
            </a:r>
          </a:p>
          <a:p>
            <a:r>
              <a:rPr lang="pl-PL" dirty="0"/>
              <a:t>Eksperyment 1: zadaniem badanego było wykonanie </a:t>
            </a:r>
            <a:r>
              <a:rPr lang="pl-PL" dirty="0" err="1"/>
              <a:t>sakady</a:t>
            </a:r>
            <a:r>
              <a:rPr lang="pl-PL" dirty="0"/>
              <a:t> do jednej z czterech lokacji; chwilę wcześniej pokazywana była dodatkowa informacja (niekoniecznie w zgodnym kierunku). Badano opóźnienie (czas pierwszego spojrzenia poza punktem fiksacji) i dokładność odczytywanej informacji</a:t>
            </a:r>
          </a:p>
          <a:p>
            <a:r>
              <a:rPr lang="pl-PL" dirty="0"/>
              <a:t>Eksperyment 2: wymuszenie przeniesienia uwagi i </a:t>
            </a:r>
            <a:r>
              <a:rPr lang="pl-PL" dirty="0" err="1"/>
              <a:t>sakady</a:t>
            </a:r>
            <a:r>
              <a:rPr lang="pl-PL" dirty="0"/>
              <a:t> w określone miejsce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500" dirty="0"/>
          </a:p>
          <a:p>
            <a:r>
              <a:rPr lang="pl-PL" b="1" dirty="0"/>
              <a:t>Wynik:</a:t>
            </a:r>
            <a:r>
              <a:rPr lang="pl-PL" dirty="0"/>
              <a:t> </a:t>
            </a:r>
            <a:r>
              <a:rPr lang="pl-PL" dirty="0" err="1"/>
              <a:t>sakada</a:t>
            </a:r>
            <a:r>
              <a:rPr lang="pl-PL" dirty="0"/>
              <a:t> (przeniesienie wzroku) następuje ok. 100-250 ms po przeniesieniu uwagi.</a:t>
            </a:r>
          </a:p>
          <a:p>
            <a:r>
              <a:rPr lang="pl-PL" b="1" dirty="0"/>
              <a:t>Wniosek:</a:t>
            </a:r>
            <a:r>
              <a:rPr lang="pl-PL" dirty="0"/>
              <a:t> procesy </a:t>
            </a:r>
            <a:r>
              <a:rPr lang="pl-PL" dirty="0" err="1"/>
              <a:t>uwagowe</a:t>
            </a:r>
            <a:r>
              <a:rPr lang="pl-PL" dirty="0"/>
              <a:t> używane są do programowania </a:t>
            </a:r>
            <a:r>
              <a:rPr lang="pl-PL" dirty="0" err="1"/>
              <a:t>sakad</a:t>
            </a:r>
            <a:r>
              <a:rPr lang="pl-PL" dirty="0"/>
              <a:t>, a nie odwrotnie.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159083F9-B144-4498-9154-15D18B211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57" y="3892291"/>
            <a:ext cx="3072796" cy="1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Cewki indukcyjne</a:t>
            </a:r>
          </a:p>
        </p:txBody>
      </p:sp>
      <p:pic>
        <p:nvPicPr>
          <p:cNvPr id="30" name="Picture 4" descr="co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453785"/>
            <a:ext cx="3124200" cy="2451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1" name="Obraz 30" descr="cewka-ocz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453785"/>
            <a:ext cx="3743040" cy="2500669"/>
          </a:xfrm>
          <a:prstGeom prst="rect">
            <a:avLst/>
          </a:prstGeom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851640" y="6467305"/>
            <a:ext cx="613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Paweł Kasprowski, prezentacja ze strony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http://www.kasprowski.pl/index.php?idm=icpr</a:t>
            </a:r>
          </a:p>
        </p:txBody>
      </p:sp>
      <p:sp>
        <p:nvSpPr>
          <p:cNvPr id="33" name="Symbol zastępczy zawartości 2"/>
          <p:cNvSpPr>
            <a:spLocks noGrp="1"/>
          </p:cNvSpPr>
          <p:nvPr>
            <p:ph idx="1"/>
          </p:nvPr>
        </p:nvSpPr>
        <p:spPr>
          <a:xfrm>
            <a:off x="392100" y="1556792"/>
            <a:ext cx="8501063" cy="1656184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Bardzo dokładne, ale bardzo inwazyjne</a:t>
            </a:r>
          </a:p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Umocowanie na twardówce </a:t>
            </a:r>
            <a:br>
              <a:rPr lang="pl-PL" alt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wymaga procedury medycznej</a:t>
            </a:r>
          </a:p>
        </p:txBody>
      </p:sp>
    </p:spTree>
    <p:extLst>
      <p:ext uri="{BB962C8B-B14F-4D97-AF65-F5344CB8AC3E}">
        <p14:creationId xmlns:p14="http://schemas.microsoft.com/office/powerpoint/2010/main" val="2755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Elektrookulografia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2851640" y="6467305"/>
            <a:ext cx="61378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Paweł Kasprowski, prezentacja ze strony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http://www.kasprowski.pl/index.php?idm=icpr</a:t>
            </a:r>
          </a:p>
        </p:txBody>
      </p:sp>
      <p:sp>
        <p:nvSpPr>
          <p:cNvPr id="33" name="Symbol zastępczy zawartości 2"/>
          <p:cNvSpPr>
            <a:spLocks noGrp="1"/>
          </p:cNvSpPr>
          <p:nvPr>
            <p:ph idx="1"/>
          </p:nvPr>
        </p:nvSpPr>
        <p:spPr>
          <a:xfrm>
            <a:off x="392100" y="1556792"/>
            <a:ext cx="8501063" cy="1656184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Pomiar potencjałów </a:t>
            </a:r>
            <a:r>
              <a:rPr lang="pl-PL" altLang="pl-PL" sz="2800" dirty="0" err="1">
                <a:latin typeface="Times New Roman" pitchFamily="18" charset="0"/>
                <a:cs typeface="Times New Roman" pitchFamily="18" charset="0"/>
              </a:rPr>
              <a:t>elektycznych</a:t>
            </a: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 zmieniających się</a:t>
            </a:r>
            <a:br>
              <a:rPr lang="pl-PL" altLang="pl-PL" sz="2800" dirty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przy ruchu gałki ocznej</a:t>
            </a:r>
          </a:p>
          <a:p>
            <a:pPr eaLnBrk="1" hangingPunct="1"/>
            <a:r>
              <a:rPr lang="pl-PL" altLang="pl-PL" sz="2800" dirty="0">
                <a:latin typeface="Times New Roman" pitchFamily="18" charset="0"/>
                <a:cs typeface="Times New Roman" pitchFamily="18" charset="0"/>
              </a:rPr>
              <a:t>Trudno ustalić miejsce spojrzenia (pomiar ruchu oka)</a:t>
            </a:r>
          </a:p>
        </p:txBody>
      </p:sp>
      <p:pic>
        <p:nvPicPr>
          <p:cNvPr id="7" name="Picture 4" descr="e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4246240" cy="26608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5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Eyetracker</a:t>
            </a:r>
            <a:r>
              <a:rPr lang="pl-PL" dirty="0"/>
              <a:t> – sprzęt DIY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79041"/>
            <a:ext cx="6698989" cy="4786263"/>
          </a:xfrm>
          <a:prstGeom prst="rect">
            <a:avLst/>
          </a:prstGeom>
        </p:spPr>
      </p:pic>
      <p:grpSp>
        <p:nvGrpSpPr>
          <p:cNvPr id="41" name="Grupa 40"/>
          <p:cNvGrpSpPr/>
          <p:nvPr/>
        </p:nvGrpSpPr>
        <p:grpSpPr>
          <a:xfrm>
            <a:off x="6147946" y="3212976"/>
            <a:ext cx="2103245" cy="369332"/>
            <a:chOff x="6147946" y="3212976"/>
            <a:chExt cx="2103245" cy="369332"/>
          </a:xfrm>
        </p:grpSpPr>
        <p:cxnSp>
          <p:nvCxnSpPr>
            <p:cNvPr id="8" name="Łącznik prosty ze strzałką 7"/>
            <p:cNvCxnSpPr>
              <a:stCxn id="16" idx="1"/>
            </p:cNvCxnSpPr>
            <p:nvPr/>
          </p:nvCxnSpPr>
          <p:spPr>
            <a:xfrm flipH="1">
              <a:off x="6147946" y="3397642"/>
              <a:ext cx="1160358" cy="313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ole tekstowe 15"/>
            <p:cNvSpPr txBox="1"/>
            <p:nvPr/>
          </p:nvSpPr>
          <p:spPr>
            <a:xfrm>
              <a:off x="7308304" y="3212976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diody IR</a:t>
              </a: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251520" y="4643844"/>
            <a:ext cx="1944216" cy="369332"/>
            <a:chOff x="251520" y="4643844"/>
            <a:chExt cx="1944216" cy="369332"/>
          </a:xfrm>
        </p:grpSpPr>
        <p:cxnSp>
          <p:nvCxnSpPr>
            <p:cNvPr id="24" name="Łącznik prosty ze strzałką 23"/>
            <p:cNvCxnSpPr>
              <a:stCxn id="25" idx="3"/>
            </p:cNvCxnSpPr>
            <p:nvPr/>
          </p:nvCxnSpPr>
          <p:spPr>
            <a:xfrm>
              <a:off x="1368364" y="4828510"/>
              <a:ext cx="8273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24"/>
            <p:cNvSpPr txBox="1"/>
            <p:nvPr/>
          </p:nvSpPr>
          <p:spPr>
            <a:xfrm>
              <a:off x="251520" y="4643844"/>
              <a:ext cx="111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kabel USB</a:t>
              </a:r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6728125" y="1270501"/>
            <a:ext cx="2148304" cy="646331"/>
            <a:chOff x="6728125" y="1270501"/>
            <a:chExt cx="2148304" cy="646331"/>
          </a:xfrm>
        </p:grpSpPr>
        <p:cxnSp>
          <p:nvCxnSpPr>
            <p:cNvPr id="29" name="Łącznik prosty ze strzałką 28"/>
            <p:cNvCxnSpPr/>
            <p:nvPr/>
          </p:nvCxnSpPr>
          <p:spPr>
            <a:xfrm flipH="1">
              <a:off x="6728125" y="1628800"/>
              <a:ext cx="75608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29"/>
            <p:cNvSpPr txBox="1"/>
            <p:nvPr/>
          </p:nvSpPr>
          <p:spPr>
            <a:xfrm>
              <a:off x="7524328" y="1270501"/>
              <a:ext cx="1352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oprawka</a:t>
              </a:r>
            </a:p>
            <a:p>
              <a:r>
                <a:rPr lang="pl-PL" dirty="0">
                  <a:solidFill>
                    <a:srgbClr val="0070C0"/>
                  </a:solidFill>
                </a:rPr>
                <a:t>od okularów</a:t>
              </a:r>
            </a:p>
          </p:txBody>
        </p:sp>
      </p:grpSp>
      <p:grpSp>
        <p:nvGrpSpPr>
          <p:cNvPr id="43" name="Grupa 42"/>
          <p:cNvGrpSpPr/>
          <p:nvPr/>
        </p:nvGrpSpPr>
        <p:grpSpPr>
          <a:xfrm>
            <a:off x="5652120" y="5301208"/>
            <a:ext cx="1901111" cy="513348"/>
            <a:chOff x="5652120" y="5301208"/>
            <a:chExt cx="1901111" cy="513348"/>
          </a:xfrm>
        </p:grpSpPr>
        <p:cxnSp>
          <p:nvCxnSpPr>
            <p:cNvPr id="33" name="Łącznik prosty ze strzałką 32"/>
            <p:cNvCxnSpPr/>
            <p:nvPr/>
          </p:nvCxnSpPr>
          <p:spPr>
            <a:xfrm flipH="1" flipV="1">
              <a:off x="5652120" y="5301208"/>
              <a:ext cx="864096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ole tekstowe 35"/>
            <p:cNvSpPr txBox="1"/>
            <p:nvPr/>
          </p:nvSpPr>
          <p:spPr>
            <a:xfrm>
              <a:off x="6516216" y="5445224"/>
              <a:ext cx="103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kątownik</a:t>
              </a: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6372202" y="3862789"/>
            <a:ext cx="2513326" cy="646331"/>
            <a:chOff x="6372202" y="3862789"/>
            <a:chExt cx="2513326" cy="646331"/>
          </a:xfrm>
        </p:grpSpPr>
        <p:cxnSp>
          <p:nvCxnSpPr>
            <p:cNvPr id="21" name="Łącznik prosty ze strzałką 20"/>
            <p:cNvCxnSpPr>
              <a:stCxn id="37" idx="1"/>
            </p:cNvCxnSpPr>
            <p:nvPr/>
          </p:nvCxnSpPr>
          <p:spPr>
            <a:xfrm flipH="1" flipV="1">
              <a:off x="6372202" y="4149080"/>
              <a:ext cx="792086" cy="368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ole tekstowe 36"/>
            <p:cNvSpPr txBox="1"/>
            <p:nvPr/>
          </p:nvSpPr>
          <p:spPr>
            <a:xfrm>
              <a:off x="7164288" y="3862789"/>
              <a:ext cx="17212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układ scalony</a:t>
              </a:r>
            </a:p>
            <a:p>
              <a:r>
                <a:rPr lang="pl-PL" dirty="0">
                  <a:solidFill>
                    <a:srgbClr val="0070C0"/>
                  </a:solidFill>
                </a:rPr>
                <a:t>z matrycą CMOS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4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62" y="1279973"/>
            <a:ext cx="5707875" cy="429805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Eyetracker</a:t>
            </a:r>
            <a:r>
              <a:rPr lang="pl-PL" dirty="0"/>
              <a:t> – sprzęt DIY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2569663" y="4941168"/>
            <a:ext cx="1410222" cy="1398328"/>
            <a:chOff x="2569663" y="4941168"/>
            <a:chExt cx="1410222" cy="1398328"/>
          </a:xfrm>
        </p:grpSpPr>
        <p:cxnSp>
          <p:nvCxnSpPr>
            <p:cNvPr id="29" name="Łącznik prosty ze strzałką 28"/>
            <p:cNvCxnSpPr/>
            <p:nvPr/>
          </p:nvCxnSpPr>
          <p:spPr>
            <a:xfrm flipH="1" flipV="1">
              <a:off x="2569663" y="4941168"/>
              <a:ext cx="378042" cy="75199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ole tekstowe 29"/>
            <p:cNvSpPr txBox="1"/>
            <p:nvPr/>
          </p:nvSpPr>
          <p:spPr>
            <a:xfrm>
              <a:off x="2627784" y="5693165"/>
              <a:ext cx="1352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oprawka</a:t>
              </a:r>
            </a:p>
            <a:p>
              <a:r>
                <a:rPr lang="pl-PL" dirty="0">
                  <a:solidFill>
                    <a:srgbClr val="0070C0"/>
                  </a:solidFill>
                </a:rPr>
                <a:t>od okularów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6948264" y="2420888"/>
            <a:ext cx="1680972" cy="369332"/>
            <a:chOff x="6948264" y="2420888"/>
            <a:chExt cx="1680972" cy="369332"/>
          </a:xfrm>
        </p:grpSpPr>
        <p:cxnSp>
          <p:nvCxnSpPr>
            <p:cNvPr id="33" name="Łącznik prosty ze strzałką 32"/>
            <p:cNvCxnSpPr/>
            <p:nvPr/>
          </p:nvCxnSpPr>
          <p:spPr>
            <a:xfrm flipH="1">
              <a:off x="6948264" y="2564904"/>
              <a:ext cx="643957" cy="40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ole tekstowe 35"/>
            <p:cNvSpPr txBox="1"/>
            <p:nvPr/>
          </p:nvSpPr>
          <p:spPr>
            <a:xfrm>
              <a:off x="7592221" y="2420888"/>
              <a:ext cx="103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kątownik</a:t>
              </a: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4067944" y="3596170"/>
            <a:ext cx="1721240" cy="1919321"/>
            <a:chOff x="4067944" y="3596170"/>
            <a:chExt cx="1721240" cy="1919321"/>
          </a:xfrm>
        </p:grpSpPr>
        <p:cxnSp>
          <p:nvCxnSpPr>
            <p:cNvPr id="21" name="Łącznik prosty ze strzałką 20"/>
            <p:cNvCxnSpPr/>
            <p:nvPr/>
          </p:nvCxnSpPr>
          <p:spPr>
            <a:xfrm flipH="1" flipV="1">
              <a:off x="4067945" y="3596170"/>
              <a:ext cx="504054" cy="12729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ole tekstowe 14"/>
            <p:cNvSpPr txBox="1"/>
            <p:nvPr/>
          </p:nvSpPr>
          <p:spPr>
            <a:xfrm>
              <a:off x="4067944" y="4869160"/>
              <a:ext cx="17212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układ scalony</a:t>
              </a:r>
            </a:p>
            <a:p>
              <a:r>
                <a:rPr lang="pl-PL" dirty="0">
                  <a:solidFill>
                    <a:srgbClr val="0070C0"/>
                  </a:solidFill>
                </a:rPr>
                <a:t>z matrycą CMOS</a:t>
              </a:r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1043608" y="2790221"/>
            <a:ext cx="3672408" cy="1790907"/>
            <a:chOff x="1043608" y="2790221"/>
            <a:chExt cx="3672408" cy="1790907"/>
          </a:xfrm>
        </p:grpSpPr>
        <p:cxnSp>
          <p:nvCxnSpPr>
            <p:cNvPr id="8" name="Łącznik prosty ze strzałką 7"/>
            <p:cNvCxnSpPr/>
            <p:nvPr/>
          </p:nvCxnSpPr>
          <p:spPr>
            <a:xfrm flipV="1">
              <a:off x="1986495" y="2790221"/>
              <a:ext cx="961210" cy="8059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ole tekstowe 15"/>
            <p:cNvSpPr txBox="1"/>
            <p:nvPr/>
          </p:nvSpPr>
          <p:spPr>
            <a:xfrm>
              <a:off x="1043608" y="3596169"/>
              <a:ext cx="942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0070C0"/>
                  </a:solidFill>
                </a:rPr>
                <a:t>diody IR</a:t>
              </a:r>
            </a:p>
          </p:txBody>
        </p:sp>
        <p:cxnSp>
          <p:nvCxnSpPr>
            <p:cNvPr id="12" name="Łącznik prosty ze strzałką 11"/>
            <p:cNvCxnSpPr/>
            <p:nvPr/>
          </p:nvCxnSpPr>
          <p:spPr>
            <a:xfrm>
              <a:off x="1986495" y="3862789"/>
              <a:ext cx="1145345" cy="7183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oliniowy 16"/>
            <p:cNvCxnSpPr/>
            <p:nvPr/>
          </p:nvCxnSpPr>
          <p:spPr>
            <a:xfrm flipV="1">
              <a:off x="2048719" y="3068961"/>
              <a:ext cx="2667297" cy="646512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89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Eyetracker</a:t>
            </a:r>
            <a:r>
              <a:rPr lang="pl-PL" dirty="0"/>
              <a:t> – sprzęt DIY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1973580" cy="2286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203848" y="1844824"/>
            <a:ext cx="54689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Microsoft LifeCam VX-3000</a:t>
            </a:r>
          </a:p>
          <a:p>
            <a:r>
              <a:rPr lang="pl-PL" dirty="0"/>
              <a:t>Interface: USB 2.0</a:t>
            </a:r>
          </a:p>
          <a:p>
            <a:r>
              <a:rPr lang="pl-PL" dirty="0"/>
              <a:t>Matryca CMOS – układ wielu elementów światłoczułych </a:t>
            </a:r>
            <a:br>
              <a:rPr lang="pl-PL" dirty="0"/>
            </a:br>
            <a:r>
              <a:rPr lang="pl-PL" dirty="0"/>
              <a:t>                               (działających podobnie do fotodiody)</a:t>
            </a:r>
          </a:p>
          <a:p>
            <a:r>
              <a:rPr lang="pl-PL" dirty="0"/>
              <a:t>Rozdzielczość wideo VGA (640×480)</a:t>
            </a:r>
            <a:br>
              <a:rPr lang="pl-PL" dirty="0"/>
            </a:br>
            <a:r>
              <a:rPr lang="pl-PL" dirty="0"/>
              <a:t>                         zdjęcia 1280×960</a:t>
            </a:r>
          </a:p>
          <a:p>
            <a:r>
              <a:rPr lang="pl-PL" dirty="0" err="1"/>
              <a:t>FoV</a:t>
            </a:r>
            <a:r>
              <a:rPr lang="pl-PL" dirty="0"/>
              <a:t> – 55° po przekątnej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41344"/>
            <a:ext cx="4672412" cy="2284000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6290733" cy="423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Eyetracker</a:t>
            </a:r>
            <a:r>
              <a:rPr lang="pl-PL" dirty="0"/>
              <a:t> - oprogramowanie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8" y="1988840"/>
            <a:ext cx="7872143" cy="2751059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28202" y="4978429"/>
            <a:ext cx="767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Ustalenie punktu spojrzenia na podstawie lokalizacji źrenicy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49325" y="5445224"/>
            <a:ext cx="6342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Bardzo prosty algorytm działający przy założeniu, </a:t>
            </a:r>
            <a:br>
              <a:rPr lang="pl-PL" sz="2400" dirty="0"/>
            </a:br>
            <a:r>
              <a:rPr lang="pl-PL" sz="2400" dirty="0"/>
              <a:t>że głowa pozostaje nieruchoma</a:t>
            </a:r>
          </a:p>
        </p:txBody>
      </p:sp>
    </p:spTree>
    <p:extLst>
      <p:ext uri="{BB962C8B-B14F-4D97-AF65-F5344CB8AC3E}">
        <p14:creationId xmlns:p14="http://schemas.microsoft.com/office/powerpoint/2010/main" val="17239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algorytmy (krok po kroku)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86250" y="1539427"/>
            <a:ext cx="30776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Pobierz klatkę obrazu z kamery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665538" cy="2751059"/>
          </a:xfrm>
          <a:prstGeom prst="rect">
            <a:avLst/>
          </a:prstGeom>
        </p:spPr>
      </p:pic>
      <p:grpSp>
        <p:nvGrpSpPr>
          <p:cNvPr id="14" name="Grupa 13"/>
          <p:cNvGrpSpPr/>
          <p:nvPr/>
        </p:nvGrpSpPr>
        <p:grpSpPr>
          <a:xfrm>
            <a:off x="682265" y="1908759"/>
            <a:ext cx="2685607" cy="728153"/>
            <a:chOff x="682265" y="1908759"/>
            <a:chExt cx="2685607" cy="728153"/>
          </a:xfrm>
        </p:grpSpPr>
        <p:sp>
          <p:nvSpPr>
            <p:cNvPr id="7" name="pole tekstowe 6"/>
            <p:cNvSpPr txBox="1"/>
            <p:nvPr/>
          </p:nvSpPr>
          <p:spPr>
            <a:xfrm>
              <a:off x="682265" y="2267580"/>
              <a:ext cx="26856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/>
                <a:t>Konwersja do skali szarości</a:t>
              </a:r>
            </a:p>
          </p:txBody>
        </p:sp>
        <p:cxnSp>
          <p:nvCxnSpPr>
            <p:cNvPr id="9" name="Łącznik prosty ze strzałką 8"/>
            <p:cNvCxnSpPr>
              <a:stCxn id="3" idx="2"/>
              <a:endCxn id="7" idx="0"/>
            </p:cNvCxnSpPr>
            <p:nvPr/>
          </p:nvCxnSpPr>
          <p:spPr>
            <a:xfrm>
              <a:off x="2025069" y="1908759"/>
              <a:ext cx="0" cy="3588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a 14"/>
          <p:cNvGrpSpPr/>
          <p:nvPr/>
        </p:nvGrpSpPr>
        <p:grpSpPr>
          <a:xfrm>
            <a:off x="783086" y="2636912"/>
            <a:ext cx="2486579" cy="1005152"/>
            <a:chOff x="781783" y="1908759"/>
            <a:chExt cx="2486579" cy="1005152"/>
          </a:xfrm>
        </p:grpSpPr>
        <p:sp>
          <p:nvSpPr>
            <p:cNvPr id="16" name="pole tekstowe 15"/>
            <p:cNvSpPr txBox="1"/>
            <p:nvPr/>
          </p:nvSpPr>
          <p:spPr>
            <a:xfrm>
              <a:off x="781783" y="2267580"/>
              <a:ext cx="2486579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Dopasowanie jasności</a:t>
              </a:r>
              <a:br>
                <a:rPr lang="pl-PL" dirty="0"/>
              </a:br>
              <a:r>
                <a:rPr lang="pl-PL" dirty="0"/>
                <a:t>(rozciąganie histogramu)</a:t>
              </a:r>
            </a:p>
          </p:txBody>
        </p:sp>
        <p:cxnSp>
          <p:nvCxnSpPr>
            <p:cNvPr id="17" name="Łącznik prosty ze strzałką 16"/>
            <p:cNvCxnSpPr>
              <a:endCxn id="16" idx="0"/>
            </p:cNvCxnSpPr>
            <p:nvPr/>
          </p:nvCxnSpPr>
          <p:spPr>
            <a:xfrm flipH="1">
              <a:off x="2025073" y="1908759"/>
              <a:ext cx="6" cy="3588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>
            <a:off x="706688" y="3645024"/>
            <a:ext cx="2584362" cy="728153"/>
            <a:chOff x="732895" y="1908759"/>
            <a:chExt cx="2584362" cy="728153"/>
          </a:xfrm>
        </p:grpSpPr>
        <p:sp>
          <p:nvSpPr>
            <p:cNvPr id="19" name="pole tekstowe 18"/>
            <p:cNvSpPr txBox="1"/>
            <p:nvPr/>
          </p:nvSpPr>
          <p:spPr>
            <a:xfrm>
              <a:off x="732895" y="2267580"/>
              <a:ext cx="258436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Binarne odcięcie wartości</a:t>
              </a:r>
            </a:p>
          </p:txBody>
        </p:sp>
        <p:cxnSp>
          <p:nvCxnSpPr>
            <p:cNvPr id="20" name="Łącznik prosty ze strzałką 19"/>
            <p:cNvCxnSpPr>
              <a:endCxn id="19" idx="0"/>
            </p:cNvCxnSpPr>
            <p:nvPr/>
          </p:nvCxnSpPr>
          <p:spPr>
            <a:xfrm flipH="1">
              <a:off x="2025076" y="1908759"/>
              <a:ext cx="8" cy="3588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Obraz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288" y="2053272"/>
            <a:ext cx="4574541" cy="3031912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5336860" y="5157192"/>
            <a:ext cx="153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Użyty próg: 60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316232" y="4365104"/>
            <a:ext cx="3319050" cy="728153"/>
            <a:chOff x="365559" y="1908759"/>
            <a:chExt cx="3319050" cy="728153"/>
          </a:xfrm>
        </p:grpSpPr>
        <p:sp>
          <p:nvSpPr>
            <p:cNvPr id="24" name="pole tekstowe 23"/>
            <p:cNvSpPr txBox="1"/>
            <p:nvPr/>
          </p:nvSpPr>
          <p:spPr>
            <a:xfrm>
              <a:off x="365559" y="2267580"/>
              <a:ext cx="331905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Wybór fragmentu obrazu z okiem</a:t>
              </a:r>
            </a:p>
          </p:txBody>
        </p:sp>
        <p:cxnSp>
          <p:nvCxnSpPr>
            <p:cNvPr id="25" name="Łącznik prosty ze strzałką 24"/>
            <p:cNvCxnSpPr>
              <a:endCxn id="24" idx="0"/>
            </p:cNvCxnSpPr>
            <p:nvPr/>
          </p:nvCxnSpPr>
          <p:spPr>
            <a:xfrm flipH="1">
              <a:off x="2025084" y="1908759"/>
              <a:ext cx="12" cy="3588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a 25"/>
          <p:cNvGrpSpPr/>
          <p:nvPr/>
        </p:nvGrpSpPr>
        <p:grpSpPr>
          <a:xfrm>
            <a:off x="527325" y="5085184"/>
            <a:ext cx="2898101" cy="728153"/>
            <a:chOff x="576038" y="1908759"/>
            <a:chExt cx="2898101" cy="728153"/>
          </a:xfrm>
        </p:grpSpPr>
        <p:sp>
          <p:nvSpPr>
            <p:cNvPr id="27" name="pole tekstowe 26"/>
            <p:cNvSpPr txBox="1"/>
            <p:nvPr/>
          </p:nvSpPr>
          <p:spPr>
            <a:xfrm>
              <a:off x="576038" y="2267580"/>
              <a:ext cx="2898101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Transformacje morfologiczne</a:t>
              </a:r>
            </a:p>
          </p:txBody>
        </p:sp>
        <p:cxnSp>
          <p:nvCxnSpPr>
            <p:cNvPr id="28" name="Łącznik prosty ze strzałką 27"/>
            <p:cNvCxnSpPr>
              <a:endCxn id="27" idx="0"/>
            </p:cNvCxnSpPr>
            <p:nvPr/>
          </p:nvCxnSpPr>
          <p:spPr>
            <a:xfrm flipH="1">
              <a:off x="2025089" y="1908759"/>
              <a:ext cx="11" cy="3588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18513"/>
            <a:ext cx="3456384" cy="2818799"/>
          </a:xfrm>
          <a:prstGeom prst="rect">
            <a:avLst/>
          </a:prstGeom>
        </p:spPr>
      </p:pic>
      <p:grpSp>
        <p:nvGrpSpPr>
          <p:cNvPr id="2052" name="Grupa 2051"/>
          <p:cNvGrpSpPr/>
          <p:nvPr/>
        </p:nvGrpSpPr>
        <p:grpSpPr>
          <a:xfrm>
            <a:off x="1738536" y="5805264"/>
            <a:ext cx="457200" cy="864096"/>
            <a:chOff x="1738536" y="5805264"/>
            <a:chExt cx="457200" cy="864096"/>
          </a:xfrm>
        </p:grpSpPr>
        <p:cxnSp>
          <p:nvCxnSpPr>
            <p:cNvPr id="35" name="Łącznik prosty ze strzałką 34"/>
            <p:cNvCxnSpPr/>
            <p:nvPr/>
          </p:nvCxnSpPr>
          <p:spPr>
            <a:xfrm flipH="1">
              <a:off x="1970821" y="5805264"/>
              <a:ext cx="14" cy="3588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" name="Elipsa 2047"/>
            <p:cNvSpPr/>
            <p:nvPr/>
          </p:nvSpPr>
          <p:spPr>
            <a:xfrm>
              <a:off x="1738536" y="621216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49" name="pole tekstowe 2048"/>
            <p:cNvSpPr txBox="1"/>
            <p:nvPr/>
          </p:nvSpPr>
          <p:spPr>
            <a:xfrm>
              <a:off x="1822042" y="624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1</a:t>
              </a:r>
            </a:p>
          </p:txBody>
        </p:sp>
      </p:grpSp>
      <p:pic>
        <p:nvPicPr>
          <p:cNvPr id="31" name="Obraz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131245" cy="483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Oko człowieka</a:t>
            </a:r>
          </a:p>
          <a:p>
            <a:pPr marL="0" indent="0">
              <a:buNone/>
            </a:pPr>
            <a:r>
              <a:rPr lang="pl-PL" sz="2800" dirty="0"/>
              <a:t>200 tysięcy fotokomórek / mm</a:t>
            </a:r>
            <a:r>
              <a:rPr lang="pl-PL" sz="2800" baseline="30000" dirty="0"/>
              <a:t>2</a:t>
            </a:r>
            <a:r>
              <a:rPr lang="pl-PL" sz="2800" dirty="0"/>
              <a:t> (średnio)</a:t>
            </a:r>
          </a:p>
          <a:p>
            <a:pPr marL="0" indent="0">
              <a:buNone/>
            </a:pPr>
            <a:r>
              <a:rPr lang="pl-PL" sz="2800" dirty="0"/>
              <a:t>90 milionów pręcików (rejestracja jasności)</a:t>
            </a:r>
          </a:p>
          <a:p>
            <a:pPr marL="0" indent="0">
              <a:buNone/>
            </a:pPr>
            <a:r>
              <a:rPr lang="pl-PL" sz="2800" dirty="0"/>
              <a:t>4,5 miliona czopków (rejestracja barw)</a:t>
            </a:r>
          </a:p>
          <a:p>
            <a:pPr marL="0" indent="0">
              <a:buNone/>
            </a:pPr>
            <a:endParaRPr lang="pl-PL" sz="28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164288" y="6300033"/>
            <a:ext cx="16873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zdjęć: Wikipedia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732" y="1840827"/>
            <a:ext cx="1914495" cy="1876205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446856" y="3933056"/>
            <a:ext cx="8517632" cy="2016224"/>
            <a:chOff x="446856" y="3933056"/>
            <a:chExt cx="8517632" cy="2016224"/>
          </a:xfrm>
        </p:grpSpPr>
        <p:sp>
          <p:nvSpPr>
            <p:cNvPr id="6" name="Symbol zastępczy zawartości 3"/>
            <p:cNvSpPr txBox="1">
              <a:spLocks/>
            </p:cNvSpPr>
            <p:nvPr/>
          </p:nvSpPr>
          <p:spPr>
            <a:xfrm>
              <a:off x="446856" y="3933056"/>
              <a:ext cx="8229600" cy="12241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l-PL" b="1" dirty="0"/>
                <a:t>Ptaki drapieżne (orzeł, sokół)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pl-PL" sz="2800" dirty="0"/>
                <a:t>1 milion fotokomórek / mm</a:t>
              </a:r>
              <a:r>
                <a:rPr lang="pl-PL" sz="2800" baseline="30000" dirty="0"/>
                <a:t>2</a:t>
              </a:r>
              <a:endParaRPr lang="pl-PL" sz="2800" dirty="0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9993" y="4051061"/>
              <a:ext cx="1914495" cy="1898219"/>
            </a:xfrm>
            <a:prstGeom prst="rect">
              <a:avLst/>
            </a:prstGeom>
          </p:spPr>
        </p:pic>
      </p:grpSp>
      <p:grpSp>
        <p:nvGrpSpPr>
          <p:cNvPr id="11" name="Grupa 10"/>
          <p:cNvGrpSpPr/>
          <p:nvPr/>
        </p:nvGrpSpPr>
        <p:grpSpPr>
          <a:xfrm>
            <a:off x="446856" y="4051060"/>
            <a:ext cx="8517632" cy="2186252"/>
            <a:chOff x="446856" y="4051060"/>
            <a:chExt cx="8517632" cy="2186252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3529" y="4051060"/>
              <a:ext cx="2530959" cy="1898219"/>
            </a:xfrm>
            <a:prstGeom prst="rect">
              <a:avLst/>
            </a:prstGeom>
          </p:spPr>
        </p:pic>
        <p:sp>
          <p:nvSpPr>
            <p:cNvPr id="9" name="Symbol zastępczy zawartości 3"/>
            <p:cNvSpPr txBox="1">
              <a:spLocks/>
            </p:cNvSpPr>
            <p:nvPr/>
          </p:nvSpPr>
          <p:spPr>
            <a:xfrm>
              <a:off x="446856" y="5178896"/>
              <a:ext cx="8229600" cy="10584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l-PL" b="1" dirty="0"/>
                <a:t>Matryca CCD (lub CMOS)</a:t>
              </a:r>
            </a:p>
            <a:p>
              <a:pPr marL="0" indent="0">
                <a:buNone/>
              </a:pPr>
              <a:r>
                <a:rPr lang="pl-PL" sz="2800" dirty="0"/>
                <a:t>10 </a:t>
              </a:r>
              <a:r>
                <a:rPr lang="pl-PL" sz="2800" dirty="0" err="1"/>
                <a:t>Mpx</a:t>
              </a:r>
              <a:r>
                <a:rPr lang="pl-PL" sz="2800" dirty="0"/>
                <a:t> / cm</a:t>
              </a:r>
              <a:r>
                <a:rPr lang="pl-PL" sz="2800" baseline="30000" dirty="0"/>
                <a:t>2</a:t>
              </a:r>
              <a:r>
                <a:rPr lang="pl-PL" sz="2800" dirty="0"/>
                <a:t> = 0.1 </a:t>
              </a:r>
              <a:r>
                <a:rPr lang="pl-PL" sz="2800" dirty="0" err="1"/>
                <a:t>Mpx</a:t>
              </a:r>
              <a:r>
                <a:rPr lang="pl-PL" sz="2800" dirty="0"/>
                <a:t> / mm</a:t>
              </a:r>
              <a:r>
                <a:rPr lang="pl-PL" sz="2800" baseline="30000" dirty="0"/>
                <a:t>2</a:t>
              </a:r>
              <a:endParaRPr lang="pl-PL" sz="2800" dirty="0"/>
            </a:p>
            <a:p>
              <a:pPr marL="0" indent="0">
                <a:buNone/>
              </a:pPr>
              <a:endParaRPr lang="pl-PL" sz="2800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pl-PL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85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algorytmy (krok po kroku)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1085486" y="1908759"/>
            <a:ext cx="1879169" cy="728153"/>
            <a:chOff x="1085486" y="1908759"/>
            <a:chExt cx="1879169" cy="728153"/>
          </a:xfrm>
        </p:grpSpPr>
        <p:sp>
          <p:nvSpPr>
            <p:cNvPr id="7" name="pole tekstowe 6"/>
            <p:cNvSpPr txBox="1"/>
            <p:nvPr/>
          </p:nvSpPr>
          <p:spPr>
            <a:xfrm>
              <a:off x="1085486" y="2267580"/>
              <a:ext cx="187916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Detekcja krawędzi</a:t>
              </a:r>
            </a:p>
          </p:txBody>
        </p:sp>
        <p:cxnSp>
          <p:nvCxnSpPr>
            <p:cNvPr id="9" name="Łącznik prosty ze strzałką 8"/>
            <p:cNvCxnSpPr>
              <a:endCxn id="7" idx="0"/>
            </p:cNvCxnSpPr>
            <p:nvPr/>
          </p:nvCxnSpPr>
          <p:spPr>
            <a:xfrm>
              <a:off x="2025069" y="1908759"/>
              <a:ext cx="2" cy="3588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796468" y="1451559"/>
            <a:ext cx="457200" cy="457200"/>
            <a:chOff x="1738536" y="6212160"/>
            <a:chExt cx="457200" cy="457200"/>
          </a:xfrm>
        </p:grpSpPr>
        <p:sp>
          <p:nvSpPr>
            <p:cNvPr id="2048" name="Elipsa 2047"/>
            <p:cNvSpPr/>
            <p:nvPr/>
          </p:nvSpPr>
          <p:spPr>
            <a:xfrm>
              <a:off x="1738536" y="6212160"/>
              <a:ext cx="4572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49" name="pole tekstowe 2048"/>
            <p:cNvSpPr txBox="1"/>
            <p:nvPr/>
          </p:nvSpPr>
          <p:spPr>
            <a:xfrm>
              <a:off x="1822042" y="62488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/>
                <a:t>1</a:t>
              </a:r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539552" y="2628839"/>
            <a:ext cx="3001592" cy="728153"/>
            <a:chOff x="524280" y="1908759"/>
            <a:chExt cx="3001592" cy="728153"/>
          </a:xfrm>
        </p:grpSpPr>
        <p:sp>
          <p:nvSpPr>
            <p:cNvPr id="33" name="pole tekstowe 32"/>
            <p:cNvSpPr txBox="1"/>
            <p:nvPr/>
          </p:nvSpPr>
          <p:spPr>
            <a:xfrm>
              <a:off x="524280" y="2267580"/>
              <a:ext cx="300159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Znajdowanie otoczki wypukłej</a:t>
              </a:r>
            </a:p>
          </p:txBody>
        </p:sp>
        <p:cxnSp>
          <p:nvCxnSpPr>
            <p:cNvPr id="34" name="Łącznik prosty ze strzałką 33"/>
            <p:cNvCxnSpPr>
              <a:endCxn id="33" idx="0"/>
            </p:cNvCxnSpPr>
            <p:nvPr/>
          </p:nvCxnSpPr>
          <p:spPr>
            <a:xfrm>
              <a:off x="2025069" y="1908759"/>
              <a:ext cx="7" cy="3588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a 35"/>
          <p:cNvGrpSpPr/>
          <p:nvPr/>
        </p:nvGrpSpPr>
        <p:grpSpPr>
          <a:xfrm>
            <a:off x="1020265" y="3348919"/>
            <a:ext cx="2040174" cy="728153"/>
            <a:chOff x="1004993" y="1908759"/>
            <a:chExt cx="2040174" cy="728153"/>
          </a:xfrm>
        </p:grpSpPr>
        <p:sp>
          <p:nvSpPr>
            <p:cNvPr id="37" name="pole tekstowe 36"/>
            <p:cNvSpPr txBox="1"/>
            <p:nvPr/>
          </p:nvSpPr>
          <p:spPr>
            <a:xfrm>
              <a:off x="1004993" y="2267580"/>
              <a:ext cx="204017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Dopasowanie elipsy</a:t>
              </a:r>
            </a:p>
          </p:txBody>
        </p:sp>
        <p:cxnSp>
          <p:nvCxnSpPr>
            <p:cNvPr id="38" name="Łącznik prosty ze strzałką 37"/>
            <p:cNvCxnSpPr>
              <a:endCxn id="37" idx="0"/>
            </p:cNvCxnSpPr>
            <p:nvPr/>
          </p:nvCxnSpPr>
          <p:spPr>
            <a:xfrm>
              <a:off x="2025069" y="1908759"/>
              <a:ext cx="11" cy="3588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47" y="1412776"/>
            <a:ext cx="468706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algorytmy (krok po kroku)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0" y="1772816"/>
            <a:ext cx="7826419" cy="2773921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1931067" y="4725144"/>
            <a:ext cx="5665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400" dirty="0"/>
              <a:t>Błąd ustalenia położenia źrenicy wynikający </a:t>
            </a:r>
            <a:br>
              <a:rPr lang="pl-PL" sz="2400" dirty="0"/>
            </a:br>
            <a:r>
              <a:rPr lang="pl-PL" sz="2400" dirty="0"/>
              <a:t>z przymkniętych powiek </a:t>
            </a:r>
            <a:br>
              <a:rPr lang="pl-PL" sz="2400" dirty="0"/>
            </a:br>
            <a:r>
              <a:rPr lang="pl-PL" sz="2400" dirty="0"/>
              <a:t>(opadające powieki, rzęsy, użycie „zalotki”)</a:t>
            </a:r>
          </a:p>
        </p:txBody>
      </p:sp>
    </p:spTree>
    <p:extLst>
      <p:ext uri="{BB962C8B-B14F-4D97-AF65-F5344CB8AC3E}">
        <p14:creationId xmlns:p14="http://schemas.microsoft.com/office/powerpoint/2010/main" val="397445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algorytmy (krok po kroku)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39924" y="5661248"/>
            <a:ext cx="7969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70C0"/>
                </a:solidFill>
              </a:rPr>
              <a:t>Użycie P1 (</a:t>
            </a:r>
            <a:r>
              <a:rPr lang="pl-PL" sz="2400" dirty="0" err="1">
                <a:solidFill>
                  <a:srgbClr val="0070C0"/>
                </a:solidFill>
              </a:rPr>
              <a:t>glint</a:t>
            </a:r>
            <a:r>
              <a:rPr lang="pl-PL" sz="2400" dirty="0">
                <a:solidFill>
                  <a:srgbClr val="0070C0"/>
                </a:solidFill>
              </a:rPr>
              <a:t>) do uniezależnienia detekcji punktu spojrzenia </a:t>
            </a:r>
            <a:br>
              <a:rPr lang="pl-PL" sz="2400" dirty="0">
                <a:solidFill>
                  <a:srgbClr val="0070C0"/>
                </a:solidFill>
              </a:rPr>
            </a:br>
            <a:r>
              <a:rPr lang="pl-PL" sz="2400" dirty="0">
                <a:solidFill>
                  <a:srgbClr val="0070C0"/>
                </a:solidFill>
              </a:rPr>
              <a:t>od ruchu głowy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69" y="1272353"/>
            <a:ext cx="7399662" cy="4313294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90884" y="6300033"/>
            <a:ext cx="56736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Holmqvist</a:t>
            </a:r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Eye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Tracking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. A Comprehensive Guide to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Methods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and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Measures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 flipH="1" flipV="1">
            <a:off x="3773348" y="3391382"/>
            <a:ext cx="266217" cy="47456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8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algorytmy (krok po kroku)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195736" y="5487615"/>
            <a:ext cx="476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Problem z okularami przy detekcji P1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5323067" cy="396044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34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algorytmy (krok po kroku)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195736" y="5487615"/>
            <a:ext cx="6364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Oświetlenie IR: efekt jasnej </a:t>
            </a:r>
            <a:r>
              <a:rPr lang="pl-PL" sz="2400" dirty="0" err="1"/>
              <a:t>źrednicy</a:t>
            </a:r>
            <a:r>
              <a:rPr lang="pl-PL" sz="2400" dirty="0"/>
              <a:t> (</a:t>
            </a:r>
            <a:r>
              <a:rPr lang="pl-PL" sz="2400" i="1" dirty="0" err="1"/>
              <a:t>bright</a:t>
            </a:r>
            <a:r>
              <a:rPr lang="pl-PL" sz="2400" i="1" dirty="0"/>
              <a:t> pupil</a:t>
            </a:r>
            <a:r>
              <a:rPr lang="pl-PL" sz="2400" dirty="0"/>
              <a:t>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61067" y="6300033"/>
            <a:ext cx="57034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http://www.museumsandtheweb.com/mw2003/papers/milekic/milekic.html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68" y="1363801"/>
            <a:ext cx="7178663" cy="413039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989822" y="5099704"/>
            <a:ext cx="6974666" cy="120032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Przegląd algorytmów detekcji spojrzenia:</a:t>
            </a:r>
          </a:p>
          <a:p>
            <a:r>
              <a:rPr lang="pl-PL" dirty="0">
                <a:solidFill>
                  <a:schemeClr val="bg1"/>
                </a:solidFill>
              </a:rPr>
              <a:t>D.W. Hansen, Q. </a:t>
            </a:r>
            <a:r>
              <a:rPr lang="pl-PL" dirty="0" err="1">
                <a:solidFill>
                  <a:schemeClr val="bg1"/>
                </a:solidFill>
              </a:rPr>
              <a:t>Ji</a:t>
            </a:r>
            <a:r>
              <a:rPr lang="pl-PL" dirty="0">
                <a:solidFill>
                  <a:schemeClr val="bg1"/>
                </a:solidFill>
              </a:rPr>
              <a:t>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In the Eye of the Beholder:</a:t>
            </a:r>
            <a:r>
              <a:rPr lang="pl-PL" i="1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A Survey of Models for Eyes and Gaze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IEEE Transactions on pattern analysis and machine intelligence </a:t>
            </a:r>
            <a:r>
              <a:rPr lang="en-US" b="1" dirty="0">
                <a:solidFill>
                  <a:schemeClr val="bg1"/>
                </a:solidFill>
              </a:rPr>
              <a:t>32</a:t>
            </a:r>
            <a:r>
              <a:rPr lang="pl-PL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2010</a:t>
            </a:r>
            <a:r>
              <a:rPr lang="pl-PL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06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Kalibracja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11560" y="1700808"/>
            <a:ext cx="819993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Na obrazie zebranym z kamery </a:t>
            </a:r>
            <a:r>
              <a:rPr lang="pl-PL" sz="2400" dirty="0" err="1"/>
              <a:t>eyetrackera</a:t>
            </a:r>
            <a:r>
              <a:rPr lang="pl-PL" sz="2400" dirty="0"/>
              <a:t> wykrywamy </a:t>
            </a:r>
            <a:br>
              <a:rPr lang="pl-PL" sz="2400" dirty="0"/>
            </a:br>
            <a:r>
              <a:rPr lang="pl-PL" sz="2400" dirty="0"/>
              <a:t>zmieniające się położenie źrenicy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Jak to przekłada się na punkt spojrzenia w </a:t>
            </a:r>
            <a:r>
              <a:rPr lang="pl-PL" sz="2400" dirty="0" err="1"/>
              <a:t>eyetrackerze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nagłownym lub ustawionym przed badanym?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Proces kalibracji – proste i skuteczne rozwiązanie</a:t>
            </a:r>
            <a:br>
              <a:rPr lang="pl-PL" sz="2400" dirty="0"/>
            </a:br>
            <a:r>
              <a:rPr lang="pl-PL" sz="2400" dirty="0"/>
              <a:t>(unikamy niepewnej „geometrii” z wieloma niewiadomymi)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Najprostsze podejście: przekształcenie liniowe współrzędnych</a:t>
            </a:r>
            <a:br>
              <a:rPr lang="pl-PL" sz="2400" dirty="0"/>
            </a:br>
            <a:r>
              <a:rPr lang="pl-PL" sz="2400" dirty="0"/>
              <a:t>położenia źrenicy do współrzędnych położenia oka (3 punkty)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Lepsze podejścia: więcej punktów kalibracji (podział obszaru</a:t>
            </a:r>
            <a:br>
              <a:rPr lang="pl-PL" sz="2400" dirty="0"/>
            </a:br>
            <a:r>
              <a:rPr lang="pl-PL" sz="2400" dirty="0"/>
              <a:t>na mniejsze lub funkcja wielomianowa wyższego stopnia)</a:t>
            </a:r>
          </a:p>
        </p:txBody>
      </p:sp>
    </p:spTree>
    <p:extLst>
      <p:ext uri="{BB962C8B-B14F-4D97-AF65-F5344CB8AC3E}">
        <p14:creationId xmlns:p14="http://schemas.microsoft.com/office/powerpoint/2010/main" val="7918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Kalibracja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2" y="1710324"/>
            <a:ext cx="7559696" cy="3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Kalibracja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16391"/>
            <a:ext cx="7407282" cy="41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Kalibracja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3934"/>
            <a:ext cx="7315834" cy="40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Kalibracja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5" y="1700808"/>
            <a:ext cx="7392041" cy="423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15415" y="6300033"/>
            <a:ext cx="6936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https://www.researchgate.net/publication/44240411_Eye_Gaze_Tracking_for_Human_Computer_Interaction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20" y="1528688"/>
            <a:ext cx="70739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ymbol zastępczy zawartości 3"/>
          <p:cNvSpPr>
            <a:spLocks noGrp="1"/>
          </p:cNvSpPr>
          <p:nvPr>
            <p:ph idx="1"/>
          </p:nvPr>
        </p:nvSpPr>
        <p:spPr>
          <a:xfrm>
            <a:off x="323528" y="4437112"/>
            <a:ext cx="8352928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Ze względu na wyraźnie widoczne białko w ludzkim oku, znacznie łatwiej określić kierunek spojrzenia u człowieka niż u innych ssaków, a nawet innych naczelnych.</a:t>
            </a:r>
          </a:p>
        </p:txBody>
      </p:sp>
    </p:spTree>
    <p:extLst>
      <p:ext uri="{BB962C8B-B14F-4D97-AF65-F5344CB8AC3E}">
        <p14:creationId xmlns:p14="http://schemas.microsoft.com/office/powerpoint/2010/main" val="295797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Walidacja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47946" y="6300033"/>
            <a:ext cx="26725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Kamil Pleskot (praca inż.)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91369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Walidacja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528" y="6165304"/>
            <a:ext cx="8465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Tobi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Pro 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(http://www.tobiipro.com/learn-and-support/learn/eye-tracking-essentials/what-affects-the-accuracy-and-precision-of-an-eye-tracker/)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3" y="1556792"/>
            <a:ext cx="5292587" cy="35283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67318" y="4725144"/>
            <a:ext cx="3256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i="1" dirty="0" err="1"/>
              <a:t>Accuracy</a:t>
            </a:r>
            <a:r>
              <a:rPr lang="pl-PL" sz="2800" dirty="0"/>
              <a:t> vs </a:t>
            </a:r>
            <a:r>
              <a:rPr lang="pl-PL" sz="2800" i="1" dirty="0"/>
              <a:t>Precision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35066" y="5313982"/>
            <a:ext cx="3948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/>
              <a:t>Celność/trafność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zmierzone średnie położenie jest bliskie </a:t>
            </a:r>
            <a:br>
              <a:rPr lang="pl-PL" dirty="0"/>
            </a:br>
            <a:r>
              <a:rPr lang="pl-PL" dirty="0"/>
              <a:t>rzeczywistemu punktowi spojrzenia</a:t>
            </a: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4499992" y="5374957"/>
            <a:ext cx="0" cy="718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4741590" y="5301208"/>
            <a:ext cx="3002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Precyzja/dokładność</a:t>
            </a:r>
          </a:p>
          <a:p>
            <a:r>
              <a:rPr lang="pl-PL" dirty="0"/>
              <a:t>niewielki rozrzut zmierzonych </a:t>
            </a:r>
            <a:br>
              <a:rPr lang="pl-PL" dirty="0"/>
            </a:br>
            <a:r>
              <a:rPr lang="pl-PL" dirty="0"/>
              <a:t>położeń spojrzenia</a:t>
            </a:r>
          </a:p>
        </p:txBody>
      </p:sp>
    </p:spTree>
    <p:extLst>
      <p:ext uri="{BB962C8B-B14F-4D97-AF65-F5344CB8AC3E}">
        <p14:creationId xmlns:p14="http://schemas.microsoft.com/office/powerpoint/2010/main" val="144448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Walidacja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528" y="6165304"/>
            <a:ext cx="8465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Tobi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Pro 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(http://www.tobiipro.com/learn-and-support/learn/eye-tracking-essentials/what-affects-the-accuracy-and-precision-of-an-eye-tracker/)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67318" y="4725144"/>
            <a:ext cx="3256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i="1" dirty="0" err="1"/>
              <a:t>Accuracy</a:t>
            </a:r>
            <a:r>
              <a:rPr lang="pl-PL" sz="2800" dirty="0"/>
              <a:t> vs </a:t>
            </a:r>
            <a:r>
              <a:rPr lang="pl-PL" sz="2800" i="1" dirty="0"/>
              <a:t>Precision</a:t>
            </a: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4499992" y="5374957"/>
            <a:ext cx="0" cy="718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7149"/>
            <a:ext cx="8384622" cy="2621971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619672" y="1547500"/>
            <a:ext cx="1577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Dobra trafność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868144" y="15475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Słaba trafność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35066" y="5313982"/>
            <a:ext cx="3948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/>
              <a:t>Celność/trafność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zmierzone średnie położenie jest bliskie </a:t>
            </a:r>
            <a:br>
              <a:rPr lang="pl-PL" dirty="0"/>
            </a:br>
            <a:r>
              <a:rPr lang="pl-PL" dirty="0"/>
              <a:t>rzeczywistemu punktowi spojrzenia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741590" y="5301208"/>
            <a:ext cx="3002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Precyzja/dokładność</a:t>
            </a:r>
          </a:p>
          <a:p>
            <a:r>
              <a:rPr lang="pl-PL" dirty="0"/>
              <a:t>niewielki rozrzut zmierzonych </a:t>
            </a:r>
            <a:br>
              <a:rPr lang="pl-PL" dirty="0"/>
            </a:br>
            <a:r>
              <a:rPr lang="pl-PL" dirty="0"/>
              <a:t>położeń spojrzenia</a:t>
            </a:r>
          </a:p>
        </p:txBody>
      </p:sp>
    </p:spTree>
    <p:extLst>
      <p:ext uri="{BB962C8B-B14F-4D97-AF65-F5344CB8AC3E}">
        <p14:creationId xmlns:p14="http://schemas.microsoft.com/office/powerpoint/2010/main" val="7792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– Walidacja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528" y="6165304"/>
            <a:ext cx="8465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r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 zdjęć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: </a:t>
            </a:r>
            <a:r>
              <a:rPr lang="pl-PL" altLang="pl-PL" sz="1200" dirty="0" err="1">
                <a:solidFill>
                  <a:srgbClr val="000000"/>
                </a:solidFill>
                <a:effectLst/>
                <a:cs typeface="+mn-cs"/>
              </a:rPr>
              <a:t>Tobi</a:t>
            </a: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 Pro </a:t>
            </a:r>
            <a:b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</a:br>
            <a:r>
              <a:rPr lang="pl-PL" altLang="pl-PL" sz="1200" dirty="0">
                <a:solidFill>
                  <a:srgbClr val="000000"/>
                </a:solidFill>
                <a:effectLst/>
                <a:cs typeface="+mn-cs"/>
              </a:rPr>
              <a:t>(http://www.tobiipro.com/learn-and-support/learn/eye-tracking-essentials/what-affects-the-accuracy-and-precision-of-an-eye-tracker/)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67318" y="4725144"/>
            <a:ext cx="3256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i="1" dirty="0" err="1"/>
              <a:t>Accuracy</a:t>
            </a:r>
            <a:r>
              <a:rPr lang="pl-PL" sz="2800" dirty="0"/>
              <a:t> vs </a:t>
            </a:r>
            <a:r>
              <a:rPr lang="pl-PL" sz="2800" i="1" dirty="0"/>
              <a:t>Precision</a:t>
            </a: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4499992" y="5374957"/>
            <a:ext cx="0" cy="718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2525"/>
            <a:ext cx="8384622" cy="255121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619672" y="1547500"/>
            <a:ext cx="18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Dobra dokładność</a:t>
            </a:r>
            <a:endParaRPr lang="pl-PL" i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868144" y="15475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Słaba dokładność</a:t>
            </a:r>
            <a:endParaRPr lang="pl-PL" i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35066" y="5313982"/>
            <a:ext cx="3948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b="1" dirty="0"/>
              <a:t>Celność/trafność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zmierzone średnie położenie jest bliskie </a:t>
            </a:r>
            <a:br>
              <a:rPr lang="pl-PL" dirty="0"/>
            </a:br>
            <a:r>
              <a:rPr lang="pl-PL" dirty="0"/>
              <a:t>rzeczywistemu punktowi spojrzenia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741590" y="5301208"/>
            <a:ext cx="3002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Precyzja/dokładność</a:t>
            </a:r>
          </a:p>
          <a:p>
            <a:r>
              <a:rPr lang="pl-PL" dirty="0"/>
              <a:t>niewielki rozrzut zmierzonych </a:t>
            </a:r>
            <a:br>
              <a:rPr lang="pl-PL" dirty="0"/>
            </a:br>
            <a:r>
              <a:rPr lang="pl-PL" dirty="0"/>
              <a:t>położeń spojrzenia</a:t>
            </a:r>
          </a:p>
        </p:txBody>
      </p:sp>
    </p:spTree>
    <p:extLst>
      <p:ext uri="{BB962C8B-B14F-4D97-AF65-F5344CB8AC3E}">
        <p14:creationId xmlns:p14="http://schemas.microsoft.com/office/powerpoint/2010/main" val="38519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rostokąt 69"/>
          <p:cNvSpPr/>
          <p:nvPr/>
        </p:nvSpPr>
        <p:spPr>
          <a:xfrm>
            <a:off x="683568" y="2567893"/>
            <a:ext cx="360040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0" name="Grupa 59"/>
          <p:cNvGrpSpPr/>
          <p:nvPr/>
        </p:nvGrpSpPr>
        <p:grpSpPr>
          <a:xfrm>
            <a:off x="2318873" y="4581128"/>
            <a:ext cx="6055953" cy="1854907"/>
            <a:chOff x="2318873" y="4581128"/>
            <a:chExt cx="6055953" cy="1854907"/>
          </a:xfrm>
        </p:grpSpPr>
        <p:sp>
          <p:nvSpPr>
            <p:cNvPr id="53" name="Prostokąt 52"/>
            <p:cNvSpPr/>
            <p:nvPr/>
          </p:nvSpPr>
          <p:spPr>
            <a:xfrm>
              <a:off x="2344706" y="4581128"/>
              <a:ext cx="5035605" cy="14364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2318873" y="6066703"/>
              <a:ext cx="6055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3">
                      <a:lumMod val="50000"/>
                    </a:schemeClr>
                  </a:solidFill>
                </a:rPr>
                <a:t>Oprogramowanie producenta lub własne (przy ograniczeniach)</a:t>
              </a: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1358174" y="1976453"/>
            <a:ext cx="5792611" cy="1883798"/>
            <a:chOff x="1430183" y="1829254"/>
            <a:chExt cx="5792611" cy="1883798"/>
          </a:xfrm>
        </p:grpSpPr>
        <p:sp>
          <p:nvSpPr>
            <p:cNvPr id="47" name="Prostokąt 46"/>
            <p:cNvSpPr/>
            <p:nvPr/>
          </p:nvSpPr>
          <p:spPr>
            <a:xfrm>
              <a:off x="1430820" y="2267580"/>
              <a:ext cx="5164034" cy="14454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1430183" y="1829254"/>
              <a:ext cx="5792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l-PL" dirty="0" err="1">
                  <a:solidFill>
                    <a:srgbClr val="002060"/>
                  </a:solidFill>
                </a:rPr>
                <a:t>Eyetracker</a:t>
              </a:r>
              <a:r>
                <a:rPr lang="pl-PL" dirty="0">
                  <a:solidFill>
                    <a:srgbClr val="002060"/>
                  </a:solidFill>
                </a:rPr>
                <a:t> i oprogramowanie dostarczone przez producenta</a:t>
              </a: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i dalsze przetwarzanie</a:t>
            </a:r>
          </a:p>
        </p:txBody>
      </p:sp>
      <p:sp>
        <p:nvSpPr>
          <p:cNvPr id="21" name="Uśmiechnięta buźka 20"/>
          <p:cNvSpPr/>
          <p:nvPr/>
        </p:nvSpPr>
        <p:spPr>
          <a:xfrm>
            <a:off x="539552" y="2414779"/>
            <a:ext cx="648072" cy="69837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3159416" y="2567893"/>
            <a:ext cx="3005340" cy="369332"/>
            <a:chOff x="3159416" y="2567893"/>
            <a:chExt cx="3005340" cy="369332"/>
          </a:xfrm>
        </p:grpSpPr>
        <p:sp>
          <p:nvSpPr>
            <p:cNvPr id="8" name="pole tekstowe 7"/>
            <p:cNvSpPr txBox="1"/>
            <p:nvPr/>
          </p:nvSpPr>
          <p:spPr>
            <a:xfrm>
              <a:off x="3579946" y="2567893"/>
              <a:ext cx="258481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/>
                <a:t>Wykrycie pozycji źrenic(y)</a:t>
              </a:r>
            </a:p>
          </p:txBody>
        </p:sp>
        <p:cxnSp>
          <p:nvCxnSpPr>
            <p:cNvPr id="23" name="Łącznik prosty ze strzałką 22"/>
            <p:cNvCxnSpPr>
              <a:stCxn id="3" idx="3"/>
              <a:endCxn id="8" idx="1"/>
            </p:cNvCxnSpPr>
            <p:nvPr/>
          </p:nvCxnSpPr>
          <p:spPr>
            <a:xfrm flipV="1">
              <a:off x="3159416" y="2752559"/>
              <a:ext cx="420530" cy="11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a 63"/>
          <p:cNvGrpSpPr/>
          <p:nvPr/>
        </p:nvGrpSpPr>
        <p:grpSpPr>
          <a:xfrm>
            <a:off x="3431251" y="2937225"/>
            <a:ext cx="2882199" cy="710982"/>
            <a:chOff x="3431251" y="2937225"/>
            <a:chExt cx="2882199" cy="710982"/>
          </a:xfrm>
        </p:grpSpPr>
        <p:sp>
          <p:nvSpPr>
            <p:cNvPr id="10" name="pole tekstowe 9"/>
            <p:cNvSpPr txBox="1"/>
            <p:nvPr/>
          </p:nvSpPr>
          <p:spPr>
            <a:xfrm>
              <a:off x="3431251" y="3278875"/>
              <a:ext cx="288219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/>
                <a:t>Obliczenie punktu spojrzenia</a:t>
              </a:r>
            </a:p>
          </p:txBody>
        </p:sp>
        <p:cxnSp>
          <p:nvCxnSpPr>
            <p:cNvPr id="25" name="Łącznik prosty ze strzałką 24"/>
            <p:cNvCxnSpPr>
              <a:stCxn id="8" idx="2"/>
              <a:endCxn id="10" idx="0"/>
            </p:cNvCxnSpPr>
            <p:nvPr/>
          </p:nvCxnSpPr>
          <p:spPr>
            <a:xfrm>
              <a:off x="4872351" y="2937225"/>
              <a:ext cx="0" cy="3416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a 61"/>
          <p:cNvGrpSpPr/>
          <p:nvPr/>
        </p:nvGrpSpPr>
        <p:grpSpPr>
          <a:xfrm>
            <a:off x="1187624" y="2579301"/>
            <a:ext cx="1971792" cy="369332"/>
            <a:chOff x="1187624" y="2579301"/>
            <a:chExt cx="1971792" cy="369332"/>
          </a:xfrm>
        </p:grpSpPr>
        <p:sp>
          <p:nvSpPr>
            <p:cNvPr id="3" name="pole tekstowe 2"/>
            <p:cNvSpPr txBox="1"/>
            <p:nvPr/>
          </p:nvSpPr>
          <p:spPr>
            <a:xfrm>
              <a:off x="1529996" y="2579301"/>
              <a:ext cx="16294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/>
                <a:t>Obraz z kamery</a:t>
              </a:r>
            </a:p>
          </p:txBody>
        </p:sp>
        <p:cxnSp>
          <p:nvCxnSpPr>
            <p:cNvPr id="27" name="Łącznik prosty ze strzałką 26"/>
            <p:cNvCxnSpPr>
              <a:stCxn id="21" idx="6"/>
              <a:endCxn id="3" idx="1"/>
            </p:cNvCxnSpPr>
            <p:nvPr/>
          </p:nvCxnSpPr>
          <p:spPr>
            <a:xfrm>
              <a:off x="1187624" y="2763967"/>
              <a:ext cx="3423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a 82"/>
          <p:cNvGrpSpPr/>
          <p:nvPr/>
        </p:nvGrpSpPr>
        <p:grpSpPr>
          <a:xfrm>
            <a:off x="539552" y="4005255"/>
            <a:ext cx="6264696" cy="780632"/>
            <a:chOff x="539552" y="4005255"/>
            <a:chExt cx="6264696" cy="780632"/>
          </a:xfrm>
        </p:grpSpPr>
        <p:cxnSp>
          <p:nvCxnSpPr>
            <p:cNvPr id="14" name="Łącznik prostoliniowy 13"/>
            <p:cNvCxnSpPr/>
            <p:nvPr/>
          </p:nvCxnSpPr>
          <p:spPr>
            <a:xfrm>
              <a:off x="539552" y="4374587"/>
              <a:ext cx="62646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ole tekstowe 27"/>
            <p:cNvSpPr txBox="1"/>
            <p:nvPr/>
          </p:nvSpPr>
          <p:spPr>
            <a:xfrm>
              <a:off x="539552" y="4005255"/>
              <a:ext cx="2254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w czasie rzeczywistym</a:t>
              </a:r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541438" y="4416555"/>
              <a:ext cx="788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/>
                <a:t>offline</a:t>
              </a:r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6313450" y="3140375"/>
            <a:ext cx="2025511" cy="646331"/>
            <a:chOff x="6313450" y="3140375"/>
            <a:chExt cx="2025511" cy="646331"/>
          </a:xfrm>
        </p:grpSpPr>
        <p:sp>
          <p:nvSpPr>
            <p:cNvPr id="30" name="pole tekstowe 29"/>
            <p:cNvSpPr txBox="1"/>
            <p:nvPr/>
          </p:nvSpPr>
          <p:spPr>
            <a:xfrm>
              <a:off x="6732239" y="3140375"/>
              <a:ext cx="1606722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pl-PL" dirty="0"/>
                <a:t>Uproszczona </a:t>
              </a:r>
              <a:br>
                <a:rPr lang="pl-PL" dirty="0"/>
              </a:br>
              <a:r>
                <a:rPr lang="pl-PL" dirty="0"/>
                <a:t>analiza zdarzeń</a:t>
              </a:r>
            </a:p>
          </p:txBody>
        </p:sp>
        <p:cxnSp>
          <p:nvCxnSpPr>
            <p:cNvPr id="32" name="Łącznik prosty ze strzałką 31"/>
            <p:cNvCxnSpPr>
              <a:stCxn id="10" idx="3"/>
              <a:endCxn id="30" idx="1"/>
            </p:cNvCxnSpPr>
            <p:nvPr/>
          </p:nvCxnSpPr>
          <p:spPr>
            <a:xfrm>
              <a:off x="6313450" y="3463541"/>
              <a:ext cx="41878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a 66"/>
          <p:cNvGrpSpPr/>
          <p:nvPr/>
        </p:nvGrpSpPr>
        <p:grpSpPr>
          <a:xfrm>
            <a:off x="2617534" y="3648207"/>
            <a:ext cx="4509632" cy="1500375"/>
            <a:chOff x="2617534" y="3648207"/>
            <a:chExt cx="4509632" cy="1500375"/>
          </a:xfrm>
        </p:grpSpPr>
        <p:sp>
          <p:nvSpPr>
            <p:cNvPr id="12" name="pole tekstowe 11"/>
            <p:cNvSpPr txBox="1"/>
            <p:nvPr/>
          </p:nvSpPr>
          <p:spPr>
            <a:xfrm>
              <a:off x="2617534" y="4779250"/>
              <a:ext cx="45096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/>
                <a:t>Analiza zdarzeń (fiksacje, </a:t>
              </a:r>
              <a:r>
                <a:rPr lang="pl-PL" dirty="0" err="1"/>
                <a:t>sakady</a:t>
              </a:r>
              <a:r>
                <a:rPr lang="pl-PL" dirty="0"/>
                <a:t>, mrugnięcia)</a:t>
              </a:r>
            </a:p>
          </p:txBody>
        </p:sp>
        <p:cxnSp>
          <p:nvCxnSpPr>
            <p:cNvPr id="43" name="Łącznik prosty ze strzałką 42"/>
            <p:cNvCxnSpPr>
              <a:stCxn id="10" idx="2"/>
              <a:endCxn id="12" idx="0"/>
            </p:cNvCxnSpPr>
            <p:nvPr/>
          </p:nvCxnSpPr>
          <p:spPr>
            <a:xfrm flipH="1">
              <a:off x="4872350" y="3648207"/>
              <a:ext cx="1" cy="11310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a 67"/>
          <p:cNvGrpSpPr/>
          <p:nvPr/>
        </p:nvGrpSpPr>
        <p:grpSpPr>
          <a:xfrm>
            <a:off x="3355396" y="5148582"/>
            <a:ext cx="3033907" cy="728201"/>
            <a:chOff x="3355396" y="5148582"/>
            <a:chExt cx="3033907" cy="728201"/>
          </a:xfrm>
        </p:grpSpPr>
        <p:sp>
          <p:nvSpPr>
            <p:cNvPr id="15" name="pole tekstowe 14"/>
            <p:cNvSpPr txBox="1"/>
            <p:nvPr/>
          </p:nvSpPr>
          <p:spPr>
            <a:xfrm>
              <a:off x="3355396" y="5507451"/>
              <a:ext cx="30339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/>
                <a:t>Monitoring/Diagnoza/Badania</a:t>
              </a:r>
            </a:p>
          </p:txBody>
        </p:sp>
        <p:cxnSp>
          <p:nvCxnSpPr>
            <p:cNvPr id="46" name="Łącznik prosty ze strzałką 45"/>
            <p:cNvCxnSpPr>
              <a:stCxn id="12" idx="2"/>
              <a:endCxn id="15" idx="0"/>
            </p:cNvCxnSpPr>
            <p:nvPr/>
          </p:nvCxnSpPr>
          <p:spPr>
            <a:xfrm>
              <a:off x="4872350" y="5148582"/>
              <a:ext cx="0" cy="3588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a 81"/>
          <p:cNvGrpSpPr/>
          <p:nvPr/>
        </p:nvGrpSpPr>
        <p:grpSpPr>
          <a:xfrm>
            <a:off x="2186858" y="1340768"/>
            <a:ext cx="5348742" cy="1799607"/>
            <a:chOff x="2186858" y="1340768"/>
            <a:chExt cx="5348742" cy="1799607"/>
          </a:xfrm>
        </p:grpSpPr>
        <p:cxnSp>
          <p:nvCxnSpPr>
            <p:cNvPr id="38" name="Łącznik prostoliniowy 37"/>
            <p:cNvCxnSpPr>
              <a:stCxn id="30" idx="0"/>
            </p:cNvCxnSpPr>
            <p:nvPr/>
          </p:nvCxnSpPr>
          <p:spPr>
            <a:xfrm flipV="1">
              <a:off x="7535600" y="1669450"/>
              <a:ext cx="0" cy="1470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oliniowy 39"/>
            <p:cNvCxnSpPr>
              <a:endCxn id="71" idx="3"/>
            </p:cNvCxnSpPr>
            <p:nvPr/>
          </p:nvCxnSpPr>
          <p:spPr>
            <a:xfrm flipH="1">
              <a:off x="2186858" y="1669450"/>
              <a:ext cx="5348742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/>
            <p:cNvSpPr txBox="1"/>
            <p:nvPr/>
          </p:nvSpPr>
          <p:spPr>
            <a:xfrm>
              <a:off x="3392811" y="1340768"/>
              <a:ext cx="2959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accent3">
                      <a:lumMod val="50000"/>
                    </a:schemeClr>
                  </a:solidFill>
                </a:rPr>
                <a:t>sprzężenie zwrotne / kontrola</a:t>
              </a:r>
            </a:p>
          </p:txBody>
        </p:sp>
      </p:grpSp>
      <p:cxnSp>
        <p:nvCxnSpPr>
          <p:cNvPr id="58" name="Łącznik prosty ze strzałką 57"/>
          <p:cNvCxnSpPr>
            <a:endCxn id="21" idx="0"/>
          </p:cNvCxnSpPr>
          <p:nvPr/>
        </p:nvCxnSpPr>
        <p:spPr>
          <a:xfrm>
            <a:off x="863588" y="1854116"/>
            <a:ext cx="0" cy="56066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ole tekstowe 70"/>
          <p:cNvSpPr txBox="1"/>
          <p:nvPr/>
        </p:nvSpPr>
        <p:spPr>
          <a:xfrm>
            <a:off x="251520" y="1484784"/>
            <a:ext cx="193533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Gra / Eksperyment</a:t>
            </a:r>
          </a:p>
        </p:txBody>
      </p:sp>
      <p:sp>
        <p:nvSpPr>
          <p:cNvPr id="84" name="pole tekstowe 83"/>
          <p:cNvSpPr txBox="1"/>
          <p:nvPr/>
        </p:nvSpPr>
        <p:spPr>
          <a:xfrm>
            <a:off x="1741970" y="2924944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25-2500 </a:t>
            </a:r>
            <a:r>
              <a:rPr lang="pl-PL" dirty="0" err="1"/>
              <a:t>Hz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38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8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rostokąt 69"/>
          <p:cNvSpPr/>
          <p:nvPr/>
        </p:nvSpPr>
        <p:spPr>
          <a:xfrm>
            <a:off x="683568" y="2567893"/>
            <a:ext cx="360040" cy="1846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0" name="Grupa 59"/>
          <p:cNvGrpSpPr/>
          <p:nvPr/>
        </p:nvGrpSpPr>
        <p:grpSpPr>
          <a:xfrm>
            <a:off x="2318873" y="4581128"/>
            <a:ext cx="6055953" cy="1854907"/>
            <a:chOff x="2318873" y="4581128"/>
            <a:chExt cx="6055953" cy="1854907"/>
          </a:xfrm>
        </p:grpSpPr>
        <p:sp>
          <p:nvSpPr>
            <p:cNvPr id="53" name="Prostokąt 52"/>
            <p:cNvSpPr/>
            <p:nvPr/>
          </p:nvSpPr>
          <p:spPr>
            <a:xfrm>
              <a:off x="2344706" y="4581128"/>
              <a:ext cx="5035605" cy="14364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4" name="pole tekstowe 53"/>
            <p:cNvSpPr txBox="1"/>
            <p:nvPr/>
          </p:nvSpPr>
          <p:spPr>
            <a:xfrm>
              <a:off x="2318873" y="6066703"/>
              <a:ext cx="6055953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pl-PL" dirty="0">
                  <a:solidFill>
                    <a:schemeClr val="accent3">
                      <a:lumMod val="50000"/>
                    </a:schemeClr>
                  </a:solidFill>
                </a:rPr>
                <a:t>Oprogramowanie producenta lub własne (przy ograniczeniach)</a:t>
              </a:r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1358174" y="1976453"/>
            <a:ext cx="5792611" cy="1883798"/>
            <a:chOff x="1430183" y="1829254"/>
            <a:chExt cx="5792611" cy="1883798"/>
          </a:xfrm>
        </p:grpSpPr>
        <p:sp>
          <p:nvSpPr>
            <p:cNvPr id="47" name="Prostokąt 46"/>
            <p:cNvSpPr/>
            <p:nvPr/>
          </p:nvSpPr>
          <p:spPr>
            <a:xfrm>
              <a:off x="1430820" y="2267580"/>
              <a:ext cx="5164034" cy="14454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1430183" y="1829254"/>
              <a:ext cx="5792611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r"/>
              <a:r>
                <a:rPr lang="pl-PL" dirty="0" err="1">
                  <a:solidFill>
                    <a:srgbClr val="002060"/>
                  </a:solidFill>
                </a:rPr>
                <a:t>Eyetracker</a:t>
              </a:r>
              <a:r>
                <a:rPr lang="pl-PL" dirty="0">
                  <a:solidFill>
                    <a:srgbClr val="002060"/>
                  </a:solidFill>
                </a:rPr>
                <a:t> i oprogramowanie dostarczone przez producenta</a:t>
              </a:r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Eyetracker</a:t>
            </a:r>
            <a:r>
              <a:rPr lang="pl-PL" dirty="0"/>
              <a:t> i dalsze przetwarzanie</a:t>
            </a:r>
          </a:p>
        </p:txBody>
      </p:sp>
      <p:sp>
        <p:nvSpPr>
          <p:cNvPr id="21" name="Uśmiechnięta buźka 20"/>
          <p:cNvSpPr/>
          <p:nvPr/>
        </p:nvSpPr>
        <p:spPr>
          <a:xfrm>
            <a:off x="539552" y="2414779"/>
            <a:ext cx="648072" cy="698376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3" name="Grupa 62"/>
          <p:cNvGrpSpPr/>
          <p:nvPr/>
        </p:nvGrpSpPr>
        <p:grpSpPr>
          <a:xfrm>
            <a:off x="3159416" y="2567893"/>
            <a:ext cx="3005340" cy="369332"/>
            <a:chOff x="3159416" y="2567893"/>
            <a:chExt cx="3005340" cy="369332"/>
          </a:xfrm>
        </p:grpSpPr>
        <p:sp>
          <p:nvSpPr>
            <p:cNvPr id="8" name="pole tekstowe 7"/>
            <p:cNvSpPr txBox="1"/>
            <p:nvPr/>
          </p:nvSpPr>
          <p:spPr>
            <a:xfrm>
              <a:off x="3579946" y="2567893"/>
              <a:ext cx="258481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pl-PL" dirty="0"/>
                <a:t>Wykrycie pozycji źrenic(y)</a:t>
              </a:r>
            </a:p>
          </p:txBody>
        </p:sp>
        <p:cxnSp>
          <p:nvCxnSpPr>
            <p:cNvPr id="23" name="Łącznik prosty ze strzałką 22"/>
            <p:cNvCxnSpPr>
              <a:stCxn id="3" idx="3"/>
              <a:endCxn id="8" idx="1"/>
            </p:cNvCxnSpPr>
            <p:nvPr/>
          </p:nvCxnSpPr>
          <p:spPr>
            <a:xfrm flipV="1">
              <a:off x="3159416" y="2752559"/>
              <a:ext cx="420530" cy="1140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upa 63"/>
          <p:cNvGrpSpPr/>
          <p:nvPr/>
        </p:nvGrpSpPr>
        <p:grpSpPr>
          <a:xfrm>
            <a:off x="3431251" y="2937225"/>
            <a:ext cx="2882199" cy="710982"/>
            <a:chOff x="3431251" y="2937225"/>
            <a:chExt cx="2882199" cy="710982"/>
          </a:xfrm>
        </p:grpSpPr>
        <p:sp>
          <p:nvSpPr>
            <p:cNvPr id="10" name="pole tekstowe 9"/>
            <p:cNvSpPr txBox="1"/>
            <p:nvPr/>
          </p:nvSpPr>
          <p:spPr>
            <a:xfrm>
              <a:off x="3431251" y="3278875"/>
              <a:ext cx="288219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pl-PL" dirty="0"/>
                <a:t>Obliczenie punktu spojrzenia</a:t>
              </a:r>
            </a:p>
          </p:txBody>
        </p:sp>
        <p:cxnSp>
          <p:nvCxnSpPr>
            <p:cNvPr id="25" name="Łącznik prosty ze strzałką 24"/>
            <p:cNvCxnSpPr>
              <a:stCxn id="8" idx="2"/>
              <a:endCxn id="10" idx="0"/>
            </p:cNvCxnSpPr>
            <p:nvPr/>
          </p:nvCxnSpPr>
          <p:spPr>
            <a:xfrm>
              <a:off x="4872351" y="2937225"/>
              <a:ext cx="0" cy="3416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a 61"/>
          <p:cNvGrpSpPr/>
          <p:nvPr/>
        </p:nvGrpSpPr>
        <p:grpSpPr>
          <a:xfrm>
            <a:off x="1187624" y="2579301"/>
            <a:ext cx="1971792" cy="369332"/>
            <a:chOff x="1187624" y="2579301"/>
            <a:chExt cx="1971792" cy="369332"/>
          </a:xfrm>
        </p:grpSpPr>
        <p:sp>
          <p:nvSpPr>
            <p:cNvPr id="3" name="pole tekstowe 2"/>
            <p:cNvSpPr txBox="1"/>
            <p:nvPr/>
          </p:nvSpPr>
          <p:spPr>
            <a:xfrm>
              <a:off x="1529996" y="2579301"/>
              <a:ext cx="16294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pl-PL" dirty="0"/>
                <a:t>Obraz z kamery</a:t>
              </a:r>
            </a:p>
          </p:txBody>
        </p:sp>
        <p:cxnSp>
          <p:nvCxnSpPr>
            <p:cNvPr id="27" name="Łącznik prosty ze strzałką 26"/>
            <p:cNvCxnSpPr>
              <a:stCxn id="21" idx="6"/>
              <a:endCxn id="3" idx="1"/>
            </p:cNvCxnSpPr>
            <p:nvPr/>
          </p:nvCxnSpPr>
          <p:spPr>
            <a:xfrm>
              <a:off x="1187624" y="2763967"/>
              <a:ext cx="3423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a 82"/>
          <p:cNvGrpSpPr/>
          <p:nvPr/>
        </p:nvGrpSpPr>
        <p:grpSpPr>
          <a:xfrm>
            <a:off x="539552" y="4005255"/>
            <a:ext cx="6264696" cy="780632"/>
            <a:chOff x="539552" y="4005255"/>
            <a:chExt cx="6264696" cy="780632"/>
          </a:xfrm>
        </p:grpSpPr>
        <p:cxnSp>
          <p:nvCxnSpPr>
            <p:cNvPr id="14" name="Łącznik prostoliniowy 13"/>
            <p:cNvCxnSpPr/>
            <p:nvPr/>
          </p:nvCxnSpPr>
          <p:spPr>
            <a:xfrm>
              <a:off x="539552" y="4374587"/>
              <a:ext cx="62646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ole tekstowe 27"/>
            <p:cNvSpPr txBox="1"/>
            <p:nvPr/>
          </p:nvSpPr>
          <p:spPr>
            <a:xfrm>
              <a:off x="539552" y="4005255"/>
              <a:ext cx="2254207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pl-PL" i="1" dirty="0"/>
                <a:t>w czasie rzeczywistym</a:t>
              </a:r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541438" y="4416555"/>
              <a:ext cx="788357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pl-PL" i="1" dirty="0"/>
                <a:t>offline</a:t>
              </a:r>
            </a:p>
          </p:txBody>
        </p:sp>
      </p:grpSp>
      <p:grpSp>
        <p:nvGrpSpPr>
          <p:cNvPr id="65" name="Grupa 64"/>
          <p:cNvGrpSpPr/>
          <p:nvPr/>
        </p:nvGrpSpPr>
        <p:grpSpPr>
          <a:xfrm>
            <a:off x="6313450" y="3140375"/>
            <a:ext cx="2025511" cy="646331"/>
            <a:chOff x="6313450" y="3140375"/>
            <a:chExt cx="2025511" cy="646331"/>
          </a:xfrm>
        </p:grpSpPr>
        <p:sp>
          <p:nvSpPr>
            <p:cNvPr id="30" name="pole tekstowe 29"/>
            <p:cNvSpPr txBox="1"/>
            <p:nvPr/>
          </p:nvSpPr>
          <p:spPr>
            <a:xfrm>
              <a:off x="6732239" y="3140375"/>
              <a:ext cx="1606722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pl-PL" dirty="0"/>
                <a:t>GCAF</a:t>
              </a:r>
            </a:p>
            <a:p>
              <a:pPr algn="ctr"/>
              <a:r>
                <a:rPr lang="pl-PL" dirty="0"/>
                <a:t>GIML</a:t>
              </a:r>
            </a:p>
          </p:txBody>
        </p:sp>
        <p:cxnSp>
          <p:nvCxnSpPr>
            <p:cNvPr id="32" name="Łącznik prosty ze strzałką 31"/>
            <p:cNvCxnSpPr>
              <a:stCxn id="10" idx="3"/>
              <a:endCxn id="30" idx="1"/>
            </p:cNvCxnSpPr>
            <p:nvPr/>
          </p:nvCxnSpPr>
          <p:spPr>
            <a:xfrm>
              <a:off x="6313450" y="3463541"/>
              <a:ext cx="41878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a 66"/>
          <p:cNvGrpSpPr/>
          <p:nvPr/>
        </p:nvGrpSpPr>
        <p:grpSpPr>
          <a:xfrm>
            <a:off x="2617534" y="3648207"/>
            <a:ext cx="4509632" cy="1500375"/>
            <a:chOff x="2617534" y="3648207"/>
            <a:chExt cx="4509632" cy="1500375"/>
          </a:xfrm>
        </p:grpSpPr>
        <p:sp>
          <p:nvSpPr>
            <p:cNvPr id="12" name="pole tekstowe 11"/>
            <p:cNvSpPr txBox="1"/>
            <p:nvPr/>
          </p:nvSpPr>
          <p:spPr>
            <a:xfrm>
              <a:off x="2617534" y="4779250"/>
              <a:ext cx="450963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pl-PL" dirty="0" err="1"/>
                <a:t>Gaze</a:t>
              </a:r>
              <a:r>
                <a:rPr lang="pl-PL" dirty="0"/>
                <a:t> Data Explorer (GDE)</a:t>
              </a:r>
            </a:p>
          </p:txBody>
        </p:sp>
        <p:cxnSp>
          <p:nvCxnSpPr>
            <p:cNvPr id="43" name="Łącznik prosty ze strzałką 42"/>
            <p:cNvCxnSpPr>
              <a:stCxn id="10" idx="2"/>
              <a:endCxn id="12" idx="0"/>
            </p:cNvCxnSpPr>
            <p:nvPr/>
          </p:nvCxnSpPr>
          <p:spPr>
            <a:xfrm flipH="1">
              <a:off x="4872350" y="3648207"/>
              <a:ext cx="1" cy="113104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a 67"/>
          <p:cNvGrpSpPr/>
          <p:nvPr/>
        </p:nvGrpSpPr>
        <p:grpSpPr>
          <a:xfrm>
            <a:off x="3355396" y="5148582"/>
            <a:ext cx="3033907" cy="728201"/>
            <a:chOff x="3355396" y="5148582"/>
            <a:chExt cx="3033907" cy="728201"/>
          </a:xfrm>
        </p:grpSpPr>
        <p:sp>
          <p:nvSpPr>
            <p:cNvPr id="15" name="pole tekstowe 14"/>
            <p:cNvSpPr txBox="1"/>
            <p:nvPr/>
          </p:nvSpPr>
          <p:spPr>
            <a:xfrm>
              <a:off x="3355396" y="5507451"/>
              <a:ext cx="303390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pl-PL" dirty="0"/>
                <a:t>Monitoring/Diagnoza/Badania</a:t>
              </a:r>
            </a:p>
          </p:txBody>
        </p:sp>
        <p:cxnSp>
          <p:nvCxnSpPr>
            <p:cNvPr id="46" name="Łącznik prosty ze strzałką 45"/>
            <p:cNvCxnSpPr>
              <a:stCxn id="12" idx="2"/>
              <a:endCxn id="15" idx="0"/>
            </p:cNvCxnSpPr>
            <p:nvPr/>
          </p:nvCxnSpPr>
          <p:spPr>
            <a:xfrm>
              <a:off x="4872350" y="5148582"/>
              <a:ext cx="0" cy="3588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upa 81"/>
          <p:cNvGrpSpPr/>
          <p:nvPr/>
        </p:nvGrpSpPr>
        <p:grpSpPr>
          <a:xfrm>
            <a:off x="2186858" y="1340768"/>
            <a:ext cx="5348742" cy="1799607"/>
            <a:chOff x="2186858" y="1340768"/>
            <a:chExt cx="5348742" cy="1799607"/>
          </a:xfrm>
        </p:grpSpPr>
        <p:cxnSp>
          <p:nvCxnSpPr>
            <p:cNvPr id="38" name="Łącznik prostoliniowy 37"/>
            <p:cNvCxnSpPr>
              <a:stCxn id="30" idx="0"/>
            </p:cNvCxnSpPr>
            <p:nvPr/>
          </p:nvCxnSpPr>
          <p:spPr>
            <a:xfrm flipV="1">
              <a:off x="7535600" y="1669450"/>
              <a:ext cx="0" cy="1470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Łącznik prostoliniowy 39"/>
            <p:cNvCxnSpPr>
              <a:endCxn id="71" idx="3"/>
            </p:cNvCxnSpPr>
            <p:nvPr/>
          </p:nvCxnSpPr>
          <p:spPr>
            <a:xfrm flipH="1">
              <a:off x="2186858" y="1669450"/>
              <a:ext cx="5348742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pole tekstowe 40"/>
            <p:cNvSpPr txBox="1"/>
            <p:nvPr/>
          </p:nvSpPr>
          <p:spPr>
            <a:xfrm>
              <a:off x="3392811" y="1340768"/>
              <a:ext cx="295908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pl-PL" dirty="0">
                  <a:solidFill>
                    <a:schemeClr val="accent3">
                      <a:lumMod val="50000"/>
                    </a:schemeClr>
                  </a:solidFill>
                </a:rPr>
                <a:t>sprzężenie zwrotne / kontrola</a:t>
              </a:r>
            </a:p>
          </p:txBody>
        </p:sp>
      </p:grpSp>
      <p:cxnSp>
        <p:nvCxnSpPr>
          <p:cNvPr id="58" name="Łącznik prosty ze strzałką 57"/>
          <p:cNvCxnSpPr>
            <a:endCxn id="21" idx="0"/>
          </p:cNvCxnSpPr>
          <p:nvPr/>
        </p:nvCxnSpPr>
        <p:spPr>
          <a:xfrm>
            <a:off x="863588" y="1854116"/>
            <a:ext cx="0" cy="56066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pole tekstowe 70"/>
          <p:cNvSpPr txBox="1"/>
          <p:nvPr/>
        </p:nvSpPr>
        <p:spPr>
          <a:xfrm>
            <a:off x="251520" y="1484784"/>
            <a:ext cx="193533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pl-PL" dirty="0"/>
              <a:t>GIML / GCAF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860032" y="4005064"/>
            <a:ext cx="12178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pl-PL" dirty="0" err="1">
                <a:solidFill>
                  <a:schemeClr val="accent3">
                    <a:lumMod val="50000"/>
                  </a:schemeClr>
                </a:solidFill>
              </a:rPr>
              <a:t>IEyetracker</a:t>
            </a: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0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Ruchy oczu – zdarzenia - </a:t>
            </a:r>
            <a:r>
              <a:rPr lang="pl-PL" dirty="0">
                <a:solidFill>
                  <a:srgbClr val="0070C0"/>
                </a:solidFill>
              </a:rPr>
              <a:t>zapowiedź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60216"/>
              </p:ext>
            </p:extLst>
          </p:nvPr>
        </p:nvGraphicFramePr>
        <p:xfrm>
          <a:off x="611560" y="1340768"/>
          <a:ext cx="7920880" cy="5218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3185">
                <a:tc>
                  <a:txBody>
                    <a:bodyPr/>
                    <a:lstStyle/>
                    <a:p>
                      <a:r>
                        <a:rPr lang="pl-PL" dirty="0"/>
                        <a:t>Zdarzenie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Czas trwania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Długość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Prędkość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927">
                <a:tc>
                  <a:txBody>
                    <a:bodyPr/>
                    <a:lstStyle/>
                    <a:p>
                      <a:r>
                        <a:rPr lang="pl-PL" dirty="0"/>
                        <a:t>Fiksacja (</a:t>
                      </a:r>
                      <a:r>
                        <a:rPr lang="pl-PL" i="1" u="none" dirty="0" err="1"/>
                        <a:t>fixation</a:t>
                      </a:r>
                      <a:r>
                        <a:rPr lang="pl-PL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200-300 ms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1215">
                <a:tc>
                  <a:txBody>
                    <a:bodyPr/>
                    <a:lstStyle/>
                    <a:p>
                      <a:r>
                        <a:rPr lang="pl-PL" dirty="0" err="1"/>
                        <a:t>Sakada</a:t>
                      </a:r>
                      <a:r>
                        <a:rPr lang="pl-PL" dirty="0"/>
                        <a:t> (</a:t>
                      </a:r>
                      <a:r>
                        <a:rPr lang="pl-PL" i="1" dirty="0" err="1"/>
                        <a:t>saccade</a:t>
                      </a:r>
                      <a:r>
                        <a:rPr lang="pl-PL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30-80 ms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4-20°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300-500°/s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pl-PL" dirty="0"/>
                        <a:t>Glisada (</a:t>
                      </a:r>
                      <a:r>
                        <a:rPr lang="pl-PL" i="1" dirty="0" err="1"/>
                        <a:t>glissade</a:t>
                      </a:r>
                      <a:r>
                        <a:rPr lang="pl-PL" dirty="0"/>
                        <a:t>)</a:t>
                      </a:r>
                      <a:br>
                        <a:rPr lang="pl-PL" dirty="0"/>
                      </a:br>
                      <a:r>
                        <a:rPr lang="pl-PL" dirty="0"/>
                        <a:t>- dociągnięcie oka do położenia bodźca, 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korekta po </a:t>
                      </a:r>
                      <a:r>
                        <a:rPr lang="pl-PL" dirty="0" err="1"/>
                        <a:t>sakadzie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10-40 ms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0.5-2°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20-140°/s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pl-PL" dirty="0"/>
                        <a:t>Gładkie podążanie</a:t>
                      </a:r>
                      <a:br>
                        <a:rPr lang="pl-PL" dirty="0"/>
                      </a:br>
                      <a:r>
                        <a:rPr lang="pl-PL" dirty="0"/>
                        <a:t>(</a:t>
                      </a:r>
                      <a:r>
                        <a:rPr lang="pl-PL" i="1" dirty="0" err="1"/>
                        <a:t>smooth</a:t>
                      </a:r>
                      <a:r>
                        <a:rPr lang="pl-PL" i="1" dirty="0"/>
                        <a:t> </a:t>
                      </a:r>
                      <a:r>
                        <a:rPr lang="pl-PL" i="1" dirty="0" err="1"/>
                        <a:t>pursuit</a:t>
                      </a:r>
                      <a:r>
                        <a:rPr lang="pl-PL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10-30°/s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l-PL" dirty="0"/>
                        <a:t>Dryft (</a:t>
                      </a:r>
                      <a:r>
                        <a:rPr lang="pl-PL" i="1" dirty="0" err="1"/>
                        <a:t>drift</a:t>
                      </a:r>
                      <a:r>
                        <a:rPr lang="pl-PL" dirty="0"/>
                        <a:t>)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– powolne</a:t>
                      </a:r>
                      <a:r>
                        <a:rPr lang="pl-PL" baseline="0" dirty="0"/>
                        <a:t> </a:t>
                      </a:r>
                      <a:r>
                        <a:rPr lang="pl-PL" dirty="0"/>
                        <a:t>wysunięcie</a:t>
                      </a:r>
                      <a:r>
                        <a:rPr lang="pl-PL" baseline="0" dirty="0"/>
                        <a:t> punktu spojrzenia z centrum fiksacji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200-1000</a:t>
                      </a:r>
                      <a:r>
                        <a:rPr lang="pl-PL" baseline="0" dirty="0"/>
                        <a:t> ms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1-60’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6-25’/s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l-PL" dirty="0" err="1"/>
                        <a:t>Mikrosakada</a:t>
                      </a:r>
                      <a:r>
                        <a:rPr lang="pl-PL" dirty="0"/>
                        <a:t> (</a:t>
                      </a:r>
                      <a:r>
                        <a:rPr lang="pl-PL" i="1" dirty="0" err="1"/>
                        <a:t>microsaccade</a:t>
                      </a:r>
                      <a:r>
                        <a:rPr lang="pl-PL" i="1" dirty="0"/>
                        <a:t>) </a:t>
                      </a:r>
                      <a:r>
                        <a:rPr lang="pl-PL" i="0" dirty="0"/>
                        <a:t>–</a:t>
                      </a:r>
                      <a:r>
                        <a:rPr lang="pl-PL" i="0" baseline="0" dirty="0"/>
                        <a:t> powrót do bodźca, szybkie skorygowanie dryfu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</a:t>
                      </a:r>
                      <a:r>
                        <a:rPr lang="pl-PL" baseline="0" dirty="0"/>
                        <a:t>-30 ms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10-40’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15-50°/s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040">
                <a:tc>
                  <a:txBody>
                    <a:bodyPr/>
                    <a:lstStyle/>
                    <a:p>
                      <a:r>
                        <a:rPr lang="pl-PL" dirty="0"/>
                        <a:t>Tremor – drżenie mięśni oka, pobudzanie nerwów oka (?)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-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 1’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 &lt; 20’/s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27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Ruchy oczu – zdarzenia - </a:t>
            </a:r>
            <a:r>
              <a:rPr lang="pl-PL" dirty="0">
                <a:solidFill>
                  <a:srgbClr val="0070C0"/>
                </a:solidFill>
              </a:rPr>
              <a:t>zapowiedź</a:t>
            </a:r>
          </a:p>
        </p:txBody>
      </p:sp>
      <p:sp>
        <p:nvSpPr>
          <p:cNvPr id="3" name="Elipsa 2"/>
          <p:cNvSpPr/>
          <p:nvPr/>
        </p:nvSpPr>
        <p:spPr>
          <a:xfrm>
            <a:off x="827584" y="5229200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2" name="Grupa 11"/>
          <p:cNvGrpSpPr/>
          <p:nvPr/>
        </p:nvGrpSpPr>
        <p:grpSpPr>
          <a:xfrm>
            <a:off x="3851920" y="1635083"/>
            <a:ext cx="1296144" cy="1368152"/>
            <a:chOff x="2411760" y="1844824"/>
            <a:chExt cx="1296144" cy="1368152"/>
          </a:xfrm>
        </p:grpSpPr>
        <p:cxnSp>
          <p:nvCxnSpPr>
            <p:cNvPr id="9" name="Łącznik prostoliniowy 8"/>
            <p:cNvCxnSpPr/>
            <p:nvPr/>
          </p:nvCxnSpPr>
          <p:spPr>
            <a:xfrm>
              <a:off x="3023828" y="1844824"/>
              <a:ext cx="0" cy="13681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oliniowy 10"/>
            <p:cNvCxnSpPr/>
            <p:nvPr/>
          </p:nvCxnSpPr>
          <p:spPr>
            <a:xfrm>
              <a:off x="2411760" y="2528900"/>
              <a:ext cx="12961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Elipsa 6"/>
          <p:cNvSpPr/>
          <p:nvPr/>
        </p:nvSpPr>
        <p:spPr>
          <a:xfrm>
            <a:off x="4943164" y="251403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4463988" y="2319159"/>
            <a:ext cx="540060" cy="24574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oliniowy 5"/>
          <p:cNvCxnSpPr/>
          <p:nvPr/>
        </p:nvCxnSpPr>
        <p:spPr>
          <a:xfrm flipV="1">
            <a:off x="1259632" y="2564904"/>
            <a:ext cx="3744416" cy="309634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 flipH="1" flipV="1">
            <a:off x="2987824" y="2006842"/>
            <a:ext cx="1476164" cy="31231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/>
          <p:nvPr/>
        </p:nvCxnSpPr>
        <p:spPr>
          <a:xfrm>
            <a:off x="3023828" y="2036563"/>
            <a:ext cx="1440160" cy="2825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4031940" y="1887111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pole tekstowe 32"/>
          <p:cNvSpPr txBox="1"/>
          <p:nvPr/>
        </p:nvSpPr>
        <p:spPr>
          <a:xfrm>
            <a:off x="4143293" y="5406315"/>
            <a:ext cx="4605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Schemat nie zachowuje skali </a:t>
            </a:r>
            <a:br>
              <a:rPr lang="pl-PL" sz="2400" dirty="0"/>
            </a:br>
            <a:r>
              <a:rPr lang="pl-PL" sz="2400" dirty="0"/>
              <a:t>rzeczywistych wielkości ruchów oka</a:t>
            </a:r>
          </a:p>
        </p:txBody>
      </p:sp>
      <p:sp>
        <p:nvSpPr>
          <p:cNvPr id="37" name="pole tekstowe 36"/>
          <p:cNvSpPr txBox="1"/>
          <p:nvPr/>
        </p:nvSpPr>
        <p:spPr>
          <a:xfrm>
            <a:off x="390862" y="4787860"/>
            <a:ext cx="8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fiksacja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3275856" y="4005064"/>
            <a:ext cx="828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sakada</a:t>
            </a:r>
            <a:endParaRPr lang="pl-PL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4891849" y="184482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glisada</a:t>
            </a:r>
          </a:p>
        </p:txBody>
      </p:sp>
      <p:sp>
        <p:nvSpPr>
          <p:cNvPr id="40" name="pole tekstowe 39"/>
          <p:cNvSpPr txBox="1"/>
          <p:nvPr/>
        </p:nvSpPr>
        <p:spPr>
          <a:xfrm>
            <a:off x="4019271" y="1265751"/>
            <a:ext cx="873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fiksacja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3288240" y="2276872"/>
            <a:ext cx="56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dryf</a:t>
            </a:r>
          </a:p>
        </p:txBody>
      </p:sp>
      <p:sp>
        <p:nvSpPr>
          <p:cNvPr id="42" name="pole tekstowe 41"/>
          <p:cNvSpPr txBox="1"/>
          <p:nvPr/>
        </p:nvSpPr>
        <p:spPr>
          <a:xfrm>
            <a:off x="2987824" y="1556792"/>
            <a:ext cx="136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mikrosakada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8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9" grpId="0" animBg="1"/>
      <p:bldP spid="19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2" y="3933016"/>
            <a:ext cx="5474208" cy="288036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Zespół ICNT – badania ET</a:t>
            </a:r>
          </a:p>
        </p:txBody>
      </p:sp>
      <p:pic>
        <p:nvPicPr>
          <p:cNvPr id="4" name="Obraz 5" descr="logo-przez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37" y="1844824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49" y="1844824"/>
            <a:ext cx="2160240" cy="216024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70" y="4326582"/>
            <a:ext cx="1982738" cy="198273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91" y="1628800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Zespół ICNT – badania ET</a:t>
            </a:r>
          </a:p>
        </p:txBody>
      </p:sp>
      <p:pic>
        <p:nvPicPr>
          <p:cNvPr id="6" name="Shape 203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9" y="1350946"/>
            <a:ext cx="7489205" cy="5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60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90884" y="6300033"/>
            <a:ext cx="56736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Holmqvist</a:t>
            </a:r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i in.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Eye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Tracking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. A Comprehensive Guide to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Methods</a:t>
            </a:r>
            <a:r>
              <a:rPr lang="pl-PL" altLang="pl-PL" sz="1200" i="1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 and </a:t>
            </a:r>
            <a:r>
              <a:rPr lang="pl-PL" altLang="pl-PL" sz="1200" i="1" dirty="0" err="1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Measures</a:t>
            </a:r>
            <a:endParaRPr lang="pl-PL" altLang="pl-PL" sz="1200" i="1" dirty="0">
              <a:solidFill>
                <a:srgbClr val="000000"/>
              </a:solidFill>
              <a:effectLst/>
              <a:cs typeface="+mn-cs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2" y="1165663"/>
            <a:ext cx="7552075" cy="4526673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814825" y="5589240"/>
            <a:ext cx="628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70C0"/>
                </a:solidFill>
              </a:rPr>
              <a:t>Ciekawostka: ile stopni swobody ma ludzkie oko?</a:t>
            </a:r>
          </a:p>
        </p:txBody>
      </p:sp>
    </p:spTree>
    <p:extLst>
      <p:ext uri="{BB962C8B-B14F-4D97-AF65-F5344CB8AC3E}">
        <p14:creationId xmlns:p14="http://schemas.microsoft.com/office/powerpoint/2010/main" val="14318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Zespół ICNT – badania ET</a:t>
            </a:r>
          </a:p>
        </p:txBody>
      </p:sp>
      <p:pic>
        <p:nvPicPr>
          <p:cNvPr id="6" name="Shape 203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9" y="1350946"/>
            <a:ext cx="7489205" cy="5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3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:fade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44611" y="6300033"/>
            <a:ext cx="337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http://schorlab.berkeley.edu/vilis/index.htm</a:t>
            </a:r>
          </a:p>
        </p:txBody>
      </p:sp>
      <p:sp>
        <p:nvSpPr>
          <p:cNvPr id="6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4176464"/>
          </a:xfrm>
        </p:spPr>
        <p:txBody>
          <a:bodyPr>
            <a:noAutofit/>
          </a:bodyPr>
          <a:lstStyle/>
          <a:p>
            <a:r>
              <a:rPr lang="pl-PL" sz="2800" dirty="0"/>
              <a:t>Sieci neuronowe pnia mózgu (PPRF – ruchy poziome; </a:t>
            </a:r>
            <a:r>
              <a:rPr lang="pl-PL" sz="2800" dirty="0" err="1"/>
              <a:t>riMLF</a:t>
            </a:r>
            <a:r>
              <a:rPr lang="pl-PL" sz="2800" dirty="0"/>
              <a:t> – pozostałe dwa) za pomocą mięśni oka może obracać oko w </a:t>
            </a:r>
            <a:r>
              <a:rPr lang="pl-PL" sz="2800" b="1" dirty="0"/>
              <a:t>trzech wymiarach</a:t>
            </a:r>
            <a:r>
              <a:rPr lang="pl-PL" sz="2800" dirty="0"/>
              <a:t> (w tym wokół osi oka)</a:t>
            </a:r>
          </a:p>
          <a:p>
            <a:r>
              <a:rPr lang="pl-PL" sz="2800" dirty="0"/>
              <a:t>Takie ustawienie oka, żeby dołek środkowy siatkówki znajdował się na osi dołek-źrenica-bodziec to problem </a:t>
            </a:r>
            <a:r>
              <a:rPr lang="pl-PL" sz="2800" b="1" dirty="0"/>
              <a:t>dwuwymiarowy</a:t>
            </a:r>
            <a:r>
              <a:rPr lang="pl-PL" sz="2800" dirty="0"/>
              <a:t> </a:t>
            </a:r>
            <a:r>
              <a:rPr lang="pl-PL" sz="2800" dirty="0">
                <a:sym typeface="Symbol"/>
              </a:rPr>
              <a:t></a:t>
            </a:r>
            <a:r>
              <a:rPr lang="pl-PL" sz="2800" dirty="0"/>
              <a:t> nadmiarowy stopień swobody</a:t>
            </a:r>
          </a:p>
          <a:p>
            <a:r>
              <a:rPr lang="pl-PL" sz="2800" dirty="0"/>
              <a:t>Dodatkowo: składanie obrotów nie jest przemienne</a:t>
            </a:r>
          </a:p>
          <a:p>
            <a:r>
              <a:rPr lang="pl-PL" sz="2800" dirty="0"/>
              <a:t>Frans </a:t>
            </a:r>
            <a:r>
              <a:rPr lang="pl-PL" sz="2800" dirty="0" err="1"/>
              <a:t>Cornelis</a:t>
            </a:r>
            <a:r>
              <a:rPr lang="pl-PL" sz="2800" dirty="0"/>
              <a:t> </a:t>
            </a:r>
            <a:r>
              <a:rPr lang="pl-PL" sz="2800" dirty="0" err="1"/>
              <a:t>Donders</a:t>
            </a:r>
            <a:r>
              <a:rPr lang="pl-PL" sz="2800" dirty="0"/>
              <a:t> (1818-1889): </a:t>
            </a:r>
            <a:br>
              <a:rPr lang="pl-PL" sz="2800" dirty="0"/>
            </a:br>
            <a:r>
              <a:rPr lang="pl-PL" sz="2800" dirty="0"/>
              <a:t>mózg zawsze ustawia oko w pozycji </a:t>
            </a:r>
            <a:br>
              <a:rPr lang="pl-PL" sz="2800" dirty="0"/>
            </a:br>
            <a:r>
              <a:rPr lang="pl-PL" sz="2800" dirty="0"/>
              <a:t>bez obrotu (jak B na rysunku) </a:t>
            </a:r>
            <a:br>
              <a:rPr lang="pl-PL" sz="2800" dirty="0"/>
            </a:br>
            <a:r>
              <a:rPr lang="pl-PL" sz="2800" dirty="0"/>
              <a:t>– </a:t>
            </a:r>
            <a:r>
              <a:rPr lang="pl-PL" sz="2800" b="1" dirty="0"/>
              <a:t>prawo </a:t>
            </a:r>
            <a:r>
              <a:rPr lang="pl-PL" sz="2800" b="1" dirty="0" err="1"/>
              <a:t>Dondersa</a:t>
            </a:r>
            <a:endParaRPr lang="pl-PL" sz="2800" b="1" dirty="0"/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05" y="4784848"/>
            <a:ext cx="2592578" cy="148833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58798" y="3140968"/>
            <a:ext cx="752962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Obroty opisywane kwaternionami</a:t>
            </a:r>
            <a:br>
              <a:rPr lang="pl-PL" sz="3600" dirty="0"/>
            </a:br>
            <a:r>
              <a:rPr lang="pl-PL" sz="3600" dirty="0"/>
              <a:t>(korzyści przy składaniu wielu obrotów)</a:t>
            </a:r>
          </a:p>
        </p:txBody>
      </p:sp>
    </p:spTree>
    <p:extLst>
      <p:ext uri="{BB962C8B-B14F-4D97-AF65-F5344CB8AC3E}">
        <p14:creationId xmlns:p14="http://schemas.microsoft.com/office/powerpoint/2010/main" val="120049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44611" y="6300033"/>
            <a:ext cx="337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http://schorlab.berkeley.edu/vilis/index.htm</a:t>
            </a:r>
          </a:p>
        </p:txBody>
      </p:sp>
      <p:sp>
        <p:nvSpPr>
          <p:cNvPr id="6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484784"/>
            <a:ext cx="8712968" cy="4176464"/>
          </a:xfrm>
        </p:spPr>
        <p:txBody>
          <a:bodyPr>
            <a:noAutofit/>
          </a:bodyPr>
          <a:lstStyle/>
          <a:p>
            <a:r>
              <a:rPr lang="pl-PL" sz="2800" dirty="0"/>
              <a:t>Prawo </a:t>
            </a:r>
            <a:r>
              <a:rPr lang="pl-PL" sz="2800" dirty="0" err="1"/>
              <a:t>Dondersa</a:t>
            </a:r>
            <a:r>
              <a:rPr lang="pl-PL" sz="2800" dirty="0"/>
              <a:t> - mózg tak dobiera oś obrotu (kilka razy na sekundę), żeby oko kończyło </a:t>
            </a:r>
            <a:r>
              <a:rPr lang="pl-PL" sz="2800" dirty="0" err="1"/>
              <a:t>sakadę</a:t>
            </a:r>
            <a:r>
              <a:rPr lang="pl-PL" sz="2800" dirty="0"/>
              <a:t> bez obrotu wokół osi oka (to nie jest dodatkowe skręcenie korygujące)</a:t>
            </a:r>
          </a:p>
          <a:p>
            <a:r>
              <a:rPr lang="pl-PL" sz="2800" dirty="0"/>
              <a:t>Innymi słowy: dla każdego kierunku spojrzenia ustawienie oka w 3D jest zawsze </a:t>
            </a:r>
            <a:br>
              <a:rPr lang="pl-PL" sz="2800" dirty="0"/>
            </a:br>
            <a:r>
              <a:rPr lang="pl-PL" sz="2800" dirty="0"/>
              <a:t>takie samo (niezależnie od długości</a:t>
            </a:r>
            <a:br>
              <a:rPr lang="pl-PL" sz="2800" dirty="0"/>
            </a:br>
            <a:r>
              <a:rPr lang="pl-PL" sz="2800" dirty="0"/>
              <a:t>i kierunku </a:t>
            </a:r>
            <a:r>
              <a:rPr lang="pl-PL" sz="2800" dirty="0" err="1"/>
              <a:t>sakady</a:t>
            </a:r>
            <a:r>
              <a:rPr lang="pl-PL" sz="2800" dirty="0"/>
              <a:t>, która do tego </a:t>
            </a:r>
            <a:br>
              <a:rPr lang="pl-PL" sz="2800" dirty="0"/>
            </a:br>
            <a:r>
              <a:rPr lang="pl-PL" sz="2800" dirty="0"/>
              <a:t>ustawienia doprowadziła)</a:t>
            </a:r>
          </a:p>
          <a:p>
            <a:r>
              <a:rPr lang="pl-PL" sz="2800" dirty="0"/>
              <a:t>Wniosek: </a:t>
            </a:r>
            <a:r>
              <a:rPr lang="pl-PL" sz="2800" b="1" dirty="0" err="1"/>
              <a:t>eyetracking</a:t>
            </a:r>
            <a:r>
              <a:rPr lang="pl-PL" sz="2800" b="1" dirty="0"/>
              <a:t> 2D jest OK</a:t>
            </a:r>
          </a:p>
          <a:p>
            <a:r>
              <a:rPr lang="pl-PL" sz="2800" dirty="0"/>
              <a:t>Mechanizm: kontrola mózgu,</a:t>
            </a:r>
            <a:br>
              <a:rPr lang="pl-PL" sz="2800" dirty="0"/>
            </a:br>
            <a:r>
              <a:rPr lang="pl-PL" sz="2800" dirty="0"/>
              <a:t>a nie tylko fizjologia mięśni oka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68057"/>
            <a:ext cx="2831976" cy="283197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734194" y="3068960"/>
            <a:ext cx="5327036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Jaki jest cel spełniania </a:t>
            </a:r>
            <a:br>
              <a:rPr lang="pl-PL" sz="3600" dirty="0"/>
            </a:br>
            <a:r>
              <a:rPr lang="pl-PL" sz="3600" dirty="0"/>
              <a:t>przez oko prawa </a:t>
            </a:r>
            <a:r>
              <a:rPr lang="pl-PL" sz="3600" dirty="0" err="1"/>
              <a:t>Dondersa</a:t>
            </a:r>
            <a:r>
              <a:rPr lang="pl-PL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32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Narząd wzroku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444611" y="6300033"/>
            <a:ext cx="33758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pl-PL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6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l"/>
            <a:r>
              <a:rPr lang="pl-PL" altLang="pl-PL" sz="1200" dirty="0">
                <a:solidFill>
                  <a:srgbClr val="000000"/>
                </a:solidFill>
                <a:effectLst/>
                <a:latin typeface="Times New Roman" pitchFamily="18" charset="0"/>
                <a:cs typeface="+mn-cs"/>
              </a:rPr>
              <a:t>Źródło: </a:t>
            </a:r>
            <a:r>
              <a:rPr lang="pl-PL" altLang="pl-PL" sz="1200" i="1" dirty="0">
                <a:solidFill>
                  <a:srgbClr val="000000"/>
                </a:solidFill>
                <a:effectLst/>
                <a:cs typeface="+mn-cs"/>
              </a:rPr>
              <a:t>http://schorlab.berkeley.edu/vilis/index.htm</a:t>
            </a:r>
          </a:p>
        </p:txBody>
      </p:sp>
      <p:sp>
        <p:nvSpPr>
          <p:cNvPr id="6" name="Symbol zastępczy zawartości 3"/>
          <p:cNvSpPr>
            <a:spLocks noGrp="1"/>
          </p:cNvSpPr>
          <p:nvPr>
            <p:ph idx="1"/>
          </p:nvPr>
        </p:nvSpPr>
        <p:spPr>
          <a:xfrm>
            <a:off x="323528" y="1484783"/>
            <a:ext cx="8712968" cy="4815249"/>
          </a:xfrm>
        </p:spPr>
        <p:txBody>
          <a:bodyPr>
            <a:noAutofit/>
          </a:bodyPr>
          <a:lstStyle/>
          <a:p>
            <a:r>
              <a:rPr lang="pl-PL" sz="2800" dirty="0"/>
              <a:t>Johann Benedict Listing (1808-1882): </a:t>
            </a:r>
            <a:br>
              <a:rPr lang="pl-PL" sz="2800" dirty="0"/>
            </a:br>
            <a:r>
              <a:rPr lang="pl-PL" sz="2800" dirty="0"/>
              <a:t>najprostszy model oka = idealna kula wypełniona wodą</a:t>
            </a:r>
          </a:p>
          <a:p>
            <a:r>
              <a:rPr lang="pl-PL" sz="2800" b="1" dirty="0"/>
              <a:t>Prawo </a:t>
            </a:r>
            <a:r>
              <a:rPr lang="pl-PL" sz="2800" b="1" dirty="0" err="1"/>
              <a:t>Listinga</a:t>
            </a:r>
            <a:r>
              <a:rPr lang="pl-PL" sz="2800" dirty="0"/>
              <a:t>: prawo określające kierunek osi obrotu oka tak, żeby spełnione było prawo </a:t>
            </a:r>
            <a:r>
              <a:rPr lang="pl-PL" sz="2800" dirty="0" err="1"/>
              <a:t>Dondersa</a:t>
            </a:r>
            <a:endParaRPr lang="pl-PL" sz="2800" dirty="0"/>
          </a:p>
          <a:p>
            <a:r>
              <a:rPr lang="pl-PL" sz="2800" dirty="0"/>
              <a:t>Wszystkie osie obrotów z lub do </a:t>
            </a:r>
            <a:br>
              <a:rPr lang="pl-PL" sz="2800" dirty="0"/>
            </a:br>
            <a:r>
              <a:rPr lang="pl-PL" sz="2800" dirty="0"/>
              <a:t>centralnej pozycji oka leżą na jednej</a:t>
            </a:r>
            <a:br>
              <a:rPr lang="pl-PL" sz="2800" dirty="0"/>
            </a:br>
            <a:r>
              <a:rPr lang="pl-PL" sz="2800" dirty="0"/>
              <a:t>płaszczyźnie (</a:t>
            </a:r>
            <a:r>
              <a:rPr lang="pl-PL" sz="2800" b="1" dirty="0"/>
              <a:t>płaszczyzna </a:t>
            </a:r>
            <a:r>
              <a:rPr lang="pl-PL" sz="2800" b="1" dirty="0" err="1"/>
              <a:t>Listinga</a:t>
            </a:r>
            <a:r>
              <a:rPr lang="pl-PL" sz="2800" dirty="0"/>
              <a:t>)</a:t>
            </a:r>
          </a:p>
          <a:p>
            <a:r>
              <a:rPr lang="pl-PL" sz="2800" dirty="0"/>
              <a:t>Wszystkie obroty oka z pozycji </a:t>
            </a:r>
            <a:br>
              <a:rPr lang="pl-PL" sz="2800" dirty="0"/>
            </a:br>
            <a:r>
              <a:rPr lang="pl-PL" sz="2800" dirty="0"/>
              <a:t>centralnej mają zerowe skręcenie </a:t>
            </a:r>
          </a:p>
          <a:p>
            <a:r>
              <a:rPr lang="pl-PL" sz="2800" dirty="0"/>
              <a:t>Z/Do innych pozycji innych – nie!</a:t>
            </a:r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19713"/>
            <a:ext cx="2880320" cy="2880320"/>
          </a:xfrm>
          <a:prstGeom prst="rect">
            <a:avLst/>
          </a:prstGeom>
        </p:spPr>
      </p:pic>
      <p:sp>
        <p:nvSpPr>
          <p:cNvPr id="9" name="Strzałka zakrzywiona w dół 8"/>
          <p:cNvSpPr/>
          <p:nvPr/>
        </p:nvSpPr>
        <p:spPr>
          <a:xfrm>
            <a:off x="6300192" y="3676384"/>
            <a:ext cx="1944216" cy="256672"/>
          </a:xfrm>
          <a:prstGeom prst="curved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087067" y="3068960"/>
            <a:ext cx="66213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sz="3600" dirty="0"/>
              <a:t>Spontaniczne ruch głowy spełniają</a:t>
            </a:r>
            <a:br>
              <a:rPr lang="pl-PL" sz="3600" dirty="0"/>
            </a:br>
            <a:r>
              <a:rPr lang="pl-PL" sz="3600" dirty="0"/>
              <a:t>prawo </a:t>
            </a:r>
            <a:r>
              <a:rPr lang="pl-PL" sz="3600" dirty="0" err="1"/>
              <a:t>Dondersa</a:t>
            </a:r>
            <a:r>
              <a:rPr lang="pl-PL" sz="3600" dirty="0"/>
              <a:t>, ale nie </a:t>
            </a:r>
            <a:r>
              <a:rPr lang="pl-PL" sz="3600" dirty="0" err="1"/>
              <a:t>Listinga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55412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24117</TotalTime>
  <Words>1627</Words>
  <Application>Microsoft Office PowerPoint</Application>
  <PresentationFormat>Pokaz na ekranie (4:3)</PresentationFormat>
  <Paragraphs>415</Paragraphs>
  <Slides>60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60</vt:i4>
      </vt:variant>
    </vt:vector>
  </HeadingPairs>
  <TitlesOfParts>
    <vt:vector size="61" baseType="lpstr">
      <vt:lpstr>Motyw pakietu Office</vt:lpstr>
      <vt:lpstr>Eyetracking (okulografia)</vt:lpstr>
      <vt:lpstr>Plan wykładu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Narząd wzroku</vt:lpstr>
      <vt:lpstr>Kolor</vt:lpstr>
      <vt:lpstr>Kolor</vt:lpstr>
      <vt:lpstr>Rozbłyski Purkiniego</vt:lpstr>
      <vt:lpstr>Rozbłyski Purkiniego</vt:lpstr>
      <vt:lpstr>Wideo-okulografy (IR)</vt:lpstr>
      <vt:lpstr>Rozwój okulografii</vt:lpstr>
      <vt:lpstr>Rozwój okulografii</vt:lpstr>
      <vt:lpstr>Cewki indukcyjne</vt:lpstr>
      <vt:lpstr>Elektrookulografia</vt:lpstr>
      <vt:lpstr>Eyetracker – sprzęt DIY</vt:lpstr>
      <vt:lpstr>Eyetracker – sprzęt DIY</vt:lpstr>
      <vt:lpstr>Eyetracker – sprzęt DIY</vt:lpstr>
      <vt:lpstr>Eyetracker - oprogramowanie</vt:lpstr>
      <vt:lpstr>Eyetracker – algorytmy (krok po kroku)</vt:lpstr>
      <vt:lpstr>Eyetracker – algorytmy (krok po kroku)</vt:lpstr>
      <vt:lpstr>Eyetracker – algorytmy (krok po kroku)</vt:lpstr>
      <vt:lpstr>Eyetracker – algorytmy (krok po kroku)</vt:lpstr>
      <vt:lpstr>Eyetracker – algorytmy (krok po kroku)</vt:lpstr>
      <vt:lpstr>Eyetracker – algorytmy (krok po kroku)</vt:lpstr>
      <vt:lpstr>Eyetracker – Kalibracja</vt:lpstr>
      <vt:lpstr>Eyetracker – Kalibracja</vt:lpstr>
      <vt:lpstr>Eyetracker – Kalibracja</vt:lpstr>
      <vt:lpstr>Eyetracker – Kalibracja</vt:lpstr>
      <vt:lpstr>Eyetracker – Kalibracja</vt:lpstr>
      <vt:lpstr>Eyetracker – Walidacja</vt:lpstr>
      <vt:lpstr>Eyetracker – Walidacja</vt:lpstr>
      <vt:lpstr>Eyetracker – Walidacja</vt:lpstr>
      <vt:lpstr>Eyetracker – Walidacja</vt:lpstr>
      <vt:lpstr>Eyetracker i dalsze przetwarzanie</vt:lpstr>
      <vt:lpstr>Eyetracker i dalsze przetwarzanie</vt:lpstr>
      <vt:lpstr>Ruchy oczu – zdarzenia - zapowiedź</vt:lpstr>
      <vt:lpstr>Ruchy oczu – zdarzenia - zapowiedź</vt:lpstr>
      <vt:lpstr>Zespół ICNT – badania ET</vt:lpstr>
      <vt:lpstr>Zespół ICNT – badania ET</vt:lpstr>
      <vt:lpstr>Zespół ICNT – badania 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Eyetracking (okulografia)</dc:title>
  <dc:creator>Jacek</dc:creator>
  <cp:lastModifiedBy>Jacek Matulewski</cp:lastModifiedBy>
  <cp:revision>139</cp:revision>
  <dcterms:created xsi:type="dcterms:W3CDTF">2017-02-25T17:52:06Z</dcterms:created>
  <dcterms:modified xsi:type="dcterms:W3CDTF">2023-05-15T11:08:44Z</dcterms:modified>
</cp:coreProperties>
</file>