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7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75" r:id="rId18"/>
    <p:sldId id="276" r:id="rId19"/>
    <p:sldId id="288" r:id="rId20"/>
    <p:sldId id="277" r:id="rId21"/>
    <p:sldId id="278" r:id="rId22"/>
    <p:sldId id="279" r:id="rId23"/>
    <p:sldId id="280" r:id="rId24"/>
    <p:sldId id="289" r:id="rId25"/>
    <p:sldId id="263" r:id="rId26"/>
    <p:sldId id="283" r:id="rId27"/>
    <p:sldId id="284" r:id="rId28"/>
    <p:sldId id="282" r:id="rId29"/>
    <p:sldId id="285" r:id="rId30"/>
    <p:sldId id="290" r:id="rId31"/>
    <p:sldId id="291" r:id="rId32"/>
    <p:sldId id="286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5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1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1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62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0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75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1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71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6DF6-061C-4ABC-9092-233984D4B720}" type="datetimeFigureOut">
              <a:rPr lang="pl-PL" smtClean="0"/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4658" y="2996952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w grafice 3D</a:t>
            </a:r>
            <a:endParaRPr 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2690" y="4174232"/>
            <a:ext cx="6400800" cy="1126976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Nowoczesny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31810" y="59861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25-29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sierpnia 2014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1690239"/>
            <a:ext cx="581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współrzędnych jednorodnych: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30749" y="5301208"/>
            <a:ext cx="826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Wolny wyraz „załatwia” współrzędna skalowania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591021" y="2538140"/>
            <a:ext cx="3408048" cy="2509193"/>
            <a:chOff x="591021" y="2153235"/>
            <a:chExt cx="3408048" cy="2509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591021" y="2153235"/>
                  <a:ext cx="3318280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2153235"/>
                  <a:ext cx="3318280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591021" y="2810754"/>
                  <a:ext cx="3408048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2810754"/>
                  <a:ext cx="3408048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Prostokąt 16"/>
                <p:cNvSpPr/>
                <p:nvPr/>
              </p:nvSpPr>
              <p:spPr>
                <a:xfrm>
                  <a:off x="591021" y="3529611"/>
                  <a:ext cx="3408048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7" name="Prostoką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3529611"/>
                  <a:ext cx="3408048" cy="6182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1403648" y="4293096"/>
                  <a:ext cx="14730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293096"/>
                  <a:ext cx="147309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ostokąt 19"/>
              <p:cNvSpPr/>
              <p:nvPr/>
            </p:nvSpPr>
            <p:spPr>
              <a:xfrm>
                <a:off x="4309975" y="2755772"/>
                <a:ext cx="4371376" cy="203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𝑶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rostoką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75" y="2755772"/>
                <a:ext cx="4371376" cy="20300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ostokąt 20"/>
          <p:cNvSpPr/>
          <p:nvPr/>
        </p:nvSpPr>
        <p:spPr>
          <a:xfrm>
            <a:off x="4355974" y="2660173"/>
            <a:ext cx="4279378" cy="2259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7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467544" y="1690239"/>
            <a:ext cx="4232249" cy="1866808"/>
            <a:chOff x="467544" y="1690239"/>
            <a:chExt cx="4232249" cy="186680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467544" y="1690239"/>
              <a:ext cx="42322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Przypadek symetryczny: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Prostokąt 2"/>
            <p:cNvSpPr/>
            <p:nvPr/>
          </p:nvSpPr>
          <p:spPr>
            <a:xfrm>
              <a:off x="817259" y="2420888"/>
              <a:ext cx="2013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–l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 </a:t>
              </a:r>
            </a:p>
          </p:txBody>
        </p:sp>
        <p:sp>
          <p:nvSpPr>
            <p:cNvPr id="4" name="Prostokąt 3"/>
            <p:cNvSpPr/>
            <p:nvPr/>
          </p:nvSpPr>
          <p:spPr>
            <a:xfrm>
              <a:off x="830838" y="3033827"/>
              <a:ext cx="19447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–b = h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5148063" y="1937645"/>
                <a:ext cx="3552704" cy="201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𝑶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3" y="1937645"/>
                <a:ext cx="3552704" cy="20190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a 22"/>
          <p:cNvGrpSpPr/>
          <p:nvPr/>
        </p:nvGrpSpPr>
        <p:grpSpPr>
          <a:xfrm>
            <a:off x="472838" y="4271096"/>
            <a:ext cx="4032066" cy="2286303"/>
            <a:chOff x="467544" y="4437112"/>
            <a:chExt cx="4032066" cy="2286303"/>
          </a:xfrm>
        </p:grpSpPr>
        <p:sp>
          <p:nvSpPr>
            <p:cNvPr id="6" name="Prostokąt 5"/>
            <p:cNvSpPr/>
            <p:nvPr/>
          </p:nvSpPr>
          <p:spPr>
            <a:xfrm>
              <a:off x="683569" y="5152638"/>
              <a:ext cx="32447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(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–1,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467544" y="4437112"/>
              <a:ext cx="4032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Typowe wartości </a:t>
              </a:r>
              <a:r>
                <a:rPr lang="pl-PL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pl-PL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83569" y="5675858"/>
              <a:ext cx="31357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(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–1)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83569" y="6200195"/>
              <a:ext cx="18053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pl-PL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5272937" y="5050280"/>
                <a:ext cx="2865849" cy="124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/>
                        </a:rPr>
                        <m:t>𝑶</m:t>
                      </m:r>
                      <m:r>
                        <a:rPr lang="pl-PL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37" y="5050280"/>
                <a:ext cx="2865849" cy="1242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rostokąt 23"/>
          <p:cNvSpPr/>
          <p:nvPr/>
        </p:nvSpPr>
        <p:spPr>
          <a:xfrm>
            <a:off x="5272937" y="4986622"/>
            <a:ext cx="2798362" cy="14667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2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18389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perspektyw.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53519" y="289798"/>
            <a:ext cx="8507288" cy="111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408187"/>
            <a:ext cx="8503607" cy="490113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Rzutowanie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perspektywiczne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rozmiar obiektów zależy od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głębi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nie od odległości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Transformacja perspektywiczna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jest liniowa (głębokość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mianowniku)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Kluczowa rola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podziału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perspektywicznego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453519" y="4199223"/>
            <a:ext cx="8366953" cy="2520281"/>
            <a:chOff x="453519" y="4187702"/>
            <a:chExt cx="8366953" cy="2520281"/>
          </a:xfrm>
        </p:grpSpPr>
        <p:pic>
          <p:nvPicPr>
            <p:cNvPr id="8" name="Obraz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9" y="4187702"/>
              <a:ext cx="4758984" cy="2520281"/>
            </a:xfrm>
            <a:prstGeom prst="rect">
              <a:avLst/>
            </a:prstGeom>
          </p:spPr>
        </p:pic>
        <p:pic>
          <p:nvPicPr>
            <p:cNvPr id="11" name="Obraz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664603"/>
              <a:ext cx="2664296" cy="1944215"/>
            </a:xfrm>
            <a:prstGeom prst="rect">
              <a:avLst/>
            </a:prstGeom>
          </p:spPr>
        </p:pic>
        <p:cxnSp>
          <p:nvCxnSpPr>
            <p:cNvPr id="5" name="Łącznik prosty ze strzałką 4"/>
            <p:cNvCxnSpPr/>
            <p:nvPr/>
          </p:nvCxnSpPr>
          <p:spPr>
            <a:xfrm>
              <a:off x="5212503" y="5636710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" y="1268760"/>
            <a:ext cx="7416824" cy="397749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919925"/>
            <a:ext cx="6480720" cy="65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podobieństwa trójkątów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488794" y="5445224"/>
            <a:ext cx="1087705" cy="1247522"/>
            <a:chOff x="488794" y="5445224"/>
            <a:chExt cx="1087705" cy="1247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488794" y="5445224"/>
                  <a:ext cx="1061444" cy="623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94" y="5445224"/>
                  <a:ext cx="1061444" cy="6237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515055" y="6068985"/>
                  <a:ext cx="1061444" cy="623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55" y="6068985"/>
                  <a:ext cx="1061444" cy="6237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a 12"/>
          <p:cNvGrpSpPr/>
          <p:nvPr/>
        </p:nvGrpSpPr>
        <p:grpSpPr>
          <a:xfrm>
            <a:off x="2394061" y="5445224"/>
            <a:ext cx="1340303" cy="1251497"/>
            <a:chOff x="2394061" y="5445224"/>
            <a:chExt cx="1340303" cy="1251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2394061" y="5445224"/>
                  <a:ext cx="1327479" cy="6133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61" y="5445224"/>
                  <a:ext cx="1327479" cy="6133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rostokąt 10"/>
                <p:cNvSpPr/>
                <p:nvPr/>
              </p:nvSpPr>
              <p:spPr>
                <a:xfrm>
                  <a:off x="2394061" y="6068985"/>
                  <a:ext cx="1340303" cy="6277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1" name="Prostokąt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61" y="6068985"/>
                  <a:ext cx="1340303" cy="6277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139952" y="5813471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stota perspektywy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Perspektywa + przeskalowanie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jak w rzutowaniu równoległym)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1259632" y="2852935"/>
                <a:ext cx="59584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52935"/>
                <a:ext cx="5958408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1331640" y="3722429"/>
                <a:ext cx="59584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22429"/>
                <a:ext cx="595840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a 26"/>
          <p:cNvGrpSpPr/>
          <p:nvPr/>
        </p:nvGrpSpPr>
        <p:grpSpPr>
          <a:xfrm>
            <a:off x="4427984" y="4437112"/>
            <a:ext cx="3978846" cy="1255245"/>
            <a:chOff x="4427984" y="4437112"/>
            <a:chExt cx="3978846" cy="1255245"/>
          </a:xfrm>
        </p:grpSpPr>
        <p:cxnSp>
          <p:nvCxnSpPr>
            <p:cNvPr id="19" name="Łącznik prostoliniowy 18"/>
            <p:cNvCxnSpPr/>
            <p:nvPr/>
          </p:nvCxnSpPr>
          <p:spPr>
            <a:xfrm>
              <a:off x="5220072" y="4581128"/>
              <a:ext cx="18722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5456625" y="4581128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część liniowa (macierz)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 flipV="1">
              <a:off x="5004048" y="4437112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4427984" y="5323025"/>
              <a:ext cx="3978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użyjemy podziału perspektywicznego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248573" y="4688850"/>
            <a:ext cx="413606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Przekształcenie nieliniowe!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63161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Transformacja do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rzycinania i NDC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971599" y="2263361"/>
            <a:ext cx="4216154" cy="2476837"/>
            <a:chOff x="971599" y="2263361"/>
            <a:chExt cx="4216154" cy="2476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Prostokąt 2"/>
                <p:cNvSpPr/>
                <p:nvPr/>
              </p:nvSpPr>
              <p:spPr>
                <a:xfrm>
                  <a:off x="971600" y="2263361"/>
                  <a:ext cx="2484783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3" name="Prostokąt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63361"/>
                  <a:ext cx="2484783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971599" y="2983441"/>
                  <a:ext cx="2561727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99" y="2983441"/>
                  <a:ext cx="256172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1055086" y="4370866"/>
                  <a:ext cx="11735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86" y="4370866"/>
                  <a:ext cx="117359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Prostokąt 6"/>
                <p:cNvSpPr/>
                <p:nvPr/>
              </p:nvSpPr>
              <p:spPr>
                <a:xfrm>
                  <a:off x="992310" y="3847537"/>
                  <a:ext cx="17024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Prostoką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10" y="3847537"/>
                  <a:ext cx="17024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ole tekstowe 7"/>
            <p:cNvSpPr txBox="1"/>
            <p:nvPr/>
          </p:nvSpPr>
          <p:spPr>
            <a:xfrm>
              <a:off x="2694763" y="3865790"/>
              <a:ext cx="2492990" cy="36933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l-PL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ie może zależeć od </a:t>
              </a:r>
              <a:r>
                <a:rPr lang="pl-PL" i="1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pl-PL" i="1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pl-PL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918007" y="2263361"/>
            <a:ext cx="1970861" cy="2105433"/>
            <a:chOff x="5918007" y="2263361"/>
            <a:chExt cx="1970861" cy="2105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Prostokąt 16"/>
                <p:cNvSpPr/>
                <p:nvPr/>
              </p:nvSpPr>
              <p:spPr>
                <a:xfrm>
                  <a:off x="5918007" y="2263361"/>
                  <a:ext cx="1970861" cy="613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7" name="Prostoką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2263361"/>
                  <a:ext cx="1970861" cy="6135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5918007" y="2983440"/>
                  <a:ext cx="1970283" cy="613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2983440"/>
                  <a:ext cx="1970283" cy="6135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Prostokąt 20"/>
                <p:cNvSpPr/>
                <p:nvPr/>
              </p:nvSpPr>
              <p:spPr>
                <a:xfrm>
                  <a:off x="5918007" y="3757216"/>
                  <a:ext cx="1953996" cy="6115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Prostoką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3757216"/>
                  <a:ext cx="1953996" cy="61157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a 14"/>
          <p:cNvGrpSpPr/>
          <p:nvPr/>
        </p:nvGrpSpPr>
        <p:grpSpPr>
          <a:xfrm>
            <a:off x="467544" y="4989287"/>
            <a:ext cx="8229600" cy="1689405"/>
            <a:chOff x="467544" y="4989287"/>
            <a:chExt cx="8229600" cy="168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ymbol zastępczy zawartości 1"/>
            <p:cNvSpPr txBox="1">
              <a:spLocks/>
            </p:cNvSpPr>
            <p:nvPr/>
          </p:nvSpPr>
          <p:spPr>
            <a:xfrm>
              <a:off x="467544" y="4989287"/>
              <a:ext cx="8229600" cy="66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Transformacja głębi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rostokąt 23"/>
                <p:cNvSpPr/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4" name="Prostokąt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𝑛𝑓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2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467544" y="4989287"/>
            <a:ext cx="8229600" cy="1689405"/>
            <a:chOff x="467544" y="4989287"/>
            <a:chExt cx="8229600" cy="168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ymbol zastępczy zawartości 1"/>
            <p:cNvSpPr txBox="1">
              <a:spLocks/>
            </p:cNvSpPr>
            <p:nvPr/>
          </p:nvSpPr>
          <p:spPr>
            <a:xfrm>
              <a:off x="467544" y="4989287"/>
              <a:ext cx="8229600" cy="66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Transformacja głębi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rostokąt 23"/>
                <p:cNvSpPr/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4" name="Prostokąt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𝑛𝑓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az 19" descr="ze-zc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968" y="1460895"/>
            <a:ext cx="6192688" cy="38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„rzutowania” perspektywicznego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(bez podziału nie daje perspektywy!)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1907704" y="3140968"/>
                <a:ext cx="4269759" cy="2030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𝑷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𝑛𝑓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4269759" cy="20300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/>
          <p:cNvSpPr/>
          <p:nvPr/>
        </p:nvSpPr>
        <p:spPr>
          <a:xfrm>
            <a:off x="1907704" y="2996952"/>
            <a:ext cx="4269759" cy="23762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Wersja symetryczna: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1115616" y="2204864"/>
                <a:ext cx="3843360" cy="201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𝑷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𝑛𝑓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04864"/>
                <a:ext cx="3843360" cy="20190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a 12"/>
          <p:cNvGrpSpPr/>
          <p:nvPr/>
        </p:nvGrpSpPr>
        <p:grpSpPr>
          <a:xfrm>
            <a:off x="467544" y="4509120"/>
            <a:ext cx="8229600" cy="2084045"/>
            <a:chOff x="467544" y="4509120"/>
            <a:chExt cx="8229600" cy="2084045"/>
          </a:xfrm>
        </p:grpSpPr>
        <p:sp>
          <p:nvSpPr>
            <p:cNvPr id="7" name="Symbol zastępczy zawartości 1"/>
            <p:cNvSpPr txBox="1">
              <a:spLocks/>
            </p:cNvSpPr>
            <p:nvPr/>
          </p:nvSpPr>
          <p:spPr>
            <a:xfrm>
              <a:off x="467544" y="4509120"/>
              <a:ext cx="8229600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Dla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2,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2,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1154897" y="5185792"/>
                  <a:ext cx="3567643" cy="14073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>
                            <a:latin typeface="Cambria Math"/>
                          </a:rPr>
                          <m:t>𝑷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897" y="5185792"/>
                  <a:ext cx="3567643" cy="14073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a 18"/>
          <p:cNvGrpSpPr/>
          <p:nvPr/>
        </p:nvGrpSpPr>
        <p:grpSpPr>
          <a:xfrm>
            <a:off x="5426482" y="2143266"/>
            <a:ext cx="3384376" cy="1899934"/>
            <a:chOff x="5561250" y="1745090"/>
            <a:chExt cx="3384376" cy="189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7114147" y="2204864"/>
                  <a:ext cx="1582997" cy="582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h</m:t>
                        </m:r>
                        <m:r>
                          <a:rPr lang="pl-PL" i="1">
                            <a:latin typeface="Cambria Math"/>
                          </a:rPr>
                          <m:t>=2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pl-PL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>
                                <a:latin typeface="Cambria Math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147" y="2204864"/>
                  <a:ext cx="1582997" cy="58214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ole tekstowe 7"/>
            <p:cNvSpPr txBox="1"/>
            <p:nvPr/>
          </p:nvSpPr>
          <p:spPr>
            <a:xfrm>
              <a:off x="5628634" y="1830160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Pole widzenia w pionie (FOVY):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61250" y="1745090"/>
              <a:ext cx="3384376" cy="18999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7114147" y="3153892"/>
                  <a:ext cx="1095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</a:rPr>
                          <m:t>𝑎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r>
                          <a:rPr lang="pl-PL" b="0" i="1" smtClean="0">
                            <a:latin typeface="Cambria Math"/>
                          </a:rPr>
                          <m:t>𝑤</m:t>
                        </m:r>
                        <m:r>
                          <a:rPr lang="pl-PL" b="0" i="1" smtClean="0">
                            <a:latin typeface="Cambria Math"/>
                          </a:rPr>
                          <m:t>/</m:t>
                        </m:r>
                        <m:r>
                          <a:rPr lang="pl-PL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147" y="3153892"/>
                  <a:ext cx="10954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pole tekstowe 16"/>
            <p:cNvSpPr txBox="1"/>
            <p:nvPr/>
          </p:nvSpPr>
          <p:spPr>
            <a:xfrm>
              <a:off x="5628634" y="2784560"/>
              <a:ext cx="318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Proporcja ekranu (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aspect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ratio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426482" y="6093296"/>
            <a:ext cx="3580211" cy="64633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Pomijam problem transformacji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układu współrzędnych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viewportu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Motywacja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2404864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owoczesny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3.3+, 4.0+)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(HTML 5)</a:t>
            </a: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2.0</a:t>
            </a:r>
          </a:p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analogicznie w DirectX 10, 11 (ale XNA Math)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2026" y="3645024"/>
            <a:ext cx="7703981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nowoczesnym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(m.in.):</a:t>
            </a: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obowiązkowanie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buforowanie (werteksów)</a:t>
            </a: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hadery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 tym nowe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lgebra macierzy (GLM)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acierze w grafice 3D</a:t>
            </a:r>
          </a:p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Profile, zamieszanie z tworzeniem kontekstu</a:t>
            </a:r>
          </a:p>
        </p:txBody>
      </p:sp>
    </p:spTree>
    <p:extLst>
      <p:ext uri="{BB962C8B-B14F-4D97-AF65-F5344CB8AC3E}">
        <p14:creationId xmlns:p14="http://schemas.microsoft.com/office/powerpoint/2010/main" val="33220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Translacje (!)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827584" y="2204864"/>
                <a:ext cx="5256584" cy="11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5256584" cy="11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a 6"/>
          <p:cNvGrpSpPr/>
          <p:nvPr/>
        </p:nvGrpSpPr>
        <p:grpSpPr>
          <a:xfrm>
            <a:off x="467544" y="3762508"/>
            <a:ext cx="8229600" cy="1726122"/>
            <a:chOff x="539552" y="3775084"/>
            <a:chExt cx="8229600" cy="1726122"/>
          </a:xfrm>
        </p:grpSpPr>
        <p:sp>
          <p:nvSpPr>
            <p:cNvPr id="5" name="Symbol zastępczy zawartości 2"/>
            <p:cNvSpPr txBox="1">
              <a:spLocks/>
            </p:cNvSpPr>
            <p:nvPr/>
          </p:nvSpPr>
          <p:spPr>
            <a:xfrm>
              <a:off x="539552" y="3775084"/>
              <a:ext cx="8229600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Skalowania i obroty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rostokąt 5"/>
                <p:cNvSpPr/>
                <p:nvPr/>
              </p:nvSpPr>
              <p:spPr>
                <a:xfrm>
                  <a:off x="834149" y="4351148"/>
                  <a:ext cx="4608376" cy="11500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>
                            <a:latin typeface="Cambria Math"/>
                          </a:rPr>
                          <m:t>𝑺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6" name="Prostokąt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49" y="4351148"/>
                  <a:ext cx="4608376" cy="11500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96144" y="5877272"/>
            <a:ext cx="8229600" cy="74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Pochylenia</a:t>
            </a:r>
          </a:p>
        </p:txBody>
      </p:sp>
    </p:spTree>
    <p:extLst>
      <p:ext uri="{BB962C8B-B14F-4D97-AF65-F5344CB8AC3E}">
        <p14:creationId xmlns:p14="http://schemas.microsoft.com/office/powerpoint/2010/main" val="28727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Obroty 2D (wokół osi OZ, OX i OY):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 – macierze obrotu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899592" y="2204864"/>
                <a:ext cx="3551036" cy="1134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 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 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04864"/>
                <a:ext cx="3551036" cy="1134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a 18"/>
          <p:cNvGrpSpPr/>
          <p:nvPr/>
        </p:nvGrpSpPr>
        <p:grpSpPr>
          <a:xfrm>
            <a:off x="4786998" y="2208422"/>
            <a:ext cx="3592907" cy="2330967"/>
            <a:chOff x="4786998" y="2208422"/>
            <a:chExt cx="3592907" cy="2330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4788024" y="2208422"/>
                  <a:ext cx="3591881" cy="11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 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208422"/>
                  <a:ext cx="3591881" cy="11269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rostokąt 10"/>
                <p:cNvSpPr/>
                <p:nvPr/>
              </p:nvSpPr>
              <p:spPr>
                <a:xfrm>
                  <a:off x="4786998" y="3412414"/>
                  <a:ext cx="3592907" cy="11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1" name="Prostokąt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998" y="3412414"/>
                  <a:ext cx="3592907" cy="11269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a 16"/>
          <p:cNvGrpSpPr/>
          <p:nvPr/>
        </p:nvGrpSpPr>
        <p:grpSpPr>
          <a:xfrm>
            <a:off x="583621" y="4930128"/>
            <a:ext cx="7668807" cy="759031"/>
            <a:chOff x="583621" y="4930128"/>
            <a:chExt cx="7668807" cy="759031"/>
          </a:xfrm>
        </p:grpSpPr>
        <p:sp>
          <p:nvSpPr>
            <p:cNvPr id="12" name="Symbol zastępczy zawartości 2"/>
            <p:cNvSpPr txBox="1">
              <a:spLocks/>
            </p:cNvSpPr>
            <p:nvPr/>
          </p:nvSpPr>
          <p:spPr>
            <a:xfrm>
              <a:off x="583621" y="4941168"/>
              <a:ext cx="5472608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Kąty Cardana (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yaw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pitch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roll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rostokąt 12"/>
                <p:cNvSpPr/>
                <p:nvPr/>
              </p:nvSpPr>
              <p:spPr>
                <a:xfrm>
                  <a:off x="6596334" y="4930128"/>
                  <a:ext cx="1656094" cy="629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sz="3200" dirty="0"/>
                </a:p>
              </p:txBody>
            </p:sp>
          </mc:Choice>
          <mc:Fallback xmlns="">
            <p:sp>
              <p:nvSpPr>
                <p:cNvPr id="13" name="Prostokąt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334" y="4930128"/>
                  <a:ext cx="1656094" cy="6297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a 17"/>
          <p:cNvGrpSpPr/>
          <p:nvPr/>
        </p:nvGrpSpPr>
        <p:grpSpPr>
          <a:xfrm>
            <a:off x="568262" y="5571519"/>
            <a:ext cx="7732069" cy="747991"/>
            <a:chOff x="568262" y="5571519"/>
            <a:chExt cx="7732069" cy="747991"/>
          </a:xfrm>
        </p:grpSpPr>
        <p:sp>
          <p:nvSpPr>
            <p:cNvPr id="14" name="Symbol zastępczy zawartości 2"/>
            <p:cNvSpPr txBox="1">
              <a:spLocks/>
            </p:cNvSpPr>
            <p:nvPr/>
          </p:nvSpPr>
          <p:spPr>
            <a:xfrm>
              <a:off x="568262" y="5571519"/>
              <a:ext cx="6812050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Kąty Eulera (fizyka, </a:t>
              </a:r>
              <a:r>
                <a:rPr lang="pl-P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powt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oś OZ):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6621602" y="5587746"/>
                  <a:ext cx="167872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sz="3200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602" y="5587746"/>
                  <a:ext cx="1678729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Obraz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31403"/>
            <a:ext cx="3112135" cy="2498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4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391" y="1474122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Obrót wokół dowolnej osi: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świata – macierze obrotu</a:t>
            </a:r>
          </a:p>
        </p:txBody>
      </p:sp>
      <p:pic>
        <p:nvPicPr>
          <p:cNvPr id="16" name="Obraz 15" descr="Obrót wektor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32839"/>
            <a:ext cx="2197100" cy="19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737767" y="2096035"/>
                <a:ext cx="8065477" cy="943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l-PL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sub>
                      </m:sSub>
                      <m:r>
                        <a:rPr lang="pl-PL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 sz="1400">
                                    <a:latin typeface="Cambria Math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(1−</m:t>
                                    </m:r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sSub>
                                      <m:sSub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7" y="2096035"/>
                <a:ext cx="8065477" cy="943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/>
          <p:cNvSpPr txBox="1"/>
          <p:nvPr/>
        </p:nvSpPr>
        <p:spPr>
          <a:xfrm>
            <a:off x="3419872" y="3518036"/>
            <a:ext cx="48734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obrotu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macierze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ortonormalne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wiersze i kolumny to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wersory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układów współrzędnych)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wiersze są ortogonalne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kolumny są ortogonalne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391" y="1474122"/>
            <a:ext cx="8229600" cy="4979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Własności macierzy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ortonormalnych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odwrotność = transpozycja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zachowują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rozmiary obiektów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równoważne z kwaternionami jednostkowymi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pomocą macierzy obrotu można zapisać równania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ruchu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brył sztywnych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(obrotów brył 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układzie własnym) 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świata – macierze obrotu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5340939" y="2097235"/>
                <a:ext cx="1760482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8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pl-PL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pl-PL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l-PL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8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pl-PL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39" y="2097235"/>
                <a:ext cx="1760482" cy="560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328381" cy="36004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95936" y="2636912"/>
            <a:ext cx="43316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Złożenie przekształceń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przesunięcia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(pierwsze)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obrotu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obrotu wyznaczają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wersory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układu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kamery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5251983" y="4169475"/>
                <a:ext cx="1419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800" b="1" i="1" smtClean="0">
                        <a:latin typeface="Cambria Math"/>
                      </a:rPr>
                      <m:t>𝑽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</m:oMath>
                </a14:m>
                <a:r>
                  <a:rPr lang="pl-PL" sz="2800" dirty="0" smtClean="0"/>
                  <a:t> 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latin typeface="Cambria Math"/>
                      </a:rPr>
                      <m:t>𝑹</m:t>
                    </m:r>
                    <m:r>
                      <a:rPr lang="pl-PL" sz="2800" b="1" i="1">
                        <a:latin typeface="Cambria Math"/>
                      </a:rPr>
                      <m:t> </m:t>
                    </m:r>
                    <m:r>
                      <a:rPr lang="pl-PL" sz="2800" b="1" i="1" smtClean="0">
                        <a:latin typeface="Cambria Math"/>
                      </a:rPr>
                      <m:t>𝑻</m:t>
                    </m:r>
                  </m:oMath>
                </a14:m>
                <a:endParaRPr lang="pl-PL" sz="2800" b="1" i="1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83" y="4169475"/>
                <a:ext cx="14193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luLookAt-1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41" y="2348879"/>
            <a:ext cx="3392383" cy="363412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4067944" y="2708920"/>
                <a:ext cx="4711483" cy="3160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Dane wejściowe (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unkcji):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ołożenie kamery </a:t>
                </a:r>
                <a:r>
                  <a:rPr lang="pl-PL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położenie centrum </a:t>
                </a:r>
                <a:r>
                  <a:rPr lang="pl-PL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 polaryzacji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l-PL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acc>
                  </m:oMath>
                </a14:m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Należy obliczyć 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wersory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układu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spółrzędnych kamery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08920"/>
                <a:ext cx="4711483" cy="3160802"/>
              </a:xfrm>
              <a:prstGeom prst="rect">
                <a:avLst/>
              </a:prstGeom>
              <a:blipFill rotWithShape="1">
                <a:blip r:embed="rId3"/>
                <a:stretch>
                  <a:fillRect l="-2587" t="-1927" r="-1682" b="-44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328381" cy="36004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3982916" y="2496293"/>
                <a:ext cx="4991495" cy="42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Konstrukcja: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Zapisz znormalizowaną wartość tego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prostopadły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wektorów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korzystając z iloczynu wektorowego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(zwrot wyniku wyznacza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reguła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śruby prawoskrętnej).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Znormalizuj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prostopadły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wektorów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będzie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jednostkowy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bo oba czynniki są jednostkowe,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jednocześnie prostopadłe do siebie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16" y="2496293"/>
                <a:ext cx="4991495" cy="4254563"/>
              </a:xfrm>
              <a:prstGeom prst="rect">
                <a:avLst/>
              </a:prstGeom>
              <a:blipFill rotWithShape="1">
                <a:blip r:embed="rId3"/>
                <a:stretch>
                  <a:fillRect l="-2442" t="-1433" r="-122" b="-12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4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628693" y="2916041"/>
                <a:ext cx="3528392" cy="1407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𝑹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93" y="2916041"/>
                <a:ext cx="3528392" cy="14073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/>
              <p:cNvSpPr/>
              <p:nvPr/>
            </p:nvSpPr>
            <p:spPr>
              <a:xfrm>
                <a:off x="1786305" y="5153416"/>
                <a:ext cx="4555375" cy="1475853"/>
              </a:xfrm>
              <a:prstGeom prst="rect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𝑽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latin typeface="Cambria Math"/>
                        </a:rPr>
                        <m:t>𝑹𝑻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rostoką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05" y="5153416"/>
                <a:ext cx="4555375" cy="14758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4716016" y="2947165"/>
                <a:ext cx="3024336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7165"/>
                <a:ext cx="3024336" cy="11500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1403648" y="2392821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obrotu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12800" y="4614921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ostateczna macierz widoku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990732" y="2423945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translacji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1927079" y="5187655"/>
                <a:ext cx="557787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𝑽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r>
                        <a:rPr lang="pl-PL" b="1" i="1">
                          <a:latin typeface="Cambria Math"/>
                        </a:rPr>
                        <m:t>𝑹𝑻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79" y="5187655"/>
                <a:ext cx="5577874" cy="14073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/>
          <p:cNvSpPr/>
          <p:nvPr/>
        </p:nvSpPr>
        <p:spPr>
          <a:xfrm>
            <a:off x="1572326" y="3025178"/>
            <a:ext cx="1726679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572327" y="3336475"/>
            <a:ext cx="1726678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575702" y="3647656"/>
            <a:ext cx="1726679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732240" y="2996952"/>
            <a:ext cx="504056" cy="86409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/>
      <p:bldP spid="4" grpId="1"/>
      <p:bldP spid="5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wzory używane w tradycyjnym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XNA Math, GLM i innych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izometrycznego (równoległego) i perspektywicznego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przekształceń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konstrukcja macierzy widoku</a:t>
            </a:r>
          </a:p>
        </p:txBody>
      </p:sp>
    </p:spTree>
    <p:extLst>
      <p:ext uri="{BB962C8B-B14F-4D97-AF65-F5344CB8AC3E}">
        <p14:creationId xmlns:p14="http://schemas.microsoft.com/office/powerpoint/2010/main" val="4490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 model-widok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054480" y="2204864"/>
            <a:ext cx="933344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851920" y="2204864"/>
            <a:ext cx="2808312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27584" y="306896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 świata (modelu)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36096" y="3068958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widoku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899592" y="3573016"/>
            <a:ext cx="5961894" cy="1881500"/>
            <a:chOff x="899592" y="3573016"/>
            <a:chExt cx="5961894" cy="1881500"/>
          </a:xfrm>
        </p:grpSpPr>
        <p:sp>
          <p:nvSpPr>
            <p:cNvPr id="18" name="pole tekstowe 17"/>
            <p:cNvSpPr txBox="1"/>
            <p:nvPr/>
          </p:nvSpPr>
          <p:spPr>
            <a:xfrm>
              <a:off x="5436096" y="3573016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gluLookAt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899592" y="3578487"/>
              <a:ext cx="3999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glTranslate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glScale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glRotate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99592" y="5085184"/>
              <a:ext cx="4551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glFrustum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glOrtho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gluPerspective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709758" y="3757682"/>
            <a:ext cx="6151728" cy="2717615"/>
            <a:chOff x="709758" y="3757682"/>
            <a:chExt cx="6151728" cy="2717615"/>
          </a:xfrm>
        </p:grpSpPr>
        <p:cxnSp>
          <p:nvCxnSpPr>
            <p:cNvPr id="23" name="Łącznik prostoliniowy 22"/>
            <p:cNvCxnSpPr>
              <a:stCxn id="19" idx="1"/>
              <a:endCxn id="19" idx="3"/>
            </p:cNvCxnSpPr>
            <p:nvPr/>
          </p:nvCxnSpPr>
          <p:spPr>
            <a:xfrm>
              <a:off x="899592" y="3763153"/>
              <a:ext cx="399981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>
              <a:stCxn id="20" idx="1"/>
              <a:endCxn id="20" idx="3"/>
            </p:cNvCxnSpPr>
            <p:nvPr/>
          </p:nvCxnSpPr>
          <p:spPr>
            <a:xfrm>
              <a:off x="899592" y="5269850"/>
              <a:ext cx="455124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>
              <a:stCxn id="18" idx="1"/>
              <a:endCxn id="18" idx="3"/>
            </p:cNvCxnSpPr>
            <p:nvPr/>
          </p:nvCxnSpPr>
          <p:spPr>
            <a:xfrm>
              <a:off x="5436096" y="3757682"/>
              <a:ext cx="142539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709758" y="6105965"/>
              <a:ext cx="362278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Funkcje usunięte z profilu rdzennego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499992" y="6102075"/>
            <a:ext cx="4023427" cy="369332"/>
            <a:chOff x="4499992" y="6102075"/>
            <a:chExt cx="4023427" cy="369332"/>
          </a:xfrm>
        </p:grpSpPr>
        <p:cxnSp>
          <p:nvCxnSpPr>
            <p:cNvPr id="42" name="Łącznik prosty ze strzałką 41"/>
            <p:cNvCxnSpPr/>
            <p:nvPr/>
          </p:nvCxnSpPr>
          <p:spPr>
            <a:xfrm>
              <a:off x="4499992" y="6290631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5652120" y="6102075"/>
              <a:ext cx="287129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GLM, własna implementacja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Książka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1" y="1484784"/>
            <a:ext cx="6738281" cy="4525963"/>
          </a:xfrm>
        </p:spPr>
      </p:pic>
      <p:sp>
        <p:nvSpPr>
          <p:cNvPr id="5" name="Prostokąt 4"/>
          <p:cNvSpPr/>
          <p:nvPr/>
        </p:nvSpPr>
        <p:spPr>
          <a:xfrm>
            <a:off x="1043608" y="1369368"/>
            <a:ext cx="6912768" cy="4752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27784" y="6309320"/>
            <a:ext cx="37444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Wykład zawiera lokowanie produktu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1" y="1482650"/>
            <a:ext cx="67382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Artykuł w „Programiście” 5/2014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00" y="1484784"/>
            <a:ext cx="3150582" cy="4525963"/>
          </a:xfrm>
        </p:spPr>
      </p:pic>
      <p:sp>
        <p:nvSpPr>
          <p:cNvPr id="5" name="Prostokąt 4"/>
          <p:cNvSpPr/>
          <p:nvPr/>
        </p:nvSpPr>
        <p:spPr>
          <a:xfrm>
            <a:off x="2771800" y="1369368"/>
            <a:ext cx="3456384" cy="4752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27784" y="6309320"/>
            <a:ext cx="37444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Wykład zawiera lokowanie produktu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00" y="1482650"/>
            <a:ext cx="31505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25273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</p:txBody>
      </p:sp>
      <p:pic>
        <p:nvPicPr>
          <p:cNvPr id="22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3835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82425" y="1412777"/>
            <a:ext cx="8229600" cy="6480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Współrzędne jednorodne: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755576" y="1932128"/>
                <a:ext cx="7704856" cy="117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32128"/>
                <a:ext cx="7704856" cy="1177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/>
              <p:cNvSpPr/>
              <p:nvPr/>
            </p:nvSpPr>
            <p:spPr>
              <a:xfrm>
                <a:off x="744675" y="1932128"/>
                <a:ext cx="7992888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Prostoką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5" y="1932128"/>
                <a:ext cx="7992888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/>
          <p:cNvGrpSpPr/>
          <p:nvPr/>
        </p:nvGrpSpPr>
        <p:grpSpPr>
          <a:xfrm>
            <a:off x="493204" y="3112406"/>
            <a:ext cx="8229600" cy="1731054"/>
            <a:chOff x="493204" y="3112406"/>
            <a:chExt cx="8229600" cy="1731054"/>
          </a:xfrm>
        </p:grpSpPr>
        <p:grpSp>
          <p:nvGrpSpPr>
            <p:cNvPr id="29" name="Grupa 28"/>
            <p:cNvGrpSpPr/>
            <p:nvPr/>
          </p:nvGrpSpPr>
          <p:grpSpPr>
            <a:xfrm>
              <a:off x="1475656" y="3716485"/>
              <a:ext cx="2420568" cy="1126975"/>
              <a:chOff x="1475656" y="3992487"/>
              <a:chExt cx="2420568" cy="1126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Prostokąt 5"/>
                  <p:cNvSpPr/>
                  <p:nvPr/>
                </p:nvSpPr>
                <p:spPr>
                  <a:xfrm>
                    <a:off x="1475656" y="3992487"/>
                    <a:ext cx="746037" cy="1126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6" name="Prostokąt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992487"/>
                    <a:ext cx="746037" cy="11269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Prostokąt 8"/>
                  <p:cNvSpPr/>
                  <p:nvPr/>
                </p:nvSpPr>
                <p:spPr>
                  <a:xfrm>
                    <a:off x="2930383" y="4063948"/>
                    <a:ext cx="965841" cy="9840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9" name="Prostokąt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383" y="4063948"/>
                    <a:ext cx="965841" cy="9840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Łącznik prosty ze strzałką 13"/>
              <p:cNvCxnSpPr>
                <a:stCxn id="6" idx="3"/>
                <a:endCxn id="9" idx="1"/>
              </p:cNvCxnSpPr>
              <p:nvPr/>
            </p:nvCxnSpPr>
            <p:spPr>
              <a:xfrm flipV="1">
                <a:off x="2221693" y="4555974"/>
                <a:ext cx="70869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Symbol zastępczy zawartości 11"/>
            <p:cNvSpPr txBox="1">
              <a:spLocks/>
            </p:cNvSpPr>
            <p:nvPr/>
          </p:nvSpPr>
          <p:spPr>
            <a:xfrm>
              <a:off x="493204" y="3112406"/>
              <a:ext cx="8229600" cy="6755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Dzielenie perspektywiczne: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493204" y="4944601"/>
            <a:ext cx="8229600" cy="1779308"/>
            <a:chOff x="493204" y="4944601"/>
            <a:chExt cx="8229600" cy="1779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762666" y="5517232"/>
                  <a:ext cx="7848872" cy="12066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 smtClean="0">
                            <a:latin typeface="Cambria Math"/>
                          </a:rPr>
                          <m:t>𝑴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𝑤𝑤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[0]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[4]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[8]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[12]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[5]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[9]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[13]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[2]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[6]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[10]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[14]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[3]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[7]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[11]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[15]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66" y="5517232"/>
                  <a:ext cx="7848872" cy="12066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Symbol zastępczy zawartości 11"/>
            <p:cNvSpPr txBox="1">
              <a:spLocks/>
            </p:cNvSpPr>
            <p:nvPr/>
          </p:nvSpPr>
          <p:spPr>
            <a:xfrm>
              <a:off x="493204" y="4944601"/>
              <a:ext cx="8229600" cy="5795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Macierze w grafice 3D: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5436096" y="4766257"/>
            <a:ext cx="324697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 piszemy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shadery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które „konsumują” macierze!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542013" y="1412776"/>
            <a:ext cx="8229600" cy="6480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Potok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renderowania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:\Wydawnictwa\_GFN2-G Nowoczesny OpenGL\KSIĄŻKA (oficjalne na sod2)\2.1 - img poprawione\R03\R0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5" y="2132856"/>
            <a:ext cx="8352928" cy="17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:\Wydawnictwa\_GFN2-G Nowoczesny OpenGL\KSIĄŻKA (oficjalne na sod2)\2.1 - img poprawione\R03\R03-0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0" y="2132856"/>
            <a:ext cx="8352928" cy="17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ymbol zastępczy zawartości 11"/>
          <p:cNvSpPr txBox="1">
            <a:spLocks/>
          </p:cNvSpPr>
          <p:nvPr/>
        </p:nvSpPr>
        <p:spPr>
          <a:xfrm>
            <a:off x="530328" y="4293096"/>
            <a:ext cx="843415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GLSL: mat3, mat4 + funkcje i operatory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pewnym stopniu można przenieść ciężar obliczeń na karty graficzne)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ymbol zastępczy zawartości 11"/>
          <p:cNvSpPr txBox="1">
            <a:spLocks/>
          </p:cNvSpPr>
          <p:nvPr/>
        </p:nvSpPr>
        <p:spPr>
          <a:xfrm>
            <a:off x="542013" y="5445224"/>
            <a:ext cx="843415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CUDA i inne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macierzą rzutowania na płaszczyznę!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zmniejsza wymiaru zrzutowanego wektora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Perspektywa w grafice 3D: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1/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(nie 1/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(dzięki temu proste przechodzą w proste)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perspektywicznego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nie wprowadza perspektywy!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Dzielenie perspektywiczne 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nieliniowa)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195736" y="4725144"/>
            <a:ext cx="686117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(ang.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normalizacja = zakres współrzędnych to [-1,1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53519" y="289798"/>
            <a:ext cx="8507288" cy="111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18389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równoległego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08187"/>
            <a:ext cx="8229600" cy="544981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Rzutowanie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izometryczne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(równoległe):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perspektywy tzn. dalsze obiekty po zrzutowaniu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są mniejsze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Zmiana we wszystkich współrzędnych (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jest liniowa (LERP):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prostokątny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obszar widzenia przechodzi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sześcian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(NDC)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perspektywiczny nic nie wnosi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ukł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przycinania = NDC)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Zmiana kierunku osi OZ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XNA/MG, ale nie w Direct3D)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/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79512" y="1429692"/>
            <a:ext cx="8570067" cy="2664296"/>
            <a:chOff x="179512" y="1429692"/>
            <a:chExt cx="8570067" cy="2664296"/>
          </a:xfrm>
        </p:grpSpPr>
        <p:pic>
          <p:nvPicPr>
            <p:cNvPr id="4" name="Obraz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29692"/>
              <a:ext cx="4580654" cy="2664296"/>
            </a:xfrm>
            <a:prstGeom prst="rect">
              <a:avLst/>
            </a:prstGeom>
          </p:spPr>
        </p:pic>
        <p:pic>
          <p:nvPicPr>
            <p:cNvPr id="7" name="Obraz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251" y="1617142"/>
              <a:ext cx="2952328" cy="2233972"/>
            </a:xfrm>
            <a:prstGeom prst="rect">
              <a:avLst/>
            </a:prstGeom>
          </p:spPr>
        </p:pic>
        <p:cxnSp>
          <p:nvCxnSpPr>
            <p:cNvPr id="8" name="Łącznik prosty ze strzałką 7"/>
            <p:cNvCxnSpPr/>
            <p:nvPr/>
          </p:nvCxnSpPr>
          <p:spPr>
            <a:xfrm>
              <a:off x="4731456" y="2789552"/>
              <a:ext cx="10657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2469839" y="5057542"/>
            <a:ext cx="2312813" cy="1488656"/>
            <a:chOff x="527695" y="4641675"/>
            <a:chExt cx="2312813" cy="1488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Prostokąt 13"/>
                <p:cNvSpPr/>
                <p:nvPr/>
              </p:nvSpPr>
              <p:spPr>
                <a:xfrm>
                  <a:off x="941270" y="4641675"/>
                  <a:ext cx="18992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</a:rPr>
                          <m:t>𝑥</m:t>
                        </m:r>
                        <m:r>
                          <a:rPr lang="pl-PL" i="1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  <m:r>
                              <a:rPr lang="pl-PL" i="1">
                                <a:latin typeface="Cambria Math"/>
                              </a:rPr>
                              <m:t>, </m:t>
                            </m:r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4" name="Prostokąt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70" y="4641675"/>
                  <a:ext cx="189923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899592" y="5216942"/>
                  <a:ext cx="1940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𝑦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  <m:r>
                              <a:rPr lang="pl-PL" i="1">
                                <a:latin typeface="Cambria Math"/>
                              </a:rPr>
                              <m:t>, </m:t>
                            </m:r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216942"/>
                  <a:ext cx="194091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527695" y="5760999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95" y="5760999"/>
                  <a:ext cx="23128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a 22"/>
          <p:cNvGrpSpPr/>
          <p:nvPr/>
        </p:nvGrpSpPr>
        <p:grpSpPr>
          <a:xfrm>
            <a:off x="395536" y="4293096"/>
            <a:ext cx="1763368" cy="2253102"/>
            <a:chOff x="395536" y="4293096"/>
            <a:chExt cx="1763368" cy="2253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395536" y="5029392"/>
                  <a:ext cx="1740925" cy="3974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029392"/>
                  <a:ext cx="1740925" cy="39748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Prostokąt 18"/>
                <p:cNvSpPr/>
                <p:nvPr/>
              </p:nvSpPr>
              <p:spPr>
                <a:xfrm>
                  <a:off x="395536" y="5601422"/>
                  <a:ext cx="1763368" cy="432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9" name="Prostokąt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601422"/>
                  <a:ext cx="1763368" cy="4321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rostokąt 19"/>
                <p:cNvSpPr/>
                <p:nvPr/>
              </p:nvSpPr>
              <p:spPr>
                <a:xfrm>
                  <a:off x="395536" y="6149999"/>
                  <a:ext cx="1702453" cy="3961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0" name="Prostokąt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6149999"/>
                  <a:ext cx="1702453" cy="3961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pole tekstowe 21"/>
            <p:cNvSpPr txBox="1"/>
            <p:nvPr/>
          </p:nvSpPr>
          <p:spPr>
            <a:xfrm>
              <a:off x="395536" y="4293096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LERP: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Obraz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4" y="1341326"/>
            <a:ext cx="7920880" cy="2727860"/>
          </a:xfrm>
          <a:prstGeom prst="rect">
            <a:avLst/>
          </a:prstGeom>
        </p:spPr>
      </p:pic>
      <p:grpSp>
        <p:nvGrpSpPr>
          <p:cNvPr id="29" name="Grupa 28"/>
          <p:cNvGrpSpPr/>
          <p:nvPr/>
        </p:nvGrpSpPr>
        <p:grpSpPr>
          <a:xfrm>
            <a:off x="5756856" y="4510084"/>
            <a:ext cx="2625912" cy="2182675"/>
            <a:chOff x="6103105" y="4634814"/>
            <a:chExt cx="2625912" cy="2182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Prostokąt 25"/>
                <p:cNvSpPr/>
                <p:nvPr/>
              </p:nvSpPr>
              <p:spPr>
                <a:xfrm>
                  <a:off x="6103105" y="4634814"/>
                  <a:ext cx="2279663" cy="655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𝑙</m:t>
                                </m:r>
                              </m:den>
                            </m:f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6" name="Prostokąt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105" y="4634814"/>
                  <a:ext cx="2279663" cy="65562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Prostokąt 26"/>
                <p:cNvSpPr/>
                <p:nvPr/>
              </p:nvSpPr>
              <p:spPr>
                <a:xfrm>
                  <a:off x="6143500" y="5380373"/>
                  <a:ext cx="2276456" cy="655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7" name="Prostokąt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00" y="5380373"/>
                  <a:ext cx="2276456" cy="65562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Prostokąt 27"/>
                <p:cNvSpPr/>
                <p:nvPr/>
              </p:nvSpPr>
              <p:spPr>
                <a:xfrm>
                  <a:off x="6103105" y="6149999"/>
                  <a:ext cx="2625912" cy="667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8" name="Prostokąt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105" y="6149999"/>
                  <a:ext cx="2625912" cy="66749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a 38"/>
          <p:cNvGrpSpPr/>
          <p:nvPr/>
        </p:nvGrpSpPr>
        <p:grpSpPr>
          <a:xfrm>
            <a:off x="4366726" y="2335064"/>
            <a:ext cx="104799" cy="135632"/>
            <a:chOff x="4468326" y="1857544"/>
            <a:chExt cx="104799" cy="135632"/>
          </a:xfrm>
        </p:grpSpPr>
        <p:cxnSp>
          <p:nvCxnSpPr>
            <p:cNvPr id="31" name="Łącznik prostoliniowy 30"/>
            <p:cNvCxnSpPr/>
            <p:nvPr/>
          </p:nvCxnSpPr>
          <p:spPr>
            <a:xfrm flipV="1">
              <a:off x="4468326" y="1857544"/>
              <a:ext cx="104799" cy="1356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>
              <a:off x="4468326" y="1857544"/>
              <a:ext cx="104799" cy="1356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a 51"/>
          <p:cNvGrpSpPr/>
          <p:nvPr/>
        </p:nvGrpSpPr>
        <p:grpSpPr>
          <a:xfrm>
            <a:off x="1547664" y="2564904"/>
            <a:ext cx="4104456" cy="4053399"/>
            <a:chOff x="1547664" y="2564904"/>
            <a:chExt cx="4104456" cy="4053399"/>
          </a:xfrm>
        </p:grpSpPr>
        <p:cxnSp>
          <p:nvCxnSpPr>
            <p:cNvPr id="41" name="Łącznik prostoliniowy 40"/>
            <p:cNvCxnSpPr/>
            <p:nvPr/>
          </p:nvCxnSpPr>
          <p:spPr>
            <a:xfrm>
              <a:off x="5652120" y="4589983"/>
              <a:ext cx="0" cy="1307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/>
            <p:cNvCxnSpPr/>
            <p:nvPr/>
          </p:nvCxnSpPr>
          <p:spPr>
            <a:xfrm flipH="1" flipV="1">
              <a:off x="4139952" y="2564904"/>
              <a:ext cx="1512168" cy="269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ole tekstowe 45"/>
            <p:cNvSpPr txBox="1"/>
            <p:nvPr/>
          </p:nvSpPr>
          <p:spPr>
            <a:xfrm>
              <a:off x="1547664" y="4963255"/>
              <a:ext cx="3583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położenie na ekranie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3833033" y="603352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łębia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Łącznik prostoliniowy 48"/>
            <p:cNvCxnSpPr/>
            <p:nvPr/>
          </p:nvCxnSpPr>
          <p:spPr>
            <a:xfrm>
              <a:off x="5130696" y="6361532"/>
              <a:ext cx="521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7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11844</TotalTime>
  <Words>2957</Words>
  <Application>Microsoft Office PowerPoint</Application>
  <PresentationFormat>Pokaz na ekranie (4:3)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Macierze w grafice 3D</vt:lpstr>
      <vt:lpstr>Motywacja</vt:lpstr>
      <vt:lpstr>Macierze OpenGL</vt:lpstr>
      <vt:lpstr>Trivia</vt:lpstr>
      <vt:lpstr>Trivia</vt:lpstr>
      <vt:lpstr>Macierz rzutowania</vt:lpstr>
      <vt:lpstr>Macierz rzutowania</vt:lpstr>
      <vt:lpstr>Macierz rzutowania równoległego</vt:lpstr>
      <vt:lpstr>Macierz rzutowania równoległego</vt:lpstr>
      <vt:lpstr>Macierz rzutowania równoległego</vt:lpstr>
      <vt:lpstr>Macierz rzutowania równoległego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świata</vt:lpstr>
      <vt:lpstr>Macierz świata</vt:lpstr>
      <vt:lpstr>Macierz świata – macierze obrotu</vt:lpstr>
      <vt:lpstr>Macierz świata – macierze obrotu</vt:lpstr>
      <vt:lpstr>Macierz świata – macierze obrotu</vt:lpstr>
      <vt:lpstr>Macierz widoku</vt:lpstr>
      <vt:lpstr>Macierz widoku</vt:lpstr>
      <vt:lpstr>Macierz widoku</vt:lpstr>
      <vt:lpstr>Macierz widoku</vt:lpstr>
      <vt:lpstr>Macierz widoku</vt:lpstr>
      <vt:lpstr>Macierze OpenGL</vt:lpstr>
      <vt:lpstr>Książka</vt:lpstr>
      <vt:lpstr>Artykuł w „Programiście” 5/2014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Nowoczesny OpenGL</dc:title>
  <dc:creator>Jacek Matulewski</dc:creator>
  <cp:lastModifiedBy>Jacek</cp:lastModifiedBy>
  <cp:revision>48</cp:revision>
  <dcterms:created xsi:type="dcterms:W3CDTF">2014-08-18T10:23:01Z</dcterms:created>
  <dcterms:modified xsi:type="dcterms:W3CDTF">2015-03-26T16:54:30Z</dcterms:modified>
</cp:coreProperties>
</file>