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Y"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88" autoAdjust="0"/>
  </p:normalViewPr>
  <p:slideViewPr>
    <p:cSldViewPr>
      <p:cViewPr varScale="1">
        <p:scale>
          <a:sx n="72" d="100"/>
          <a:sy n="72" d="100"/>
        </p:scale>
        <p:origin x="-176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F7E56-F0A4-4C7F-8280-1F260423D079}" type="datetimeFigureOut">
              <a:rPr lang="pl-PL" smtClean="0"/>
              <a:t>2013-06-02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7DF79-0444-4564-8974-202B94B993BB}" type="slidenum">
              <a:rPr lang="pl-PL" smtClean="0"/>
              <a:t>‹#›</a:t>
            </a:fld>
            <a:endParaRPr lang="pl-PL"/>
          </a:p>
        </p:txBody>
      </p:sp>
    </p:spTree>
    <p:extLst>
      <p:ext uri="{BB962C8B-B14F-4D97-AF65-F5344CB8AC3E}">
        <p14:creationId xmlns:p14="http://schemas.microsoft.com/office/powerpoint/2010/main" val="415648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l.wikipedia.org/wiki/Film_niem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Na</a:t>
            </a:r>
            <a:r>
              <a:rPr lang="pl-PL" baseline="0" dirty="0" smtClean="0"/>
              <a:t> początku chciałbym zacytować fragment Wikipedii o filmie:</a:t>
            </a:r>
          </a:p>
          <a:p>
            <a:r>
              <a:rPr lang="pl-PL" baseline="0" dirty="0" smtClean="0"/>
              <a:t>„</a:t>
            </a:r>
            <a:r>
              <a:rPr lang="pl-PL" dirty="0" smtClean="0"/>
              <a:t>Większość współczesnych filmów jest udźwiękowiona – to znaczy posiada dźwięk ściśle zsynchronizowany z obrazem. Dawniej popularne były </a:t>
            </a:r>
            <a:r>
              <a:rPr lang="pl-PL" dirty="0" smtClean="0">
                <a:hlinkClick r:id="rId3" tooltip="Film niemy"/>
              </a:rPr>
              <a:t>filmy nieme</a:t>
            </a:r>
            <a:r>
              <a:rPr lang="pl-PL" dirty="0" smtClean="0"/>
              <a:t>, na których wszystkie teksty pojawiały się w formie napisów.</a:t>
            </a:r>
          </a:p>
          <a:p>
            <a:r>
              <a:rPr lang="pl-PL" dirty="0" smtClean="0"/>
              <a:t>W historii filmu istniało kilka momentów przełomowych. Pierwszym z ważniejszych było wprowadzenie dźwięku, później koloru[…]”.</a:t>
            </a:r>
          </a:p>
          <a:p>
            <a:endParaRPr lang="pl-P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Odbierać</a:t>
            </a:r>
            <a:r>
              <a:rPr lang="pl-PL" baseline="0" dirty="0" smtClean="0"/>
              <a:t> to, co dzieje się w filmie możemy tylko za pomocą dwóch zmysłów: wzroku i słuchu. </a:t>
            </a:r>
            <a:r>
              <a:rPr lang="pl-PL" baseline="0" dirty="0" smtClean="0"/>
              <a:t>Dlatego </a:t>
            </a:r>
            <a:r>
              <a:rPr lang="pl-PL" dirty="0" smtClean="0"/>
              <a:t>dźwięk</a:t>
            </a:r>
            <a:r>
              <a:rPr lang="pl-PL" baseline="0" dirty="0" smtClean="0"/>
              <a:t> w filmach jest niemniej ważny, co obraz jaki widzimy. </a:t>
            </a:r>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Dźwięk wprowadza w nastrój, klimat utworu. Istnieją emocje, które ciężko pokazać, np. siłę, nadzieję, samotność, niebezpieczeństwo, szczęście, natomiast w połączeniu z dźwiękiem dość jednoznacznie i czytelnie można ukazywać takie stany emocjonalne.</a:t>
            </a:r>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Zanim ludzkość zaczęła udźwiękowiać filmy, zespoły grały w trakcie pokazów filmowych – robili tło muzyczne dla pokazywanego filmu. W 1928 roku nikt nie miał pojęcia w jaki sposób połączyć na schematach pokazywany obraz z dźwiękiem. Walt Disney stanął przed pytaniem: jakiego rodzaju wykresu, </a:t>
            </a:r>
            <a:r>
              <a:rPr lang="pl-PL" baseline="0" dirty="0" err="1" smtClean="0"/>
              <a:t>wysunku</a:t>
            </a:r>
            <a:r>
              <a:rPr lang="pl-PL" baseline="0" dirty="0" smtClean="0"/>
              <a:t>, schematu użyć, aby stało się możliwe zaprojektowanie obrazu w połączeniu z odgłosami i muzyką? Na to pytanie znał odpowiedź nowy pracownik Walta </a:t>
            </a:r>
            <a:r>
              <a:rPr lang="pl-PL" baseline="0" dirty="0" err="1" smtClean="0"/>
              <a:t>Wilfred</a:t>
            </a:r>
            <a:r>
              <a:rPr lang="pl-PL" baseline="0" dirty="0" smtClean="0"/>
              <a:t> Jackson, który zaproponował </a:t>
            </a:r>
            <a:r>
              <a:rPr lang="pl-PL" baseline="0" dirty="0" err="1" smtClean="0"/>
              <a:t>uzycie</a:t>
            </a:r>
            <a:r>
              <a:rPr lang="pl-PL" baseline="0" dirty="0" smtClean="0"/>
              <a:t> metronomu, dzięki temu wystarczyło ustalić jak wielki fragment muzyczny miał się zmieścić w jednej sekundzie. </a:t>
            </a:r>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Muzyka jest częścią naszego życia,</a:t>
            </a:r>
            <a:r>
              <a:rPr lang="pl-PL" baseline="0" dirty="0" smtClean="0"/>
              <a:t> z muzyką wiąże się wiele naszych wspomnień. Piosenki ze żłobka, przedszkola, szkolne, </a:t>
            </a:r>
            <a:r>
              <a:rPr lang="pl-PL" baseline="0" dirty="0" err="1" smtClean="0"/>
              <a:t>religinjne</a:t>
            </a:r>
            <a:r>
              <a:rPr lang="pl-PL" baseline="0" dirty="0" smtClean="0"/>
              <a:t>, taneczne, weselne, pogrzebowe – na zawsze pozostają z nami. Wystarczy usłyszeć znajomy kawałek i od razy przychodzą nam na myśl zdarzenia z naszej przeszłości. Muzyka w filmach ma służyć temu, by widz nie czuł się komfortowo </a:t>
            </a:r>
            <a:r>
              <a:rPr lang="pl-PL" baseline="0" dirty="0" err="1" smtClean="0"/>
              <a:t>siedziąc</a:t>
            </a:r>
            <a:r>
              <a:rPr lang="pl-PL" baseline="0" dirty="0" smtClean="0"/>
              <a:t> w fotelu kina, a był uczestnikiem wydarzeń, które mają miejsce na ekranie. W trakcie prac powstał pewien system tworzenia animacji z dźwiękiem, który wyglądał mniej więcej tak:</a:t>
            </a:r>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W </a:t>
            </a:r>
            <a:r>
              <a:rPr lang="pl-PL" baseline="0" dirty="0" err="1" smtClean="0"/>
              <a:t>ścisłem</a:t>
            </a:r>
            <a:r>
              <a:rPr lang="pl-PL" baseline="0" dirty="0" smtClean="0"/>
              <a:t> kooperacji, w jednym pomieszczeniu pracował muzyk wraz z reżyserem. Przygotowywali oni mały fragment, scenę filmu zanim animator przystąpił do pracy. Należało najpierw obmyślić ogólny nastrój jaki ma panować w danym fragmencie filmu, potem tworzony był kawałek muzyki tła i puszczany znowu i znowu w kółko. Podczas tego procesu reżyser musiał przemyśleć i wyobrazić sobie całą scenę wraz z jej czasem trwania. W trakcie tego procesu albo muzyk zmieniał nieco swój podkład np. przyspieszał lub zwalniał, albo reżyser animacji modyfikował swoją część pracy tak, żeby dźwięk pasował do akcji obrazu. Dopiero gdy oboje byli usatysfakcjonowani rezultatem, był on zapisywany przez reżysera w postaci tzw. </a:t>
            </a:r>
            <a:r>
              <a:rPr lang="pl-PL" baseline="0" dirty="0" err="1" smtClean="0"/>
              <a:t>Dope</a:t>
            </a:r>
            <a:r>
              <a:rPr lang="pl-PL" baseline="0" dirty="0" smtClean="0"/>
              <a:t> </a:t>
            </a:r>
            <a:r>
              <a:rPr lang="pl-PL" baseline="0" dirty="0" err="1" smtClean="0"/>
              <a:t>sheet</a:t>
            </a:r>
            <a:r>
              <a:rPr lang="pl-PL" baseline="0" dirty="0" smtClean="0"/>
              <a:t>, oraz przez muzyka jako szkic muzyczny. Oczywiście to jeszcze nie wszystko, ponieważ na końcu do tego procesu </a:t>
            </a:r>
            <a:r>
              <a:rPr lang="pl-PL" baseline="0" dirty="0" err="1" smtClean="0"/>
              <a:t>dołaczał</a:t>
            </a:r>
            <a:r>
              <a:rPr lang="pl-PL" baseline="0" dirty="0" smtClean="0"/>
              <a:t> się animator, któremu często coś się nie podobało lub po prostu efekt uzyskany przez reżysera i muzyka nie mogły być fizycznie wykonane przez animatora. Wtedy wynik pracy dwóch pierwszych osób wracał na ich stół montażowy i był poprawiany, poddawany ponownej edycji. </a:t>
            </a:r>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smtClean="0"/>
          </a:p>
          <a:p>
            <a:r>
              <a:rPr lang="pl-PL" dirty="0" smtClean="0"/>
              <a:t>Na obrazku</a:t>
            </a:r>
            <a:r>
              <a:rPr lang="pl-PL" baseline="0" dirty="0" smtClean="0"/>
              <a:t> </a:t>
            </a:r>
            <a:r>
              <a:rPr lang="pl-PL" dirty="0" smtClean="0"/>
              <a:t>Jim McDonald</a:t>
            </a:r>
            <a:r>
              <a:rPr lang="pl-PL" baseline="0" dirty="0" smtClean="0"/>
              <a:t> podczas udźwiękowienia ważki imieniem </a:t>
            </a:r>
            <a:r>
              <a:rPr lang="pl-PL" baseline="0" dirty="0" err="1" smtClean="0"/>
              <a:t>Evinrude</a:t>
            </a:r>
            <a:r>
              <a:rPr lang="pl-PL" baseline="0" dirty="0" smtClean="0"/>
              <a:t>, film The </a:t>
            </a:r>
            <a:r>
              <a:rPr lang="pl-PL" baseline="0" dirty="0" err="1" smtClean="0"/>
              <a:t>Rescuers</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2</a:t>
            </a:fld>
            <a:endParaRPr lang="pl-PL"/>
          </a:p>
        </p:txBody>
      </p:sp>
    </p:spTree>
    <p:extLst>
      <p:ext uri="{BB962C8B-B14F-4D97-AF65-F5344CB8AC3E}">
        <p14:creationId xmlns:p14="http://schemas.microsoft.com/office/powerpoint/2010/main" val="91284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Wykres opisujący trzy</a:t>
            </a:r>
            <a:r>
              <a:rPr lang="pl-PL" baseline="0" dirty="0" smtClean="0"/>
              <a:t> czynności: </a:t>
            </a:r>
            <a:r>
              <a:rPr lang="pl-PL" baseline="0" dirty="0" err="1" smtClean="0"/>
              <a:t>boeg</a:t>
            </a:r>
            <a:r>
              <a:rPr lang="pl-PL" baseline="0" dirty="0" smtClean="0"/>
              <a:t>, skok, plusk wody.</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13</a:t>
            </a:fld>
            <a:endParaRPr lang="pl-PL"/>
          </a:p>
        </p:txBody>
      </p:sp>
    </p:spTree>
    <p:extLst>
      <p:ext uri="{BB962C8B-B14F-4D97-AF65-F5344CB8AC3E}">
        <p14:creationId xmlns:p14="http://schemas.microsoft.com/office/powerpoint/2010/main" val="115236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Tak wygląda wykres dla nosa Pluto podczas wąchania.</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14</a:t>
            </a:fld>
            <a:endParaRPr lang="pl-PL"/>
          </a:p>
        </p:txBody>
      </p:sp>
    </p:spTree>
    <p:extLst>
      <p:ext uri="{BB962C8B-B14F-4D97-AF65-F5344CB8AC3E}">
        <p14:creationId xmlns:p14="http://schemas.microsoft.com/office/powerpoint/2010/main" val="128032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Nie wszystkie filmy</a:t>
            </a:r>
            <a:r>
              <a:rPr lang="pl-PL" baseline="0" dirty="0" smtClean="0"/>
              <a:t> restrykcyjnie przestrzegały praw i reguł rządzących dźwiękiem. W Fantazji Disneya większość muzyki miała wolne tempo.</a:t>
            </a:r>
          </a:p>
          <a:p>
            <a:endParaRPr lang="pl-PL" baseline="0" dirty="0" smtClean="0"/>
          </a:p>
          <a:p>
            <a:r>
              <a:rPr lang="pl-PL" baseline="0" dirty="0" smtClean="0"/>
              <a:t>Jeden bar miał 42 klatki, kolejny mógł mieć 47 klatek, a następny 45.</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15</a:t>
            </a:fld>
            <a:endParaRPr lang="pl-PL"/>
          </a:p>
        </p:txBody>
      </p:sp>
    </p:spTree>
    <p:extLst>
      <p:ext uri="{BB962C8B-B14F-4D97-AF65-F5344CB8AC3E}">
        <p14:creationId xmlns:p14="http://schemas.microsoft.com/office/powerpoint/2010/main" val="43263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Odbiorca czuje się komfortowo, kiedy</a:t>
            </a:r>
            <a:r>
              <a:rPr lang="pl-PL" baseline="0" dirty="0" smtClean="0"/>
              <a:t> na ekranie dzieje się to, czego on się spodziewa i oczekuje. Postaci chodzą w rytm muzyki, akcentowane są kroki. Przeciwnością musi być niespodziewany hałas, wydarzenie, z zaskoczenia. Kiedy postać wykonuje czynność monotonnie, ze stałą szybkością, widz najmniej spodziewa się czegoś co zakłóci aktualny stan. Jest to najlepszy moment na wstrząs, użycie dźwięku głośniejszego, przerywającego aktualne działanie. Taki efekt powoduje </a:t>
            </a:r>
            <a:r>
              <a:rPr lang="pl-PL" baseline="0" dirty="0" err="1" smtClean="0"/>
              <a:t>zakoczenie</a:t>
            </a:r>
            <a:r>
              <a:rPr lang="pl-PL" baseline="0" dirty="0" smtClean="0"/>
              <a:t> widza, co w efekcie daje dobry efekt końcowy odbioru.</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16</a:t>
            </a:fld>
            <a:endParaRPr lang="pl-PL"/>
          </a:p>
        </p:txBody>
      </p:sp>
    </p:spTree>
    <p:extLst>
      <p:ext uri="{BB962C8B-B14F-4D97-AF65-F5344CB8AC3E}">
        <p14:creationId xmlns:p14="http://schemas.microsoft.com/office/powerpoint/2010/main" val="147673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Efekty dźwiękowe to </a:t>
            </a:r>
            <a:r>
              <a:rPr lang="pl-PL" dirty="0" err="1" smtClean="0"/>
              <a:t>bardoz</a:t>
            </a:r>
            <a:r>
              <a:rPr lang="pl-PL" dirty="0" smtClean="0"/>
              <a:t> ważna </a:t>
            </a:r>
            <a:r>
              <a:rPr lang="pl-PL" dirty="0" err="1" smtClean="0"/>
              <a:t>częśc</a:t>
            </a:r>
            <a:r>
              <a:rPr lang="pl-PL" dirty="0" smtClean="0"/>
              <a:t> podkładu</a:t>
            </a:r>
            <a:r>
              <a:rPr lang="pl-PL" baseline="0" dirty="0" smtClean="0"/>
              <a:t> muzycznego filmów, nad dźwiękami pracowały całe zespoły muzyków z unikalnymi talentami. Większość z nich była </a:t>
            </a:r>
            <a:r>
              <a:rPr lang="pl-PL" baseline="0" dirty="0" err="1" smtClean="0"/>
              <a:t>perkusjonistami</a:t>
            </a:r>
            <a:r>
              <a:rPr lang="pl-PL" baseline="0" dirty="0" smtClean="0"/>
              <a:t>. Na zdjęciu Frank </a:t>
            </a:r>
            <a:r>
              <a:rPr lang="pl-PL" baseline="0" dirty="0" err="1" smtClean="0"/>
              <a:t>Churchil</a:t>
            </a:r>
            <a:r>
              <a:rPr lang="pl-PL" baseline="0" dirty="0" smtClean="0"/>
              <a:t> prowadzi nagranie, po lewej słucha Walt Disney przysłuchuje się pracy, po prawej w tle jest Bill </a:t>
            </a:r>
            <a:r>
              <a:rPr lang="pl-PL" baseline="0" dirty="0" err="1" smtClean="0"/>
              <a:t>Garity</a:t>
            </a:r>
            <a:r>
              <a:rPr lang="pl-PL" baseline="0" dirty="0" smtClean="0"/>
              <a:t>, </a:t>
            </a:r>
            <a:r>
              <a:rPr lang="pl-PL" baseline="0" dirty="0" err="1" smtClean="0"/>
              <a:t>Wilfred</a:t>
            </a:r>
            <a:r>
              <a:rPr lang="pl-PL" baseline="0" dirty="0" smtClean="0"/>
              <a:t> Jackson czyta nuty z jego „</a:t>
            </a:r>
            <a:r>
              <a:rPr lang="pl-PL" baseline="0" dirty="0" err="1" smtClean="0"/>
              <a:t>dope</a:t>
            </a:r>
            <a:r>
              <a:rPr lang="pl-PL" baseline="0" dirty="0" smtClean="0"/>
              <a:t> </a:t>
            </a:r>
            <a:r>
              <a:rPr lang="pl-PL" baseline="0" dirty="0" err="1" smtClean="0"/>
              <a:t>book’a</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17</a:t>
            </a:fld>
            <a:endParaRPr lang="pl-PL"/>
          </a:p>
        </p:txBody>
      </p:sp>
    </p:spTree>
    <p:extLst>
      <p:ext uri="{BB962C8B-B14F-4D97-AF65-F5344CB8AC3E}">
        <p14:creationId xmlns:p14="http://schemas.microsoft.com/office/powerpoint/2010/main" val="258060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Ze względu na to, że często powstawał problem nieporozumienia pomiędzy tymi trzeba rolami, powstał tzw. „3-12 </a:t>
            </a:r>
            <a:r>
              <a:rPr lang="pl-PL" baseline="0" dirty="0" err="1" smtClean="0"/>
              <a:t>measure</a:t>
            </a:r>
            <a:r>
              <a:rPr lang="pl-PL"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Standardowo „miarka” (mam nadzieje, ze to dobre tłumaczenie) zawierała dwa beaty, po dodaniu dodatkowego </a:t>
            </a:r>
            <a:r>
              <a:rPr lang="pl-PL" baseline="0" dirty="0" err="1" smtClean="0"/>
              <a:t>baetu</a:t>
            </a:r>
            <a:r>
              <a:rPr lang="pl-PL" baseline="0" dirty="0" smtClean="0"/>
              <a:t> było ich 3. Od dawna używano tempa 12 klatek na jeden beat, dlatego powstało pojęcie „3-12 </a:t>
            </a:r>
            <a:r>
              <a:rPr lang="pl-PL" baseline="0" dirty="0" err="1" smtClean="0"/>
              <a:t>measure</a:t>
            </a:r>
            <a:r>
              <a:rPr lang="pl-PL" baseline="0" dirty="0" smtClean="0"/>
              <a:t>”.</a:t>
            </a:r>
            <a:endParaRPr lang="pl-PL" dirty="0" smtClean="0"/>
          </a:p>
        </p:txBody>
      </p:sp>
      <p:sp>
        <p:nvSpPr>
          <p:cNvPr id="4" name="Symbol zastępczy numeru slajdu 3"/>
          <p:cNvSpPr>
            <a:spLocks noGrp="1"/>
          </p:cNvSpPr>
          <p:nvPr>
            <p:ph type="sldNum" sz="quarter" idx="10"/>
          </p:nvPr>
        </p:nvSpPr>
        <p:spPr/>
        <p:txBody>
          <a:bodyPr/>
          <a:lstStyle/>
          <a:p>
            <a:fld id="{ABF7DF79-0444-4564-8974-202B94B993BB}" type="slidenum">
              <a:rPr lang="pl-PL" smtClean="0"/>
              <a:t>3</a:t>
            </a:fld>
            <a:endParaRPr lang="pl-PL"/>
          </a:p>
        </p:txBody>
      </p:sp>
    </p:spTree>
    <p:extLst>
      <p:ext uri="{BB962C8B-B14F-4D97-AF65-F5344CB8AC3E}">
        <p14:creationId xmlns:p14="http://schemas.microsoft.com/office/powerpoint/2010/main" val="305855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Jerome Kern określił udźwiękowienie filmów</a:t>
            </a:r>
            <a:r>
              <a:rPr lang="pl-PL" baseline="0" dirty="0" smtClean="0"/>
              <a:t> mianem sztuki i wyznał, że powstała nowa odrębna forma w muzyce. Nazwał ją </a:t>
            </a:r>
            <a:r>
              <a:rPr lang="pl-PL" dirty="0" smtClean="0"/>
              <a:t>„the </a:t>
            </a:r>
            <a:r>
              <a:rPr lang="pl-PL" dirty="0" err="1" smtClean="0"/>
              <a:t>use</a:t>
            </a:r>
            <a:r>
              <a:rPr lang="pl-PL" dirty="0" smtClean="0"/>
              <a:t> of </a:t>
            </a:r>
            <a:r>
              <a:rPr lang="pl-PL" dirty="0" err="1" smtClean="0"/>
              <a:t>music</a:t>
            </a:r>
            <a:r>
              <a:rPr lang="pl-PL" dirty="0" smtClean="0"/>
              <a:t> as </a:t>
            </a:r>
            <a:r>
              <a:rPr lang="pl-PL" dirty="0" err="1" smtClean="0"/>
              <a:t>language</a:t>
            </a:r>
            <a:r>
              <a:rPr lang="pl-PL" dirty="0" smtClean="0"/>
              <a:t>”. Sztuka udźwiękowienia została bardzo dobrze rozwinięta, powstało nawet określenie „</a:t>
            </a:r>
            <a:r>
              <a:rPr lang="pl-PL" dirty="0" err="1" smtClean="0"/>
              <a:t>Micheymousing</a:t>
            </a:r>
            <a:r>
              <a:rPr lang="pl-PL" dirty="0" smtClean="0"/>
              <a:t>”, co oznaczało,</a:t>
            </a:r>
            <a:r>
              <a:rPr lang="pl-PL" baseline="0" dirty="0" smtClean="0"/>
              <a:t> że utwór był tak dobrze udźwiękowiony, że każdy najmniejszy szczegół filmu miał swój własny dźwięk.</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4</a:t>
            </a:fld>
            <a:endParaRPr lang="pl-PL"/>
          </a:p>
        </p:txBody>
      </p:sp>
    </p:spTree>
    <p:extLst>
      <p:ext uri="{BB962C8B-B14F-4D97-AF65-F5344CB8AC3E}">
        <p14:creationId xmlns:p14="http://schemas.microsoft.com/office/powerpoint/2010/main" val="260331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r>
              <a:rPr lang="pl-PL" dirty="0" smtClean="0"/>
              <a:t>Bierzemy</a:t>
            </a:r>
            <a:r>
              <a:rPr lang="pl-PL" baseline="0" dirty="0" smtClean="0"/>
              <a:t> przykładową linię z </a:t>
            </a:r>
            <a:r>
              <a:rPr lang="pl-PL" baseline="0" dirty="0" err="1" smtClean="0"/>
              <a:t>framentem</a:t>
            </a:r>
            <a:r>
              <a:rPr lang="pl-PL" baseline="0" dirty="0" smtClean="0"/>
              <a:t> muzyki. Wycinamy nuty, linie, zostawiamy tylko podziałkę, które po angielsku zwą się „bar”.</a:t>
            </a:r>
          </a:p>
          <a:p>
            <a:pPr marL="228600" indent="-228600">
              <a:buAutoNum type="arabicPeriod"/>
            </a:pPr>
            <a:r>
              <a:rPr lang="pl-PL" baseline="0" dirty="0" smtClean="0"/>
              <a:t>Punkt 2 to tzw. bar </a:t>
            </a:r>
            <a:r>
              <a:rPr lang="pl-PL" baseline="0" dirty="0" err="1" smtClean="0"/>
              <a:t>sheet</a:t>
            </a:r>
            <a:r>
              <a:rPr lang="pl-PL" baseline="0" dirty="0" smtClean="0"/>
              <a:t>.</a:t>
            </a:r>
          </a:p>
          <a:p>
            <a:pPr marL="0" indent="0">
              <a:buNone/>
            </a:pPr>
            <a:endParaRPr lang="pl-PL" baseline="0" dirty="0" smtClean="0"/>
          </a:p>
          <a:p>
            <a:pPr marL="0" indent="0">
              <a:buNone/>
            </a:pPr>
            <a:r>
              <a:rPr lang="pl-PL" baseline="0" dirty="0" smtClean="0"/>
              <a:t>Słuchając metronomu określany tempo, którego potrzebujemy dla każdego beatu: 8s, 9s, 10s, 16s lub jakikolwiek inne. Struktura utworu określa ilość beatów na jeden bar 2, 3, 4 lub 6. Bardziej wyrafinowane rytmy nie wchodzą </a:t>
            </a:r>
            <a:r>
              <a:rPr lang="pl-PL" baseline="0" dirty="0" err="1" smtClean="0"/>
              <a:t>tutuaj</a:t>
            </a:r>
            <a:r>
              <a:rPr lang="pl-PL" baseline="0" dirty="0" smtClean="0"/>
              <a:t> w grę.</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5</a:t>
            </a:fld>
            <a:endParaRPr lang="pl-PL"/>
          </a:p>
        </p:txBody>
      </p:sp>
    </p:spTree>
    <p:extLst>
      <p:ext uri="{BB962C8B-B14F-4D97-AF65-F5344CB8AC3E}">
        <p14:creationId xmlns:p14="http://schemas.microsoft.com/office/powerpoint/2010/main" val="628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Na slajdzie przykład baru składającego się z 12 klatek na każdy beat, dlatego długość baru to 24 klatki. </a:t>
            </a:r>
          </a:p>
          <a:p>
            <a:endParaRPr lang="pl-PL" dirty="0" smtClean="0"/>
          </a:p>
          <a:p>
            <a:r>
              <a:rPr lang="pl-PL" dirty="0" smtClean="0"/>
              <a:t>Następnie dodajemy start sceny</a:t>
            </a:r>
            <a:r>
              <a:rPr lang="pl-PL" baseline="0" dirty="0" smtClean="0"/>
              <a:t> i cięcia, zaznaczamy ilość klatek, która jest przed barem i po barze. W razie przesunięcia sceny, wycinamy ją i przesuwamy do nowej lokalizacji.</a:t>
            </a:r>
          </a:p>
          <a:p>
            <a:endParaRPr lang="pl-PL" baseline="0" dirty="0" smtClean="0"/>
          </a:p>
          <a:p>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6</a:t>
            </a:fld>
            <a:endParaRPr lang="pl-PL"/>
          </a:p>
        </p:txBody>
      </p:sp>
    </p:spTree>
    <p:extLst>
      <p:ext uri="{BB962C8B-B14F-4D97-AF65-F5344CB8AC3E}">
        <p14:creationId xmlns:p14="http://schemas.microsoft.com/office/powerpoint/2010/main" val="284338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Następnie</a:t>
            </a:r>
            <a:r>
              <a:rPr lang="pl-PL" baseline="0" dirty="0" smtClean="0"/>
              <a:t> dochodzi akcja, która jest umieszczona w odpowiednim momencie czasu zgodnie z metronomem i zapisana w bar </a:t>
            </a:r>
            <a:r>
              <a:rPr lang="pl-PL" baseline="0" dirty="0" err="1" smtClean="0"/>
              <a:t>sheet</a:t>
            </a:r>
            <a:r>
              <a:rPr lang="pl-PL" baseline="0" dirty="0" smtClean="0"/>
              <a:t>. Dzięki temu wiadomo ile barów potrzeba dla każdego cząstki składowej.</a:t>
            </a:r>
          </a:p>
          <a:p>
            <a:endParaRPr lang="pl-PL" baseline="0" dirty="0" smtClean="0"/>
          </a:p>
          <a:p>
            <a:r>
              <a:rPr lang="pl-PL" dirty="0" smtClean="0"/>
              <a:t>Na końcu dodawane są dialogi. Oznaczenie określa kiedy się zaczynają i kiedy</a:t>
            </a:r>
            <a:r>
              <a:rPr lang="pl-PL" baseline="0" dirty="0" smtClean="0"/>
              <a:t> kończą, zaznaczona jest również lokalizacja efektów dźwiękowych. Jest to tylko udźwiękowienie akcji, bez podkładu muzycznego (bez muzyki).</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7</a:t>
            </a:fld>
            <a:endParaRPr lang="pl-PL"/>
          </a:p>
        </p:txBody>
      </p:sp>
    </p:spTree>
    <p:extLst>
      <p:ext uri="{BB962C8B-B14F-4D97-AF65-F5344CB8AC3E}">
        <p14:creationId xmlns:p14="http://schemas.microsoft.com/office/powerpoint/2010/main" val="213912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Podczas pracy z udźwiękowieniem często padały pytania</a:t>
            </a:r>
            <a:r>
              <a:rPr lang="pl-PL" baseline="0" dirty="0" smtClean="0"/>
              <a:t> typu, od jakiego momentu powinno być słychać kroki? Ile kroków </a:t>
            </a:r>
            <a:r>
              <a:rPr lang="pl-PL" baseline="0" dirty="0" err="1" smtClean="0"/>
              <a:t>postac</a:t>
            </a:r>
            <a:r>
              <a:rPr lang="pl-PL" baseline="0" dirty="0" smtClean="0"/>
              <a:t> ma wykonać przed skokiem? Jaka jest odległość dźwięku </a:t>
            </a:r>
            <a:r>
              <a:rPr lang="pl-PL" baseline="0" dirty="0" err="1" smtClean="0"/>
              <a:t>poprzedzajacego</a:t>
            </a:r>
            <a:r>
              <a:rPr lang="pl-PL" baseline="0" dirty="0" smtClean="0"/>
              <a:t> inny dźwięk – jak wcześnie ma być </a:t>
            </a:r>
            <a:r>
              <a:rPr lang="pl-PL" baseline="0" dirty="0" err="1" smtClean="0"/>
              <a:t>ropoczęty</a:t>
            </a:r>
            <a:r>
              <a:rPr lang="pl-PL" baseline="0" dirty="0" smtClean="0"/>
              <a:t> dźwięk przed innym dźwiękiem.</a:t>
            </a:r>
          </a:p>
          <a:p>
            <a:endParaRPr lang="pl-PL" baseline="0" dirty="0" smtClean="0"/>
          </a:p>
          <a:p>
            <a:r>
              <a:rPr lang="pl-PL" baseline="0" dirty="0" smtClean="0"/>
              <a:t>Z pomocą przychodził metronom, który dzielił czas na równe odstępy, dzięki czemu można było łatwiej zapanować nad czasem, liczyć, przewidywać, planować.</a:t>
            </a:r>
          </a:p>
          <a:p>
            <a:endParaRPr lang="pl-PL" baseline="0" dirty="0" smtClean="0"/>
          </a:p>
          <a:p>
            <a:r>
              <a:rPr lang="pl-PL" baseline="0" dirty="0" smtClean="0"/>
              <a:t>Chociaż i tak bardzo często wykorzystywano metodę prób i </a:t>
            </a:r>
            <a:r>
              <a:rPr lang="pl-PL" baseline="0" dirty="0" err="1" smtClean="0"/>
              <a:t>błedów</a:t>
            </a:r>
            <a:r>
              <a:rPr lang="pl-PL" baseline="0" dirty="0" smtClean="0"/>
              <a:t>, aby dojść do pożądanego efektu.</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8</a:t>
            </a:fld>
            <a:endParaRPr lang="pl-PL"/>
          </a:p>
        </p:txBody>
      </p:sp>
    </p:spTree>
    <p:extLst>
      <p:ext uri="{BB962C8B-B14F-4D97-AF65-F5344CB8AC3E}">
        <p14:creationId xmlns:p14="http://schemas.microsoft.com/office/powerpoint/2010/main" val="12834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Opis sceny:</a:t>
            </a:r>
            <a:r>
              <a:rPr lang="pl-PL" baseline="0" dirty="0" smtClean="0"/>
              <a:t> Zwierzęta się bawią, lis jest w wodzie, pies wskakuje do wody, która chlapie na </a:t>
            </a:r>
            <a:r>
              <a:rPr lang="pl-PL" baseline="0" dirty="0" err="1" smtClean="0"/>
              <a:t>wszystki</a:t>
            </a:r>
            <a:r>
              <a:rPr lang="pl-PL" baseline="0" dirty="0" smtClean="0"/>
              <a:t> wokół.</a:t>
            </a:r>
          </a:p>
          <a:p>
            <a:r>
              <a:rPr lang="pl-PL" baseline="0" dirty="0" smtClean="0"/>
              <a:t>Tempo: Metronom ustawiony na 12 </a:t>
            </a:r>
            <a:r>
              <a:rPr lang="pl-PL" baseline="0" dirty="0" err="1" smtClean="0"/>
              <a:t>beatow</a:t>
            </a:r>
            <a:r>
              <a:rPr lang="pl-PL" baseline="0" dirty="0" smtClean="0"/>
              <a:t>.</a:t>
            </a:r>
          </a:p>
          <a:p>
            <a:endParaRPr lang="pl-PL" dirty="0" smtClean="0"/>
          </a:p>
          <a:p>
            <a:r>
              <a:rPr lang="pl-PL" dirty="0" smtClean="0"/>
              <a:t>W tej</a:t>
            </a:r>
            <a:r>
              <a:rPr lang="pl-PL" baseline="0" dirty="0" smtClean="0"/>
              <a:t> scenie w filmie Fox and the </a:t>
            </a:r>
            <a:r>
              <a:rPr lang="pl-PL" baseline="0" dirty="0" err="1" smtClean="0"/>
              <a:t>hound</a:t>
            </a:r>
            <a:r>
              <a:rPr lang="pl-PL" baseline="0" dirty="0" smtClean="0"/>
              <a:t>, ma powstać wrażenie, odczucie jak dwoje dzieci bawi się wodzie. Animator postanawia rozpocząć scenę od lista, który jest sam w wodzie, </a:t>
            </a:r>
            <a:r>
              <a:rPr lang="pl-PL" baseline="0" dirty="0" err="1" smtClean="0"/>
              <a:t>nastepnie</a:t>
            </a:r>
            <a:r>
              <a:rPr lang="pl-PL" baseline="0" dirty="0" smtClean="0"/>
              <a:t> pojawia się pies w 12 klatce. Słuchając metronomu decyduje, że pies ma rozpocząć bieg 16 klatek przed tym jak wyskoczy by zanurkować. Lot psa po wyskoku musi trwać określoną ilość czasu, animator używając metronomu musi określić długość lotu psa. </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9</a:t>
            </a:fld>
            <a:endParaRPr lang="pl-PL"/>
          </a:p>
        </p:txBody>
      </p:sp>
    </p:spTree>
    <p:extLst>
      <p:ext uri="{BB962C8B-B14F-4D97-AF65-F5344CB8AC3E}">
        <p14:creationId xmlns:p14="http://schemas.microsoft.com/office/powerpoint/2010/main" val="24599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Rysunek pokazujący jak animator zaznaczył ruch</a:t>
            </a:r>
            <a:r>
              <a:rPr lang="pl-PL" baseline="0" dirty="0" smtClean="0"/>
              <a:t> skaczącej postaci. Widać zagęszczenie obiektów, gdzie prędkość jest mniejsza i </a:t>
            </a:r>
            <a:r>
              <a:rPr lang="pl-PL" baseline="0" dirty="0" err="1" smtClean="0"/>
              <a:t>rozżedzenie</a:t>
            </a:r>
            <a:r>
              <a:rPr lang="pl-PL" baseline="0" dirty="0" smtClean="0"/>
              <a:t>, gdzie prędkość wzrasta. Animator zaznacza numery klatek w miejscach, gdzie obiekt ma się znajdować w danej klatce.</a:t>
            </a:r>
            <a:endParaRPr lang="pl-PL" dirty="0"/>
          </a:p>
        </p:txBody>
      </p:sp>
      <p:sp>
        <p:nvSpPr>
          <p:cNvPr id="4" name="Symbol zastępczy numeru slajdu 3"/>
          <p:cNvSpPr>
            <a:spLocks noGrp="1"/>
          </p:cNvSpPr>
          <p:nvPr>
            <p:ph type="sldNum" sz="quarter" idx="10"/>
          </p:nvPr>
        </p:nvSpPr>
        <p:spPr/>
        <p:txBody>
          <a:bodyPr/>
          <a:lstStyle/>
          <a:p>
            <a:fld id="{ABF7DF79-0444-4564-8974-202B94B993BB}" type="slidenum">
              <a:rPr lang="pl-PL" smtClean="0"/>
              <a:t>12</a:t>
            </a:fld>
            <a:endParaRPr lang="pl-PL"/>
          </a:p>
        </p:txBody>
      </p:sp>
    </p:spTree>
    <p:extLst>
      <p:ext uri="{BB962C8B-B14F-4D97-AF65-F5344CB8AC3E}">
        <p14:creationId xmlns:p14="http://schemas.microsoft.com/office/powerpoint/2010/main" val="163049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oliniow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BBA899C5-381F-4D95-B0BF-FA29CF679768}" type="datetimeFigureOut">
              <a:rPr lang="pl-PL" smtClean="0"/>
              <a:t>2013-06-02</a:t>
            </a:fld>
            <a:endParaRPr lang="pl-PL"/>
          </a:p>
        </p:txBody>
      </p:sp>
      <p:sp>
        <p:nvSpPr>
          <p:cNvPr id="16" name="Symbol zastępczy numeru slajdu 15"/>
          <p:cNvSpPr>
            <a:spLocks noGrp="1"/>
          </p:cNvSpPr>
          <p:nvPr>
            <p:ph type="sldNum" sz="quarter" idx="11"/>
          </p:nvPr>
        </p:nvSpPr>
        <p:spPr/>
        <p:txBody>
          <a:bodyPr/>
          <a:lstStyle/>
          <a:p>
            <a:fld id="{7A2BA836-4029-4C77-94A3-1B0E94D1D1C8}" type="slidenum">
              <a:rPr lang="pl-PL" smtClean="0"/>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BA899C5-381F-4D95-B0BF-FA29CF679768}" type="datetimeFigureOut">
              <a:rPr lang="pl-PL" smtClean="0"/>
              <a:t>2013-06-02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A2BA836-4029-4C77-94A3-1B0E94D1D1C8}"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BA899C5-381F-4D95-B0BF-FA29CF679768}" type="datetimeFigureOut">
              <a:rPr lang="pl-PL" smtClean="0"/>
              <a:t>2013-06-02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A2BA836-4029-4C77-94A3-1B0E94D1D1C8}"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BBA899C5-381F-4D95-B0BF-FA29CF679768}" type="datetimeFigureOut">
              <a:rPr lang="pl-PL" smtClean="0"/>
              <a:t>2013-06-02</a:t>
            </a:fld>
            <a:endParaRPr lang="pl-PL"/>
          </a:p>
        </p:txBody>
      </p:sp>
      <p:sp>
        <p:nvSpPr>
          <p:cNvPr id="15" name="Symbol zastępczy numeru slajdu 14"/>
          <p:cNvSpPr>
            <a:spLocks noGrp="1"/>
          </p:cNvSpPr>
          <p:nvPr>
            <p:ph type="sldNum" sz="quarter" idx="15"/>
          </p:nvPr>
        </p:nvSpPr>
        <p:spPr/>
        <p:txBody>
          <a:bodyPr/>
          <a:lstStyle>
            <a:lvl1pPr algn="ctr">
              <a:defRPr/>
            </a:lvl1pPr>
          </a:lstStyle>
          <a:p>
            <a:fld id="{7A2BA836-4029-4C77-94A3-1B0E94D1D1C8}" type="slidenum">
              <a:rPr lang="pl-PL" smtClean="0"/>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BBA899C5-381F-4D95-B0BF-FA29CF679768}" type="datetimeFigureOut">
              <a:rPr lang="pl-PL" smtClean="0"/>
              <a:t>2013-06-02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A2BA836-4029-4C77-94A3-1B0E94D1D1C8}" type="slidenum">
              <a:rPr lang="pl-PL" smtClean="0"/>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oliniow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BBA899C5-381F-4D95-B0BF-FA29CF679768}" type="datetimeFigureOut">
              <a:rPr lang="pl-PL" smtClean="0"/>
              <a:t>2013-06-02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A2BA836-4029-4C77-94A3-1B0E94D1D1C8}"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7A2BA836-4029-4C77-94A3-1B0E94D1D1C8}" type="slidenum">
              <a:rPr lang="pl-PL" smtClean="0"/>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BBA899C5-381F-4D95-B0BF-FA29CF679768}" type="datetimeFigureOut">
              <a:rPr lang="pl-PL" smtClean="0"/>
              <a:t>2013-06-02</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oliniow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oliniow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BBA899C5-381F-4D95-B0BF-FA29CF679768}" type="datetimeFigureOut">
              <a:rPr lang="pl-PL" smtClean="0"/>
              <a:t>2013-06-02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A2BA836-4029-4C77-94A3-1B0E94D1D1C8}"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BA899C5-381F-4D95-B0BF-FA29CF679768}" type="datetimeFigureOut">
              <a:rPr lang="pl-PL" smtClean="0"/>
              <a:t>2013-06-02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A2BA836-4029-4C77-94A3-1B0E94D1D1C8}"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BBA899C5-381F-4D95-B0BF-FA29CF679768}" type="datetimeFigureOut">
              <a:rPr lang="pl-PL" smtClean="0"/>
              <a:t>2013-06-02</a:t>
            </a:fld>
            <a:endParaRPr lang="pl-PL"/>
          </a:p>
        </p:txBody>
      </p:sp>
      <p:sp>
        <p:nvSpPr>
          <p:cNvPr id="9" name="Symbol zastępczy numeru slajdu 8"/>
          <p:cNvSpPr>
            <a:spLocks noGrp="1"/>
          </p:cNvSpPr>
          <p:nvPr>
            <p:ph type="sldNum" sz="quarter" idx="15"/>
          </p:nvPr>
        </p:nvSpPr>
        <p:spPr/>
        <p:txBody>
          <a:bodyPr/>
          <a:lstStyle/>
          <a:p>
            <a:fld id="{7A2BA836-4029-4C77-94A3-1B0E94D1D1C8}" type="slidenum">
              <a:rPr lang="pl-PL" smtClean="0"/>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BBA899C5-381F-4D95-B0BF-FA29CF679768}" type="datetimeFigureOut">
              <a:rPr lang="pl-PL" smtClean="0"/>
              <a:t>2013-06-02</a:t>
            </a:fld>
            <a:endParaRPr lang="pl-PL"/>
          </a:p>
        </p:txBody>
      </p:sp>
      <p:sp>
        <p:nvSpPr>
          <p:cNvPr id="9" name="Symbol zastępczy numeru slajdu 8"/>
          <p:cNvSpPr>
            <a:spLocks noGrp="1"/>
          </p:cNvSpPr>
          <p:nvPr>
            <p:ph type="sldNum" sz="quarter" idx="11"/>
          </p:nvPr>
        </p:nvSpPr>
        <p:spPr/>
        <p:txBody>
          <a:bodyPr/>
          <a:lstStyle/>
          <a:p>
            <a:fld id="{7A2BA836-4029-4C77-94A3-1B0E94D1D1C8}" type="slidenum">
              <a:rPr lang="pl-PL" smtClean="0"/>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BA899C5-381F-4D95-B0BF-FA29CF679768}" type="datetimeFigureOut">
              <a:rPr lang="pl-PL" smtClean="0"/>
              <a:t>2013-06-02</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2BA836-4029-4C77-94A3-1B0E94D1D1C8}" type="slidenum">
              <a:rPr lang="pl-PL" smtClean="0"/>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4H3icCCiX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8FzGOOQND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smtClean="0"/>
              <a:t>Na podstawie:</a:t>
            </a:r>
            <a:br>
              <a:rPr lang="pl-PL" dirty="0" smtClean="0"/>
            </a:br>
            <a:r>
              <a:rPr lang="en-US" dirty="0"/>
              <a:t>The Illusion Of Life Disney Animation</a:t>
            </a:r>
            <a:endParaRPr lang="pl-PL" dirty="0"/>
          </a:p>
        </p:txBody>
      </p:sp>
      <p:sp>
        <p:nvSpPr>
          <p:cNvPr id="2" name="Tytuł 1"/>
          <p:cNvSpPr>
            <a:spLocks noGrp="1"/>
          </p:cNvSpPr>
          <p:nvPr>
            <p:ph type="ctrTitle"/>
          </p:nvPr>
        </p:nvSpPr>
        <p:spPr/>
        <p:txBody>
          <a:bodyPr/>
          <a:lstStyle/>
          <a:p>
            <a:r>
              <a:rPr lang="pl-PL" dirty="0" smtClean="0"/>
              <a:t>Udźwiękowienie</a:t>
            </a:r>
            <a:endParaRPr lang="pl-PL" dirty="0"/>
          </a:p>
        </p:txBody>
      </p:sp>
    </p:spTree>
    <p:extLst>
      <p:ext uri="{BB962C8B-B14F-4D97-AF65-F5344CB8AC3E}">
        <p14:creationId xmlns:p14="http://schemas.microsoft.com/office/powerpoint/2010/main" val="13064624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r>
              <a:rPr lang="pl-PL" dirty="0" smtClean="0"/>
              <a:t>Przykład 2</a:t>
            </a:r>
            <a:endParaRPr lang="pl-P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4904"/>
            <a:ext cx="8692324" cy="367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7670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r>
              <a:rPr lang="pl-PL" dirty="0" smtClean="0"/>
              <a:t>Przykład 3</a:t>
            </a:r>
            <a:endParaRPr lang="pl-P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88840"/>
            <a:ext cx="887138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76497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endParaRPr lang="pl-PL"/>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57238"/>
            <a:ext cx="5535141" cy="615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69686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r>
              <a:rPr lang="pl-PL" dirty="0" smtClean="0"/>
              <a:t>Bieg, skok, plusk</a:t>
            </a:r>
            <a:endParaRPr lang="pl-PL"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03692"/>
            <a:ext cx="1889174" cy="653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57752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r>
              <a:rPr lang="pl-PL" dirty="0" smtClean="0"/>
              <a:t>Nos Pluto podczas wąchania</a:t>
            </a:r>
            <a:endParaRPr lang="pl-PL"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15006"/>
            <a:ext cx="8853420" cy="2701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38829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a:hlinkClick r:id="rId3"/>
              </a:rPr>
              <a:t>https://</a:t>
            </a:r>
            <a:r>
              <a:rPr lang="pl-PL" dirty="0" smtClean="0">
                <a:hlinkClick r:id="rId3"/>
              </a:rPr>
              <a:t>www.youtube.com/watch?v=x4H3icCCiXY</a:t>
            </a:r>
            <a:endParaRPr lang="pl-PL" dirty="0" smtClean="0"/>
          </a:p>
          <a:p>
            <a:pPr marL="0" indent="0">
              <a:buNone/>
            </a:pPr>
            <a:endParaRPr lang="pl-PL" dirty="0"/>
          </a:p>
        </p:txBody>
      </p:sp>
      <p:sp>
        <p:nvSpPr>
          <p:cNvPr id="3" name="Tytuł 2"/>
          <p:cNvSpPr>
            <a:spLocks noGrp="1"/>
          </p:cNvSpPr>
          <p:nvPr>
            <p:ph type="title"/>
          </p:nvPr>
        </p:nvSpPr>
        <p:spPr/>
        <p:txBody>
          <a:bodyPr/>
          <a:lstStyle/>
          <a:p>
            <a:r>
              <a:rPr lang="pl-PL" dirty="0" smtClean="0"/>
              <a:t>„</a:t>
            </a:r>
            <a:r>
              <a:rPr lang="pl-PL" dirty="0" err="1" smtClean="0"/>
              <a:t>Free</a:t>
            </a:r>
            <a:r>
              <a:rPr lang="pl-PL" dirty="0" smtClean="0"/>
              <a:t> tempo” in </a:t>
            </a:r>
            <a:r>
              <a:rPr lang="pl-PL" dirty="0" err="1" smtClean="0"/>
              <a:t>Fantasia</a:t>
            </a:r>
            <a:endParaRPr lang="pl-PL"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708920"/>
            <a:ext cx="435292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3549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r>
              <a:rPr lang="pl-PL" dirty="0" smtClean="0"/>
              <a:t>Przewidywalność a zaskoczenie</a:t>
            </a:r>
            <a:endParaRPr lang="pl-PL"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12775"/>
            <a:ext cx="6459066" cy="478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82083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r>
              <a:rPr lang="pl-PL" dirty="0" smtClean="0"/>
              <a:t>Zespół muzyczny</a:t>
            </a:r>
            <a:endParaRPr lang="pl-PL"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7" y="1601416"/>
            <a:ext cx="9078458"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11528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228184" y="5517232"/>
            <a:ext cx="2458616" cy="578768"/>
          </a:xfrm>
        </p:spPr>
        <p:txBody>
          <a:bodyPr>
            <a:normAutofit fontScale="85000" lnSpcReduction="10000"/>
          </a:bodyPr>
          <a:lstStyle/>
          <a:p>
            <a:pPr marL="0" indent="0">
              <a:buNone/>
            </a:pPr>
            <a:r>
              <a:rPr lang="pl-PL" dirty="0" smtClean="0"/>
              <a:t>Stanisław Fiediuk</a:t>
            </a:r>
            <a:endParaRPr lang="pl-PL" dirty="0"/>
          </a:p>
        </p:txBody>
      </p:sp>
      <p:sp>
        <p:nvSpPr>
          <p:cNvPr id="3" name="Tytuł 2"/>
          <p:cNvSpPr>
            <a:spLocks noGrp="1"/>
          </p:cNvSpPr>
          <p:nvPr>
            <p:ph type="title"/>
          </p:nvPr>
        </p:nvSpPr>
        <p:spPr/>
        <p:txBody>
          <a:bodyPr/>
          <a:lstStyle/>
          <a:p>
            <a:r>
              <a:rPr lang="pl-PL" dirty="0" smtClean="0"/>
              <a:t>Dziękuję za uwagę</a:t>
            </a:r>
            <a:endParaRPr lang="pl-PL" dirty="0"/>
          </a:p>
        </p:txBody>
      </p:sp>
    </p:spTree>
    <p:extLst>
      <p:ext uri="{BB962C8B-B14F-4D97-AF65-F5344CB8AC3E}">
        <p14:creationId xmlns:p14="http://schemas.microsoft.com/office/powerpoint/2010/main" val="339152799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sp>
        <p:nvSpPr>
          <p:cNvPr id="2" name="Tytuł 1"/>
          <p:cNvSpPr>
            <a:spLocks noGrp="1"/>
          </p:cNvSpPr>
          <p:nvPr>
            <p:ph type="title"/>
          </p:nvPr>
        </p:nvSpPr>
        <p:spPr/>
        <p:txBody>
          <a:bodyPr/>
          <a:lstStyle/>
          <a:p>
            <a:endParaRPr lang="pl-P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149225"/>
            <a:ext cx="5537200" cy="655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00847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To a </a:t>
            </a:r>
            <a:r>
              <a:rPr lang="pl-PL" dirty="0" err="1" smtClean="0"/>
              <a:t>measure</a:t>
            </a:r>
            <a:r>
              <a:rPr lang="pl-PL" dirty="0" smtClean="0"/>
              <a:t> </a:t>
            </a:r>
            <a:r>
              <a:rPr lang="pl-PL" dirty="0" err="1" smtClean="0"/>
              <a:t>containing</a:t>
            </a:r>
            <a:r>
              <a:rPr lang="pl-PL" dirty="0" smtClean="0"/>
              <a:t> </a:t>
            </a:r>
            <a:r>
              <a:rPr lang="pl-PL" dirty="0" err="1" smtClean="0"/>
              <a:t>two</a:t>
            </a:r>
            <a:r>
              <a:rPr lang="pl-PL" dirty="0" smtClean="0"/>
              <a:t> </a:t>
            </a:r>
            <a:r>
              <a:rPr lang="pl-PL" dirty="0" err="1" smtClean="0"/>
              <a:t>beats</a:t>
            </a:r>
            <a:r>
              <a:rPr lang="pl-PL" dirty="0" smtClean="0"/>
              <a:t>, </a:t>
            </a:r>
            <a:r>
              <a:rPr lang="pl-PL" dirty="0" err="1" smtClean="0"/>
              <a:t>an</a:t>
            </a:r>
            <a:r>
              <a:rPr lang="pl-PL" dirty="0" smtClean="0"/>
              <a:t> extra beat was </a:t>
            </a:r>
            <a:r>
              <a:rPr lang="pl-PL" dirty="0" err="1" smtClean="0"/>
              <a:t>added</a:t>
            </a:r>
            <a:r>
              <a:rPr lang="pl-PL" dirty="0" smtClean="0"/>
              <a:t>, </a:t>
            </a:r>
            <a:r>
              <a:rPr lang="pl-PL" dirty="0" err="1" smtClean="0"/>
              <a:t>creating</a:t>
            </a:r>
            <a:r>
              <a:rPr lang="pl-PL" dirty="0" smtClean="0"/>
              <a:t> a </a:t>
            </a:r>
            <a:r>
              <a:rPr lang="pl-PL" dirty="0" err="1" smtClean="0"/>
              <a:t>measure</a:t>
            </a:r>
            <a:r>
              <a:rPr lang="pl-PL" dirty="0" smtClean="0"/>
              <a:t> of </a:t>
            </a:r>
            <a:r>
              <a:rPr lang="pl-PL" dirty="0" err="1" smtClean="0"/>
              <a:t>three</a:t>
            </a:r>
            <a:r>
              <a:rPr lang="pl-PL" dirty="0" smtClean="0"/>
              <a:t> </a:t>
            </a:r>
            <a:r>
              <a:rPr lang="pl-PL" dirty="0" err="1" smtClean="0"/>
              <a:t>beats</a:t>
            </a:r>
            <a:r>
              <a:rPr lang="pl-PL" dirty="0" smtClean="0"/>
              <a:t>. </a:t>
            </a:r>
            <a:r>
              <a:rPr lang="pl-PL" dirty="0" err="1" smtClean="0"/>
              <a:t>When</a:t>
            </a:r>
            <a:r>
              <a:rPr lang="pl-PL" dirty="0" smtClean="0"/>
              <a:t> </a:t>
            </a:r>
            <a:r>
              <a:rPr lang="pl-PL" dirty="0" err="1" smtClean="0"/>
              <a:t>first</a:t>
            </a:r>
            <a:r>
              <a:rPr lang="pl-PL" dirty="0" smtClean="0"/>
              <a:t> </a:t>
            </a:r>
            <a:r>
              <a:rPr lang="pl-PL" dirty="0" err="1" smtClean="0"/>
              <a:t>musician</a:t>
            </a:r>
            <a:r>
              <a:rPr lang="pl-PL" dirty="0" smtClean="0"/>
              <a:t> </a:t>
            </a:r>
            <a:r>
              <a:rPr lang="pl-PL" dirty="0" err="1" smtClean="0"/>
              <a:t>gave</a:t>
            </a:r>
            <a:r>
              <a:rPr lang="pl-PL" dirty="0" smtClean="0"/>
              <a:t> in to </a:t>
            </a:r>
            <a:r>
              <a:rPr lang="pl-PL" dirty="0" err="1" smtClean="0"/>
              <a:t>this</a:t>
            </a:r>
            <a:r>
              <a:rPr lang="pl-PL" dirty="0" smtClean="0"/>
              <a:t> </a:t>
            </a:r>
            <a:r>
              <a:rPr lang="pl-PL" dirty="0" err="1" smtClean="0"/>
              <a:t>compromise</a:t>
            </a:r>
            <a:r>
              <a:rPr lang="pl-PL" dirty="0" smtClean="0"/>
              <a:t> the tempo was in 12s, </a:t>
            </a:r>
            <a:r>
              <a:rPr lang="pl-PL" dirty="0" err="1" smtClean="0"/>
              <a:t>twelve</a:t>
            </a:r>
            <a:r>
              <a:rPr lang="pl-PL" dirty="0" smtClean="0"/>
              <a:t> </a:t>
            </a:r>
            <a:r>
              <a:rPr lang="pl-PL" dirty="0" err="1" smtClean="0"/>
              <a:t>frames</a:t>
            </a:r>
            <a:r>
              <a:rPr lang="pl-PL" dirty="0" smtClean="0"/>
              <a:t> to </a:t>
            </a:r>
            <a:r>
              <a:rPr lang="pl-PL" dirty="0" err="1" smtClean="0"/>
              <a:t>each</a:t>
            </a:r>
            <a:r>
              <a:rPr lang="pl-PL" dirty="0" smtClean="0"/>
              <a:t> beat, </a:t>
            </a:r>
            <a:r>
              <a:rPr lang="pl-PL" dirty="0" err="1" smtClean="0"/>
              <a:t>so</a:t>
            </a:r>
            <a:r>
              <a:rPr lang="pl-PL" dirty="0" smtClean="0"/>
              <a:t> </a:t>
            </a:r>
            <a:r>
              <a:rPr lang="pl-PL" dirty="0" err="1" smtClean="0"/>
              <a:t>it</a:t>
            </a:r>
            <a:r>
              <a:rPr lang="pl-PL" dirty="0" smtClean="0"/>
              <a:t> was </a:t>
            </a:r>
            <a:r>
              <a:rPr lang="pl-PL" dirty="0" err="1" smtClean="0"/>
              <a:t>called</a:t>
            </a:r>
            <a:r>
              <a:rPr lang="pl-PL" dirty="0" smtClean="0"/>
              <a:t> a 3-12 </a:t>
            </a:r>
            <a:r>
              <a:rPr lang="pl-PL" dirty="0" err="1" smtClean="0"/>
              <a:t>measure</a:t>
            </a:r>
            <a:r>
              <a:rPr lang="pl-PL" dirty="0" smtClean="0"/>
              <a:t>; but term </a:t>
            </a:r>
            <a:r>
              <a:rPr lang="pl-PL" dirty="0" err="1" smtClean="0"/>
              <a:t>persisted</a:t>
            </a:r>
            <a:r>
              <a:rPr lang="pl-PL" dirty="0" smtClean="0"/>
              <a:t> </a:t>
            </a:r>
            <a:r>
              <a:rPr lang="pl-PL" dirty="0" err="1" smtClean="0"/>
              <a:t>regardless</a:t>
            </a:r>
            <a:r>
              <a:rPr lang="pl-PL" dirty="0" smtClean="0"/>
              <a:t> of tempo for </a:t>
            </a:r>
            <a:r>
              <a:rPr lang="pl-PL" dirty="0" err="1" smtClean="0"/>
              <a:t>years</a:t>
            </a:r>
            <a:r>
              <a:rPr lang="pl-PL" dirty="0" smtClean="0"/>
              <a:t>.</a:t>
            </a:r>
            <a:endParaRPr lang="pl-PL" dirty="0"/>
          </a:p>
        </p:txBody>
      </p:sp>
      <p:sp>
        <p:nvSpPr>
          <p:cNvPr id="3" name="Tytuł 2"/>
          <p:cNvSpPr>
            <a:spLocks noGrp="1"/>
          </p:cNvSpPr>
          <p:nvPr>
            <p:ph type="title"/>
          </p:nvPr>
        </p:nvSpPr>
        <p:spPr/>
        <p:txBody>
          <a:bodyPr/>
          <a:lstStyle/>
          <a:p>
            <a:r>
              <a:rPr lang="pl-PL" dirty="0" smtClean="0"/>
              <a:t>3-12 </a:t>
            </a:r>
            <a:r>
              <a:rPr lang="pl-PL" dirty="0" err="1" smtClean="0"/>
              <a:t>measure</a:t>
            </a:r>
            <a:endParaRPr lang="pl-PL" dirty="0"/>
          </a:p>
        </p:txBody>
      </p:sp>
    </p:spTree>
    <p:extLst>
      <p:ext uri="{BB962C8B-B14F-4D97-AF65-F5344CB8AC3E}">
        <p14:creationId xmlns:p14="http://schemas.microsoft.com/office/powerpoint/2010/main" val="404336897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a:t>
            </a:r>
            <a:r>
              <a:rPr lang="pl-PL" dirty="0" err="1" smtClean="0"/>
              <a:t>Mickeymousing</a:t>
            </a:r>
            <a:r>
              <a:rPr lang="pl-PL" dirty="0" smtClean="0"/>
              <a:t>” </a:t>
            </a:r>
            <a:r>
              <a:rPr lang="pl-PL" dirty="0" err="1" smtClean="0"/>
              <a:t>became</a:t>
            </a:r>
            <a:r>
              <a:rPr lang="pl-PL" dirty="0" smtClean="0"/>
              <a:t> the </a:t>
            </a:r>
            <a:r>
              <a:rPr lang="pl-PL" dirty="0" err="1" smtClean="0"/>
              <a:t>name</a:t>
            </a:r>
            <a:r>
              <a:rPr lang="pl-PL" dirty="0" smtClean="0"/>
              <a:t> for </a:t>
            </a:r>
            <a:r>
              <a:rPr lang="pl-PL" dirty="0" err="1" smtClean="0"/>
              <a:t>music</a:t>
            </a:r>
            <a:r>
              <a:rPr lang="pl-PL" dirty="0" smtClean="0"/>
              <a:t> </a:t>
            </a:r>
            <a:r>
              <a:rPr lang="pl-PL" dirty="0" err="1" smtClean="0"/>
              <a:t>that</a:t>
            </a:r>
            <a:r>
              <a:rPr lang="pl-PL" dirty="0" smtClean="0"/>
              <a:t> </a:t>
            </a:r>
            <a:r>
              <a:rPr lang="pl-PL" dirty="0" err="1" smtClean="0"/>
              <a:t>accented</a:t>
            </a:r>
            <a:r>
              <a:rPr lang="pl-PL" dirty="0" smtClean="0"/>
              <a:t> </a:t>
            </a:r>
            <a:r>
              <a:rPr lang="pl-PL" dirty="0" err="1" smtClean="0"/>
              <a:t>or</a:t>
            </a:r>
            <a:r>
              <a:rPr lang="pl-PL" dirty="0" smtClean="0"/>
              <a:t> </a:t>
            </a:r>
            <a:r>
              <a:rPr lang="pl-PL" dirty="0" err="1" smtClean="0"/>
              <a:t>echoed</a:t>
            </a:r>
            <a:r>
              <a:rPr lang="pl-PL" dirty="0" smtClean="0"/>
              <a:t> </a:t>
            </a:r>
            <a:r>
              <a:rPr lang="pl-PL" dirty="0" err="1" smtClean="0"/>
              <a:t>every</a:t>
            </a:r>
            <a:r>
              <a:rPr lang="pl-PL" dirty="0" smtClean="0"/>
              <a:t> </a:t>
            </a:r>
            <a:r>
              <a:rPr lang="pl-PL" dirty="0" err="1" smtClean="0"/>
              <a:t>action</a:t>
            </a:r>
            <a:r>
              <a:rPr lang="pl-PL" dirty="0" smtClean="0"/>
              <a:t> on the </a:t>
            </a:r>
            <a:r>
              <a:rPr lang="pl-PL" dirty="0" err="1" smtClean="0"/>
              <a:t>screen</a:t>
            </a:r>
            <a:r>
              <a:rPr lang="pl-PL" dirty="0" smtClean="0"/>
              <a:t>.</a:t>
            </a:r>
          </a:p>
          <a:p>
            <a:pPr marL="0" indent="0">
              <a:buNone/>
            </a:pPr>
            <a:endParaRPr lang="pl-PL" dirty="0" smtClean="0"/>
          </a:p>
          <a:p>
            <a:pPr marL="0" indent="0">
              <a:buNone/>
            </a:pPr>
            <a:endParaRPr lang="pl-PL" dirty="0" smtClean="0"/>
          </a:p>
          <a:p>
            <a:pPr marL="0" indent="0">
              <a:buNone/>
            </a:pPr>
            <a:r>
              <a:rPr lang="en-US" dirty="0"/>
              <a:t>Mickey Mouse Cartoon - The Moving Day (1936) (Co-starring Donald and Goofy</a:t>
            </a:r>
            <a:r>
              <a:rPr lang="en-US" dirty="0" smtClean="0"/>
              <a:t>)</a:t>
            </a:r>
            <a:r>
              <a:rPr lang="pl-PL" dirty="0" smtClean="0"/>
              <a:t>:</a:t>
            </a:r>
            <a:endParaRPr lang="en-US" dirty="0"/>
          </a:p>
          <a:p>
            <a:pPr marL="0" indent="0">
              <a:buNone/>
            </a:pPr>
            <a:r>
              <a:rPr lang="pl-PL" dirty="0" smtClean="0">
                <a:hlinkClick r:id="rId3"/>
              </a:rPr>
              <a:t>https</a:t>
            </a:r>
            <a:r>
              <a:rPr lang="pl-PL" dirty="0">
                <a:hlinkClick r:id="rId3"/>
              </a:rPr>
              <a:t>://</a:t>
            </a:r>
            <a:r>
              <a:rPr lang="pl-PL" dirty="0" smtClean="0">
                <a:hlinkClick r:id="rId3"/>
              </a:rPr>
              <a:t>www.youtube.com/watch?v=R8FzGOOQNDY</a:t>
            </a:r>
            <a:endParaRPr lang="pl-PL" dirty="0" smtClean="0"/>
          </a:p>
          <a:p>
            <a:pPr marL="0" indent="0">
              <a:buNone/>
            </a:pPr>
            <a:endParaRPr lang="pl-PL" dirty="0"/>
          </a:p>
        </p:txBody>
      </p:sp>
      <p:sp>
        <p:nvSpPr>
          <p:cNvPr id="3" name="Tytuł 2"/>
          <p:cNvSpPr>
            <a:spLocks noGrp="1"/>
          </p:cNvSpPr>
          <p:nvPr>
            <p:ph type="title"/>
          </p:nvPr>
        </p:nvSpPr>
        <p:spPr/>
        <p:txBody>
          <a:bodyPr/>
          <a:lstStyle/>
          <a:p>
            <a:r>
              <a:rPr lang="pl-PL" dirty="0" smtClean="0"/>
              <a:t>„the </a:t>
            </a:r>
            <a:r>
              <a:rPr lang="pl-PL" dirty="0" err="1" smtClean="0"/>
              <a:t>use</a:t>
            </a:r>
            <a:r>
              <a:rPr lang="pl-PL" dirty="0" smtClean="0"/>
              <a:t> of </a:t>
            </a:r>
            <a:r>
              <a:rPr lang="pl-PL" dirty="0" err="1" smtClean="0"/>
              <a:t>music</a:t>
            </a:r>
            <a:r>
              <a:rPr lang="pl-PL" dirty="0" smtClean="0"/>
              <a:t> as </a:t>
            </a:r>
            <a:r>
              <a:rPr lang="pl-PL" dirty="0" err="1" smtClean="0"/>
              <a:t>language</a:t>
            </a:r>
            <a:r>
              <a:rPr lang="pl-PL" dirty="0" smtClean="0"/>
              <a:t>”</a:t>
            </a:r>
            <a:endParaRPr lang="pl-PL" dirty="0"/>
          </a:p>
        </p:txBody>
      </p:sp>
    </p:spTree>
    <p:extLst>
      <p:ext uri="{BB962C8B-B14F-4D97-AF65-F5344CB8AC3E}">
        <p14:creationId xmlns:p14="http://schemas.microsoft.com/office/powerpoint/2010/main" val="266342858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1.</a:t>
            </a:r>
          </a:p>
          <a:p>
            <a:pPr marL="0" indent="0">
              <a:buNone/>
            </a:pPr>
            <a:endParaRPr lang="pl-PL" dirty="0"/>
          </a:p>
          <a:p>
            <a:pPr marL="0" indent="0">
              <a:buNone/>
            </a:pPr>
            <a:endParaRPr lang="pl-PL" dirty="0" smtClean="0"/>
          </a:p>
          <a:p>
            <a:pPr marL="0" indent="0">
              <a:buNone/>
            </a:pPr>
            <a:endParaRPr lang="pl-PL" dirty="0"/>
          </a:p>
          <a:p>
            <a:pPr marL="0" indent="0">
              <a:buNone/>
            </a:pPr>
            <a:r>
              <a:rPr lang="pl-PL" dirty="0" smtClean="0"/>
              <a:t>2.</a:t>
            </a:r>
          </a:p>
          <a:p>
            <a:pPr marL="0" indent="0">
              <a:buNone/>
            </a:pPr>
            <a:endParaRPr lang="pl-PL" dirty="0"/>
          </a:p>
        </p:txBody>
      </p:sp>
      <p:sp>
        <p:nvSpPr>
          <p:cNvPr id="3" name="Tytuł 2"/>
          <p:cNvSpPr>
            <a:spLocks noGrp="1"/>
          </p:cNvSpPr>
          <p:nvPr>
            <p:ph type="title"/>
          </p:nvPr>
        </p:nvSpPr>
        <p:spPr/>
        <p:txBody>
          <a:bodyPr/>
          <a:lstStyle/>
          <a:p>
            <a:r>
              <a:rPr lang="pl-PL" dirty="0" smtClean="0"/>
              <a:t>Bar </a:t>
            </a:r>
            <a:r>
              <a:rPr lang="pl-PL" dirty="0" err="1" smtClean="0"/>
              <a:t>sheet</a:t>
            </a:r>
            <a:endParaRPr lang="pl-P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052662"/>
            <a:ext cx="34099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900" y="4077072"/>
            <a:ext cx="33337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97231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Przykład baru o długości 24X:</a:t>
            </a:r>
          </a:p>
          <a:p>
            <a:pPr marL="0" indent="0">
              <a:buNone/>
            </a:pPr>
            <a:endParaRPr lang="pl-PL" dirty="0" smtClean="0"/>
          </a:p>
          <a:p>
            <a:pPr marL="0" indent="0">
              <a:buNone/>
            </a:pPr>
            <a:endParaRPr lang="pl-PL" dirty="0"/>
          </a:p>
          <a:p>
            <a:pPr marL="0" indent="0">
              <a:buNone/>
            </a:pPr>
            <a:endParaRPr lang="pl-PL" dirty="0" smtClean="0"/>
          </a:p>
          <a:p>
            <a:pPr marL="0" indent="0">
              <a:buNone/>
            </a:pPr>
            <a:r>
              <a:rPr lang="pl-PL" dirty="0" smtClean="0"/>
              <a:t>Po dodaniu cięć:</a:t>
            </a:r>
          </a:p>
          <a:p>
            <a:pPr marL="0" indent="0">
              <a:buNone/>
            </a:pPr>
            <a:endParaRPr lang="pl-PL" dirty="0"/>
          </a:p>
        </p:txBody>
      </p:sp>
      <p:sp>
        <p:nvSpPr>
          <p:cNvPr id="3" name="Tytuł 2"/>
          <p:cNvSpPr>
            <a:spLocks noGrp="1"/>
          </p:cNvSpPr>
          <p:nvPr>
            <p:ph type="title"/>
          </p:nvPr>
        </p:nvSpPr>
        <p:spPr/>
        <p:txBody>
          <a:bodyPr/>
          <a:lstStyle/>
          <a:p>
            <a:r>
              <a:rPr lang="pl-PL" dirty="0" smtClean="0"/>
              <a:t>Bar </a:t>
            </a:r>
            <a:r>
              <a:rPr lang="pl-PL" dirty="0" err="1" smtClean="0"/>
              <a:t>sheet</a:t>
            </a:r>
            <a:endParaRPr lang="pl-P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927" y="2420888"/>
            <a:ext cx="36290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4307185"/>
            <a:ext cx="3619501"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6351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0" indent="0">
              <a:buNone/>
            </a:pPr>
            <a:r>
              <a:rPr lang="pl-PL" dirty="0" smtClean="0"/>
              <a:t>Akcja:</a:t>
            </a:r>
          </a:p>
          <a:p>
            <a:pPr marL="0" indent="0">
              <a:buNone/>
            </a:pPr>
            <a:endParaRPr lang="pl-PL" dirty="0" smtClean="0"/>
          </a:p>
          <a:p>
            <a:pPr marL="0" indent="0">
              <a:buNone/>
            </a:pPr>
            <a:endParaRPr lang="pl-PL" dirty="0"/>
          </a:p>
          <a:p>
            <a:pPr marL="0" indent="0">
              <a:buNone/>
            </a:pPr>
            <a:endParaRPr lang="pl-PL" dirty="0" smtClean="0"/>
          </a:p>
          <a:p>
            <a:pPr marL="0" indent="0">
              <a:buNone/>
            </a:pPr>
            <a:endParaRPr lang="pl-PL" dirty="0"/>
          </a:p>
          <a:p>
            <a:pPr marL="0" indent="0">
              <a:buNone/>
            </a:pPr>
            <a:r>
              <a:rPr lang="pl-PL" dirty="0" smtClean="0"/>
              <a:t>Dialogi:</a:t>
            </a:r>
          </a:p>
          <a:p>
            <a:pPr marL="0" indent="0">
              <a:buNone/>
            </a:pPr>
            <a:endParaRPr lang="pl-PL" dirty="0"/>
          </a:p>
        </p:txBody>
      </p:sp>
      <p:sp>
        <p:nvSpPr>
          <p:cNvPr id="3" name="Tytuł 2"/>
          <p:cNvSpPr>
            <a:spLocks noGrp="1"/>
          </p:cNvSpPr>
          <p:nvPr>
            <p:ph type="title"/>
          </p:nvPr>
        </p:nvSpPr>
        <p:spPr/>
        <p:txBody>
          <a:bodyPr/>
          <a:lstStyle/>
          <a:p>
            <a:r>
              <a:rPr lang="pl-PL" dirty="0" smtClean="0"/>
              <a:t>Bar </a:t>
            </a:r>
            <a:r>
              <a:rPr lang="pl-PL" dirty="0" err="1" smtClean="0"/>
              <a:t>sheet</a:t>
            </a:r>
            <a:endParaRPr lang="pl-P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85" y="2276872"/>
            <a:ext cx="35909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913" y="4789140"/>
            <a:ext cx="36861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14013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pic>
        <p:nvPicPr>
          <p:cNvPr id="5122" name="Picture 2" descr="http://playbasswithme.com/wp-content/uploads/2012/08/metron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8088833" cy="6066625"/>
          </a:xfrm>
          <a:prstGeom prst="rect">
            <a:avLst/>
          </a:prstGeom>
          <a:noFill/>
          <a:extLst>
            <a:ext uri="{909E8E84-426E-40DD-AFC4-6F175D3DCCD1}">
              <a14:hiddenFill xmlns:a14="http://schemas.microsoft.com/office/drawing/2010/main">
                <a:solidFill>
                  <a:srgbClr val="FFFFFF"/>
                </a:solidFill>
              </a14:hiddenFill>
            </a:ext>
          </a:extLst>
        </p:spPr>
      </p:pic>
      <p:sp>
        <p:nvSpPr>
          <p:cNvPr id="3" name="Tytuł 2"/>
          <p:cNvSpPr>
            <a:spLocks noGrp="1"/>
          </p:cNvSpPr>
          <p:nvPr>
            <p:ph type="title"/>
          </p:nvPr>
        </p:nvSpPr>
        <p:spPr/>
        <p:txBody>
          <a:bodyPr/>
          <a:lstStyle/>
          <a:p>
            <a:r>
              <a:rPr lang="pl-PL" dirty="0" smtClean="0"/>
              <a:t>Chronometraż, rozstaw i metronom</a:t>
            </a:r>
            <a:endParaRPr lang="pl-PL" dirty="0"/>
          </a:p>
        </p:txBody>
      </p:sp>
    </p:spTree>
    <p:extLst>
      <p:ext uri="{BB962C8B-B14F-4D97-AF65-F5344CB8AC3E}">
        <p14:creationId xmlns:p14="http://schemas.microsoft.com/office/powerpoint/2010/main" val="21004780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5767"/>
            <a:ext cx="7247731" cy="656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ytuł 2"/>
          <p:cNvSpPr>
            <a:spLocks noGrp="1"/>
          </p:cNvSpPr>
          <p:nvPr>
            <p:ph type="title"/>
          </p:nvPr>
        </p:nvSpPr>
        <p:spPr/>
        <p:txBody>
          <a:bodyPr>
            <a:normAutofit/>
          </a:bodyPr>
          <a:lstStyle/>
          <a:p>
            <a:r>
              <a:rPr lang="pl-PL" dirty="0" smtClean="0"/>
              <a:t>Przykład</a:t>
            </a:r>
            <a:endParaRPr lang="pl-PL" dirty="0"/>
          </a:p>
        </p:txBody>
      </p:sp>
      <p:sp>
        <p:nvSpPr>
          <p:cNvPr id="2" name="Symbol zastępczy zawartości 1"/>
          <p:cNvSpPr>
            <a:spLocks noGrp="1"/>
          </p:cNvSpPr>
          <p:nvPr>
            <p:ph idx="1"/>
          </p:nvPr>
        </p:nvSpPr>
        <p:spPr>
          <a:xfrm>
            <a:off x="5364088" y="6237312"/>
            <a:ext cx="3322711" cy="1440160"/>
          </a:xfrm>
        </p:spPr>
        <p:txBody>
          <a:bodyPr/>
          <a:lstStyle/>
          <a:p>
            <a:pPr marL="0" indent="0">
              <a:buNone/>
            </a:pPr>
            <a:r>
              <a:rPr lang="pl-PL" dirty="0" smtClean="0"/>
              <a:t>Fox and the </a:t>
            </a:r>
            <a:r>
              <a:rPr lang="pl-PL" dirty="0" err="1" smtClean="0"/>
              <a:t>hound</a:t>
            </a:r>
            <a:endParaRPr lang="pl-PL" dirty="0"/>
          </a:p>
        </p:txBody>
      </p:sp>
    </p:spTree>
    <p:extLst>
      <p:ext uri="{BB962C8B-B14F-4D97-AF65-F5344CB8AC3E}">
        <p14:creationId xmlns:p14="http://schemas.microsoft.com/office/powerpoint/2010/main" val="40293407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451</TotalTime>
  <Words>1484</Words>
  <Application>Microsoft Office PowerPoint</Application>
  <PresentationFormat>Pokaz na ekranie (4:3)</PresentationFormat>
  <Paragraphs>99</Paragraphs>
  <Slides>18</Slides>
  <Notes>14</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Papier</vt:lpstr>
      <vt:lpstr>Udźwiękowienie</vt:lpstr>
      <vt:lpstr>Prezentacja programu PowerPoint</vt:lpstr>
      <vt:lpstr>3-12 measure</vt:lpstr>
      <vt:lpstr>„the use of music as language”</vt:lpstr>
      <vt:lpstr>Bar sheet</vt:lpstr>
      <vt:lpstr>Bar sheet</vt:lpstr>
      <vt:lpstr>Bar sheet</vt:lpstr>
      <vt:lpstr>Chronometraż, rozstaw i metronom</vt:lpstr>
      <vt:lpstr>Przykład</vt:lpstr>
      <vt:lpstr>Przykład 2</vt:lpstr>
      <vt:lpstr>Przykład 3</vt:lpstr>
      <vt:lpstr>Prezentacja programu PowerPoint</vt:lpstr>
      <vt:lpstr>Bieg, skok, plusk</vt:lpstr>
      <vt:lpstr>Nos Pluto podczas wąchania</vt:lpstr>
      <vt:lpstr>„Free tempo” in Fantasia</vt:lpstr>
      <vt:lpstr>Przewidywalność a zaskoczenie</vt:lpstr>
      <vt:lpstr>Zespół muzyczny</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Udźwiękowienie</dc:title>
  <dc:creator>STAY</dc:creator>
  <cp:lastModifiedBy>STAY</cp:lastModifiedBy>
  <cp:revision>22</cp:revision>
  <dcterms:created xsi:type="dcterms:W3CDTF">2013-06-02T14:50:39Z</dcterms:created>
  <dcterms:modified xsi:type="dcterms:W3CDTF">2013-06-02T22:21:45Z</dcterms:modified>
</cp:coreProperties>
</file>