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7" r:id="rId2"/>
    <p:sldId id="367" r:id="rId3"/>
    <p:sldId id="368" r:id="rId4"/>
    <p:sldId id="377" r:id="rId5"/>
    <p:sldId id="378" r:id="rId6"/>
    <p:sldId id="389" r:id="rId7"/>
    <p:sldId id="379" r:id="rId8"/>
    <p:sldId id="380" r:id="rId9"/>
    <p:sldId id="391" r:id="rId10"/>
    <p:sldId id="381" r:id="rId11"/>
    <p:sldId id="382" r:id="rId12"/>
    <p:sldId id="385" r:id="rId13"/>
    <p:sldId id="386" r:id="rId14"/>
    <p:sldId id="392" r:id="rId15"/>
    <p:sldId id="383" r:id="rId16"/>
    <p:sldId id="384" r:id="rId17"/>
    <p:sldId id="387" r:id="rId18"/>
    <p:sldId id="393" r:id="rId1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00"/>
    <a:srgbClr val="006600"/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1631" autoAdjust="0"/>
  </p:normalViewPr>
  <p:slideViewPr>
    <p:cSldViewPr>
      <p:cViewPr varScale="1">
        <p:scale>
          <a:sx n="77" d="100"/>
          <a:sy n="77" d="100"/>
        </p:scale>
        <p:origin x="-161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28C6F-2E37-4730-9ED4-39DCCCC89E32}" type="datetimeFigureOut">
              <a:rPr lang="pl-PL" smtClean="0"/>
              <a:t>2016-04-25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8A02E-3931-4178-ABFE-52640FA38C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1453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6A8329E-8392-4F05-A916-606D148CF4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3635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None/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None/>
              <a:defRPr/>
            </a:pPr>
            <a:endParaRPr lang="en-US" sz="1200" b="0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 Berlin 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logo_re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421313"/>
            <a:ext cx="1052513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D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768975"/>
            <a:ext cx="990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</p:spPr>
        <p:txBody>
          <a:bodyPr/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910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B36"/>
            </a:gs>
            <a:gs pos="50000">
              <a:srgbClr val="003366"/>
            </a:gs>
            <a:gs pos="100000">
              <a:srgbClr val="001B3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 Berlin bullet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  <p:sldLayoutId id="2147484119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500063"/>
            <a:ext cx="7772400" cy="1214437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200" b="0" dirty="0" smtClean="0"/>
              <a:t>Support Feature Machine </a:t>
            </a:r>
            <a:br>
              <a:rPr lang="en-US" sz="3200" b="0" dirty="0" smtClean="0"/>
            </a:br>
            <a:r>
              <a:rPr lang="en-US" sz="3200" b="0" dirty="0" smtClean="0"/>
              <a:t>for DNA microarray data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500313"/>
            <a:ext cx="8215313" cy="4214812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/>
              <a:t>Tomasz Maszczyk </a:t>
            </a:r>
          </a:p>
          <a:p>
            <a:pPr eaLnBrk="1" hangingPunct="1">
              <a:defRPr/>
            </a:pPr>
            <a:r>
              <a:rPr lang="en-US" b="0" dirty="0" smtClean="0"/>
              <a:t>and </a:t>
            </a:r>
          </a:p>
          <a:p>
            <a:pPr eaLnBrk="1" hangingPunct="1">
              <a:defRPr/>
            </a:pPr>
            <a:r>
              <a:rPr lang="en-US" b="0" dirty="0" smtClean="0"/>
              <a:t>Włodzisław Duch</a:t>
            </a:r>
          </a:p>
          <a:p>
            <a:pPr eaLnBrk="1" hangingPunct="1">
              <a:defRPr/>
            </a:pPr>
            <a:endParaRPr lang="en-US" sz="1200" b="0" dirty="0" smtClean="0"/>
          </a:p>
          <a:p>
            <a:pPr eaLnBrk="1" hangingPunct="1">
              <a:defRPr/>
            </a:pPr>
            <a:endParaRPr lang="en-US" sz="1200" b="0" dirty="0" smtClean="0"/>
          </a:p>
          <a:p>
            <a:pPr eaLnBrk="1" hangingPunct="1">
              <a:defRPr/>
            </a:pPr>
            <a:r>
              <a:rPr lang="en-US" sz="2400" b="0" dirty="0" smtClean="0"/>
              <a:t>Department of Informatics, </a:t>
            </a:r>
          </a:p>
          <a:p>
            <a:pPr eaLnBrk="1" hangingPunct="1">
              <a:defRPr/>
            </a:pPr>
            <a:r>
              <a:rPr lang="en-US" sz="2400" b="0" dirty="0" smtClean="0"/>
              <a:t>Nicolaus Copernicus University, </a:t>
            </a:r>
            <a:r>
              <a:rPr lang="en-US" sz="2400" b="0" dirty="0" err="1" smtClean="0"/>
              <a:t>Toruń</a:t>
            </a:r>
            <a:r>
              <a:rPr lang="en-US" sz="2400" b="0" dirty="0" smtClean="0"/>
              <a:t>, Poland</a:t>
            </a:r>
          </a:p>
          <a:p>
            <a:pPr eaLnBrk="1" hangingPunct="1">
              <a:defRPr/>
            </a:pPr>
            <a:endParaRPr lang="en-US" sz="1200" b="0" dirty="0" smtClean="0"/>
          </a:p>
          <a:p>
            <a:pPr eaLnBrk="1" hangingPunct="1">
              <a:defRPr/>
            </a:pPr>
            <a:endParaRPr lang="en-US" sz="1200" b="0" dirty="0" smtClean="0"/>
          </a:p>
          <a:p>
            <a:pPr algn="r" eaLnBrk="1" hangingPunct="1">
              <a:defRPr/>
            </a:pPr>
            <a:endParaRPr lang="en-US" sz="2400" b="0" dirty="0" smtClean="0"/>
          </a:p>
          <a:p>
            <a:pPr algn="r" eaLnBrk="1" hangingPunct="1">
              <a:defRPr/>
            </a:pPr>
            <a:r>
              <a:rPr lang="en-US" sz="2400" b="0" dirty="0" smtClean="0"/>
              <a:t>RSCTC 2010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1" y="2503338"/>
            <a:ext cx="15240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503337"/>
            <a:ext cx="15240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Algorithm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124744"/>
            <a:ext cx="8171631" cy="5328591"/>
          </a:xfrm>
        </p:spPr>
        <p:txBody>
          <a:bodyPr/>
          <a:lstStyle/>
          <a:p>
            <a:pPr eaLnBrk="1" hangingPunct="1">
              <a:defRPr/>
            </a:pPr>
            <a:endParaRPr lang="pl-PL" sz="2000" b="0" dirty="0" smtClean="0"/>
          </a:p>
          <a:p>
            <a:pPr eaLnBrk="1" hangingPunct="1">
              <a:defRPr/>
            </a:pPr>
            <a:r>
              <a:rPr lang="en-US" sz="2000" b="0" dirty="0" smtClean="0"/>
              <a:t>Fix the Gaussian dispersion </a:t>
            </a:r>
            <a:r>
              <a:rPr lang="el-GR" sz="2000" b="0" i="1" dirty="0" smtClean="0"/>
              <a:t>β</a:t>
            </a:r>
            <a:r>
              <a:rPr lang="en-US" sz="2000" b="0" dirty="0" smtClean="0"/>
              <a:t> and the number of QPC features </a:t>
            </a:r>
            <a:r>
              <a:rPr lang="pl-PL" sz="2000" b="0" i="1" dirty="0" smtClean="0"/>
              <a:t>N</a:t>
            </a:r>
            <a:r>
              <a:rPr lang="pl-PL" sz="2000" b="0" i="1" baseline="-25000" dirty="0" smtClean="0"/>
              <a:t>Q</a:t>
            </a:r>
            <a:endParaRPr lang="en-US" sz="2000" b="0" dirty="0" smtClean="0"/>
          </a:p>
          <a:p>
            <a:pPr eaLnBrk="1" hangingPunct="1">
              <a:defRPr/>
            </a:pPr>
            <a:r>
              <a:rPr lang="en-US" sz="2000" b="0" dirty="0" smtClean="0"/>
              <a:t>Standardize dataset</a:t>
            </a:r>
          </a:p>
          <a:p>
            <a:pPr eaLnBrk="1" hangingPunct="1">
              <a:defRPr/>
            </a:pPr>
            <a:r>
              <a:rPr lang="en-US" sz="2000" b="0" dirty="0" smtClean="0"/>
              <a:t>Normalize the length of each vector to 1</a:t>
            </a:r>
          </a:p>
          <a:p>
            <a:pPr eaLnBrk="1" hangingPunct="1">
              <a:defRPr/>
            </a:pPr>
            <a:r>
              <a:rPr lang="en-US" sz="2000" b="0" dirty="0" smtClean="0"/>
              <a:t>Perform Relief feature ranking, select only those with positive weights </a:t>
            </a:r>
            <a:r>
              <a:rPr lang="pl-PL" sz="2000" b="0" i="1" dirty="0" err="1" smtClean="0"/>
              <a:t>RW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 smtClean="0"/>
              <a:t> &gt; 0</a:t>
            </a:r>
            <a:endParaRPr lang="en-US" sz="2000" b="0" i="1" dirty="0" smtClean="0"/>
          </a:p>
          <a:p>
            <a:pPr eaLnBrk="1" hangingPunct="1">
              <a:defRPr/>
            </a:pPr>
            <a:r>
              <a:rPr lang="en-US" sz="2000" b="0" dirty="0" smtClean="0"/>
              <a:t>Calculate class centers </a:t>
            </a:r>
            <a:r>
              <a:rPr lang="en-US" sz="2000" i="1" dirty="0" smtClean="0"/>
              <a:t>c</a:t>
            </a:r>
            <a:r>
              <a:rPr lang="en-US" sz="2000" i="1" baseline="-25000" dirty="0" smtClean="0"/>
              <a:t>i</a:t>
            </a:r>
            <a:r>
              <a:rPr lang="en-US" sz="2000" b="0" dirty="0" smtClean="0"/>
              <a:t>, </a:t>
            </a:r>
            <a:r>
              <a:rPr lang="en-US" sz="2000" b="0" i="1" dirty="0" smtClean="0"/>
              <a:t>i=1...</a:t>
            </a:r>
            <a:r>
              <a:rPr lang="en-US" sz="2000" b="0" i="1" dirty="0" err="1" smtClean="0"/>
              <a:t>N</a:t>
            </a:r>
            <a:r>
              <a:rPr lang="en-US" sz="2000" b="0" i="1" baseline="-25000" dirty="0" err="1" smtClean="0"/>
              <a:t>c</a:t>
            </a:r>
            <a:r>
              <a:rPr lang="en-US" sz="2000" b="0" dirty="0" smtClean="0"/>
              <a:t>, create </a:t>
            </a:r>
            <a:r>
              <a:rPr lang="en-US" sz="2000" b="0" i="1" dirty="0" smtClean="0"/>
              <a:t>m</a:t>
            </a:r>
            <a:r>
              <a:rPr lang="en-US" sz="2000" b="0" dirty="0" smtClean="0"/>
              <a:t> directions </a:t>
            </a:r>
            <a:r>
              <a:rPr lang="pl-PL" sz="2000" i="1" dirty="0" smtClean="0"/>
              <a:t>w</a:t>
            </a:r>
            <a:r>
              <a:rPr lang="pl-PL" sz="2000" b="0" i="1" baseline="-25000" dirty="0" smtClean="0"/>
              <a:t>ij</a:t>
            </a:r>
            <a:r>
              <a:rPr lang="pl-PL" sz="2000" b="0" i="1" dirty="0" smtClean="0"/>
              <a:t>=</a:t>
            </a:r>
            <a:r>
              <a:rPr lang="pl-PL" sz="2000" i="1" dirty="0" smtClean="0"/>
              <a:t>c</a:t>
            </a:r>
            <a:r>
              <a:rPr lang="pl-PL" sz="2000" b="0" i="1" baseline="-25000" dirty="0" smtClean="0"/>
              <a:t>i</a:t>
            </a:r>
            <a:r>
              <a:rPr lang="pl-PL" sz="2000" b="0" i="1" dirty="0" smtClean="0"/>
              <a:t>-</a:t>
            </a:r>
            <a:r>
              <a:rPr lang="pl-PL" sz="2000" i="1" dirty="0" err="1" smtClean="0"/>
              <a:t>c</a:t>
            </a:r>
            <a:r>
              <a:rPr lang="pl-PL" sz="2000" b="0" i="1" baseline="-25000" dirty="0" err="1" smtClean="0"/>
              <a:t>j</a:t>
            </a:r>
            <a:r>
              <a:rPr lang="en-US" sz="2000" b="0" dirty="0" smtClean="0"/>
              <a:t>, </a:t>
            </a:r>
            <a:r>
              <a:rPr lang="en-US" sz="2000" b="0" i="1" dirty="0" smtClean="0"/>
              <a:t>i&gt;j</a:t>
            </a:r>
            <a:endParaRPr lang="en-US" sz="2000" b="0" dirty="0" smtClean="0"/>
          </a:p>
          <a:p>
            <a:pPr eaLnBrk="1" hangingPunct="1">
              <a:defRPr/>
            </a:pPr>
            <a:r>
              <a:rPr lang="en-US" sz="2000" b="0" dirty="0" smtClean="0"/>
              <a:t>Project all vectors on these directions </a:t>
            </a:r>
            <a:r>
              <a:rPr lang="en-US" sz="2000" b="0" i="1" dirty="0" err="1" smtClean="0"/>
              <a:t>r</a:t>
            </a:r>
            <a:r>
              <a:rPr lang="en-US" sz="2000" b="0" i="1" baseline="-25000" dirty="0" err="1" smtClean="0"/>
              <a:t>ij</a:t>
            </a:r>
            <a:r>
              <a:rPr lang="en-US" sz="2000" b="0" i="1" dirty="0" smtClean="0"/>
              <a:t>(</a:t>
            </a:r>
            <a:r>
              <a:rPr lang="en-US" sz="2000" i="1" dirty="0" smtClean="0"/>
              <a:t>x</a:t>
            </a:r>
            <a:r>
              <a:rPr lang="en-US" sz="2000" b="0" i="1" dirty="0" smtClean="0"/>
              <a:t>) = </a:t>
            </a:r>
            <a:r>
              <a:rPr lang="en-US" sz="2000" i="1" dirty="0" err="1" smtClean="0"/>
              <a:t>w</a:t>
            </a:r>
            <a:r>
              <a:rPr lang="en-US" sz="2000" b="0" i="1" baseline="-25000" dirty="0" err="1" smtClean="0"/>
              <a:t>ij</a:t>
            </a:r>
            <a:r>
              <a:rPr lang="en-US" sz="2000" b="0" i="1" dirty="0" err="1" smtClean="0"/>
              <a:t>·</a:t>
            </a:r>
            <a:r>
              <a:rPr lang="en-US" sz="2000" i="1" dirty="0" err="1" smtClean="0"/>
              <a:t>x</a:t>
            </a:r>
            <a:r>
              <a:rPr lang="en-US" sz="2000" b="0" dirty="0" smtClean="0"/>
              <a:t> (features </a:t>
            </a:r>
            <a:r>
              <a:rPr lang="en-US" sz="2000" b="0" i="1" dirty="0" err="1" smtClean="0"/>
              <a:t>r</a:t>
            </a:r>
            <a:r>
              <a:rPr lang="en-US" sz="2000" b="0" i="1" baseline="-25000" dirty="0" err="1" smtClean="0"/>
              <a:t>ij</a:t>
            </a:r>
            <a:r>
              <a:rPr lang="en-US" sz="2000" b="0" dirty="0" smtClean="0"/>
              <a:t>)</a:t>
            </a:r>
          </a:p>
          <a:p>
            <a:pPr eaLnBrk="1" hangingPunct="1">
              <a:defRPr/>
            </a:pPr>
            <a:r>
              <a:rPr lang="en-US" sz="2000" b="0" dirty="0" smtClean="0"/>
              <a:t>Create kernel features </a:t>
            </a:r>
            <a:r>
              <a:rPr lang="en-US" sz="2000" b="0" i="1" dirty="0" err="1" smtClean="0"/>
              <a:t>t</a:t>
            </a:r>
            <a:r>
              <a:rPr lang="en-US" sz="2000" b="0" i="1" baseline="-25000" dirty="0" err="1" smtClean="0"/>
              <a:t>i</a:t>
            </a:r>
            <a:r>
              <a:rPr lang="en-US" sz="2000" b="0" i="1" dirty="0" smtClean="0"/>
              <a:t>(</a:t>
            </a:r>
            <a:r>
              <a:rPr lang="en-US" sz="2000" i="1" dirty="0" smtClean="0"/>
              <a:t>x</a:t>
            </a:r>
            <a:r>
              <a:rPr lang="en-US" sz="2000" b="0" i="1" dirty="0" smtClean="0"/>
              <a:t>)=</a:t>
            </a:r>
            <a:r>
              <a:rPr lang="en-US" sz="2000" b="0" i="1" dirty="0" err="1" smtClean="0"/>
              <a:t>exp</a:t>
            </a:r>
            <a:r>
              <a:rPr lang="en-US" sz="2000" b="0" i="1" dirty="0" smtClean="0"/>
              <a:t>(-</a:t>
            </a:r>
            <a:r>
              <a:rPr lang="el-GR" sz="2000" b="0" i="1" dirty="0" smtClean="0"/>
              <a:t>βΣ</a:t>
            </a:r>
            <a:r>
              <a:rPr lang="en-US" sz="2000" b="0" i="1" dirty="0" smtClean="0"/>
              <a:t>|</a:t>
            </a:r>
            <a:r>
              <a:rPr lang="en-US" sz="2000" i="1" dirty="0" smtClean="0"/>
              <a:t>x</a:t>
            </a:r>
            <a:r>
              <a:rPr lang="en-US" sz="2000" b="0" i="1" baseline="-25000" dirty="0" smtClean="0"/>
              <a:t>i</a:t>
            </a:r>
            <a:r>
              <a:rPr lang="en-US" sz="2000" b="0" i="1" dirty="0" smtClean="0"/>
              <a:t>-</a:t>
            </a:r>
            <a:r>
              <a:rPr lang="en-US" sz="2000" i="1" dirty="0" smtClean="0"/>
              <a:t>x</a:t>
            </a:r>
            <a:r>
              <a:rPr lang="en-US" sz="2000" b="0" i="1" dirty="0" smtClean="0"/>
              <a:t>|</a:t>
            </a:r>
            <a:r>
              <a:rPr lang="en-US" sz="2000" b="0" i="1" baseline="30000" dirty="0" smtClean="0"/>
              <a:t>2</a:t>
            </a:r>
            <a:r>
              <a:rPr lang="en-US" sz="2000" b="0" i="1" dirty="0" smtClean="0"/>
              <a:t>)</a:t>
            </a:r>
          </a:p>
          <a:p>
            <a:pPr eaLnBrk="1" hangingPunct="1">
              <a:defRPr/>
            </a:pPr>
            <a:r>
              <a:rPr lang="en-US" sz="2000" b="0" dirty="0" smtClean="0"/>
              <a:t>Create </a:t>
            </a:r>
            <a:r>
              <a:rPr lang="pl-PL" sz="2000" b="0" i="1" dirty="0"/>
              <a:t>N</a:t>
            </a:r>
            <a:r>
              <a:rPr lang="pl-PL" sz="2000" b="0" i="1" baseline="-25000" dirty="0"/>
              <a:t>Q </a:t>
            </a:r>
            <a:r>
              <a:rPr lang="en-US" sz="2000" b="0" dirty="0" smtClean="0"/>
              <a:t>QPC directions </a:t>
            </a:r>
            <a:r>
              <a:rPr lang="en-US" sz="2000" i="1" dirty="0" err="1" smtClean="0"/>
              <a:t>w</a:t>
            </a:r>
            <a:r>
              <a:rPr lang="en-US" sz="2000" b="0" i="1" baseline="-25000" dirty="0" err="1" smtClean="0"/>
              <a:t>i</a:t>
            </a:r>
            <a:r>
              <a:rPr lang="en-US" sz="2000" b="0" dirty="0" smtClean="0"/>
              <a:t> in the kernel space, adding QPC features </a:t>
            </a:r>
            <a:r>
              <a:rPr lang="pl-PL" sz="2000" b="0" dirty="0" smtClean="0"/>
              <a:t>s</a:t>
            </a:r>
            <a:r>
              <a:rPr lang="en-US" sz="2000" b="0" i="1" baseline="-25000" dirty="0" smtClean="0"/>
              <a:t>i</a:t>
            </a:r>
            <a:r>
              <a:rPr lang="en-US" sz="2000" b="0" i="1" dirty="0" smtClean="0"/>
              <a:t>(</a:t>
            </a:r>
            <a:r>
              <a:rPr lang="en-US" sz="2000" i="1" dirty="0" smtClean="0"/>
              <a:t>x</a:t>
            </a:r>
            <a:r>
              <a:rPr lang="en-US" sz="2000" b="0" i="1" dirty="0"/>
              <a:t>) = </a:t>
            </a:r>
            <a:r>
              <a:rPr lang="en-US" sz="2000" i="1" dirty="0" err="1" smtClean="0"/>
              <a:t>w</a:t>
            </a:r>
            <a:r>
              <a:rPr lang="en-US" sz="2000" b="0" i="1" baseline="-25000" dirty="0" err="1" smtClean="0"/>
              <a:t>i</a:t>
            </a:r>
            <a:r>
              <a:rPr lang="en-US" sz="2000" b="0" i="1" dirty="0" err="1" smtClean="0"/>
              <a:t>·</a:t>
            </a:r>
            <a:r>
              <a:rPr lang="en-US" sz="2000" i="1" dirty="0" err="1" smtClean="0"/>
              <a:t>x</a:t>
            </a:r>
            <a:endParaRPr lang="en-US" sz="2000" b="0" dirty="0" smtClean="0"/>
          </a:p>
          <a:p>
            <a:pPr eaLnBrk="1" hangingPunct="1">
              <a:defRPr/>
            </a:pPr>
            <a:r>
              <a:rPr lang="en-US" sz="2000" b="0" dirty="0" smtClean="0"/>
              <a:t>Build linear model on the new feature space </a:t>
            </a:r>
          </a:p>
          <a:p>
            <a:pPr eaLnBrk="1" hangingPunct="1">
              <a:defRPr/>
            </a:pPr>
            <a:r>
              <a:rPr lang="en-US" sz="2000" b="0" dirty="0" smtClean="0"/>
              <a:t>Classify test data mapped into the new feature space </a:t>
            </a:r>
          </a:p>
          <a:p>
            <a:pPr eaLnBrk="1" hangingPunct="1">
              <a:buNone/>
              <a:defRPr/>
            </a:pPr>
            <a:endParaRPr lang="en-US" sz="20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SFM</a:t>
            </a:r>
            <a:r>
              <a:rPr lang="pl-PL" b="0" dirty="0" smtClean="0">
                <a:solidFill>
                  <a:srgbClr val="FFCC00"/>
                </a:solidFill>
              </a:rPr>
              <a:t> - resume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196752"/>
            <a:ext cx="7924800" cy="525658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000" b="0" dirty="0" smtClean="0"/>
              <a:t>In essence SFM requires construction of new features, followed by a simple linear model (</a:t>
            </a:r>
            <a:r>
              <a:rPr lang="pl-PL" sz="2000" b="0" dirty="0" smtClean="0"/>
              <a:t>L</a:t>
            </a:r>
            <a:r>
              <a:rPr lang="en-US" sz="2000" b="0" dirty="0" smtClean="0"/>
              <a:t>SVM) or any other learning model.</a:t>
            </a:r>
            <a:endParaRPr lang="pl-PL" sz="2000" b="0" dirty="0" smtClean="0"/>
          </a:p>
          <a:p>
            <a:pPr marL="0" indent="0" algn="just" eaLnBrk="1" hangingPunct="1">
              <a:buNone/>
              <a:defRPr/>
            </a:pPr>
            <a:endParaRPr lang="en-US" sz="2000" b="0" dirty="0" smtClean="0"/>
          </a:p>
          <a:p>
            <a:pPr algn="just" eaLnBrk="1" hangingPunct="1">
              <a:defRPr/>
            </a:pPr>
            <a:r>
              <a:rPr lang="en-US" sz="2000" b="0" dirty="0" smtClean="0"/>
              <a:t>More attention to generation of features than to the sophisticated optimization algorithms or new classification methods. </a:t>
            </a:r>
            <a:endParaRPr lang="pl-PL" sz="2000" b="0" dirty="0" smtClean="0"/>
          </a:p>
          <a:p>
            <a:pPr algn="just" eaLnBrk="1" hangingPunct="1">
              <a:buNone/>
              <a:defRPr/>
            </a:pPr>
            <a:endParaRPr lang="en-US" sz="2000" b="0" dirty="0" smtClean="0"/>
          </a:p>
          <a:p>
            <a:pPr algn="just" eaLnBrk="1" hangingPunct="1">
              <a:defRPr/>
            </a:pPr>
            <a:r>
              <a:rPr lang="pl-PL" sz="2000" b="0" dirty="0"/>
              <a:t>S</a:t>
            </a:r>
            <a:r>
              <a:rPr lang="en-US" sz="2000" b="0" dirty="0" err="1" smtClean="0"/>
              <a:t>everal</a:t>
            </a:r>
            <a:r>
              <a:rPr lang="en-US" sz="2000" b="0" dirty="0" smtClean="0"/>
              <a:t> parameters may be used to control the process of feature creation and selection</a:t>
            </a:r>
            <a:r>
              <a:rPr lang="pl-PL" sz="2000" b="0" dirty="0" smtClean="0"/>
              <a:t> but </a:t>
            </a:r>
            <a:r>
              <a:rPr lang="pl-PL" sz="2000" b="0" dirty="0" err="1" smtClean="0"/>
              <a:t>here</a:t>
            </a:r>
            <a:r>
              <a:rPr lang="en-US" sz="2000" b="0" dirty="0" smtClean="0"/>
              <a:t> they are fixed or set in an automatic way. Solutions are given in form of linear </a:t>
            </a:r>
            <a:r>
              <a:rPr lang="en-US" sz="2000" b="0" dirty="0" err="1" smtClean="0"/>
              <a:t>discriminant</a:t>
            </a:r>
            <a:r>
              <a:rPr lang="en-US" sz="2000" b="0" dirty="0" smtClean="0"/>
              <a:t> function and thus are easy to understand. </a:t>
            </a:r>
            <a:endParaRPr lang="pl-PL" sz="2000" b="0" dirty="0" smtClean="0"/>
          </a:p>
          <a:p>
            <a:pPr algn="just" eaLnBrk="1" hangingPunct="1">
              <a:buNone/>
              <a:defRPr/>
            </a:pPr>
            <a:endParaRPr lang="en-US" sz="2000" b="0" dirty="0" smtClean="0"/>
          </a:p>
          <a:p>
            <a:pPr algn="just" eaLnBrk="1" hangingPunct="1">
              <a:defRPr/>
            </a:pPr>
            <a:r>
              <a:rPr lang="en-US" sz="2000" b="0" dirty="0" smtClean="0"/>
              <a:t>New features created in this way are based on those transformations of inputs that have been found interesting for some task, and thus have meaningful interpretation</a:t>
            </a:r>
            <a:r>
              <a:rPr lang="pl-PL" sz="2000" b="0" dirty="0" smtClean="0"/>
              <a:t>.</a:t>
            </a:r>
            <a:endParaRPr lang="en-US" sz="2000" b="0" dirty="0" smtClean="0"/>
          </a:p>
          <a:p>
            <a:pPr algn="just" eaLnBrk="1" hangingPunct="1">
              <a:buNone/>
              <a:defRPr/>
            </a:pPr>
            <a:endParaRPr lang="en-US" sz="20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Datasets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81933"/>
            <a:ext cx="9144000" cy="819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95369"/>
            <a:ext cx="9144000" cy="2777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8041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Results</a:t>
            </a:r>
            <a:r>
              <a:rPr lang="pl-PL" b="0" dirty="0" smtClean="0">
                <a:solidFill>
                  <a:srgbClr val="FFCC00"/>
                </a:solidFill>
              </a:rPr>
              <a:t/>
            </a:r>
            <a:br>
              <a:rPr lang="pl-PL" b="0" dirty="0" smtClean="0">
                <a:solidFill>
                  <a:srgbClr val="FFCC00"/>
                </a:solidFill>
              </a:rPr>
            </a:br>
            <a:r>
              <a:rPr lang="pl-PL" sz="3200" b="0" dirty="0" smtClean="0">
                <a:solidFill>
                  <a:srgbClr val="FFCC00"/>
                </a:solidFill>
              </a:rPr>
              <a:t>(SVM vs SFM in the </a:t>
            </a:r>
            <a:r>
              <a:rPr lang="pl-PL" sz="3200" b="0" dirty="0" err="1" smtClean="0">
                <a:solidFill>
                  <a:srgbClr val="FFCC00"/>
                </a:solidFill>
              </a:rPr>
              <a:t>kernel</a:t>
            </a:r>
            <a:r>
              <a:rPr lang="pl-PL" sz="3200" b="0" dirty="0" smtClean="0">
                <a:solidFill>
                  <a:srgbClr val="FFCC00"/>
                </a:solidFill>
              </a:rPr>
              <a:t> </a:t>
            </a:r>
            <a:r>
              <a:rPr lang="pl-PL" sz="3200" b="0" dirty="0" err="1" smtClean="0">
                <a:solidFill>
                  <a:srgbClr val="FFCC00"/>
                </a:solidFill>
              </a:rPr>
              <a:t>space</a:t>
            </a:r>
            <a:r>
              <a:rPr lang="pl-PL" sz="3200" b="0" dirty="0" smtClean="0">
                <a:solidFill>
                  <a:srgbClr val="FFCC00"/>
                </a:solidFill>
              </a:rPr>
              <a:t> </a:t>
            </a:r>
            <a:r>
              <a:rPr lang="pl-PL" sz="3200" b="0" dirty="0" err="1" smtClean="0">
                <a:solidFill>
                  <a:srgbClr val="FFCC00"/>
                </a:solidFill>
              </a:rPr>
              <a:t>only</a:t>
            </a:r>
            <a:r>
              <a:rPr lang="pl-PL" sz="3200" b="0" dirty="0" smtClean="0">
                <a:solidFill>
                  <a:srgbClr val="FFCC00"/>
                </a:solidFill>
              </a:rPr>
              <a:t>)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060848"/>
            <a:ext cx="84201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903172"/>
            <a:ext cx="8420099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8041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Results</a:t>
            </a:r>
            <a:r>
              <a:rPr lang="pl-PL" b="0" dirty="0" smtClean="0">
                <a:solidFill>
                  <a:srgbClr val="FFCC00"/>
                </a:solidFill>
              </a:rPr>
              <a:t/>
            </a:r>
            <a:br>
              <a:rPr lang="pl-PL" b="0" dirty="0" smtClean="0">
                <a:solidFill>
                  <a:srgbClr val="FFCC00"/>
                </a:solidFill>
              </a:rPr>
            </a:br>
            <a:r>
              <a:rPr lang="pl-PL" b="0" dirty="0" smtClean="0">
                <a:solidFill>
                  <a:srgbClr val="FFCC00"/>
                </a:solidFill>
              </a:rPr>
              <a:t>(</a:t>
            </a:r>
            <a:r>
              <a:rPr lang="pl-PL" sz="3200" b="0" dirty="0" smtClean="0">
                <a:solidFill>
                  <a:srgbClr val="FFCC00"/>
                </a:solidFill>
              </a:rPr>
              <a:t>SFM in </a:t>
            </a:r>
            <a:r>
              <a:rPr lang="pl-PL" sz="3200" b="0" dirty="0" err="1" smtClean="0">
                <a:solidFill>
                  <a:srgbClr val="FFCC00"/>
                </a:solidFill>
              </a:rPr>
              <a:t>extended</a:t>
            </a:r>
            <a:r>
              <a:rPr lang="pl-PL" sz="3200" b="0" dirty="0" smtClean="0">
                <a:solidFill>
                  <a:srgbClr val="FFCC00"/>
                </a:solidFill>
              </a:rPr>
              <a:t> </a:t>
            </a:r>
            <a:r>
              <a:rPr lang="pl-PL" sz="3200" b="0" dirty="0" err="1" smtClean="0">
                <a:solidFill>
                  <a:srgbClr val="FFCC00"/>
                </a:solidFill>
              </a:rPr>
              <a:t>spaces</a:t>
            </a:r>
            <a:r>
              <a:rPr lang="pl-PL" sz="3200" b="0" dirty="0" smtClean="0">
                <a:solidFill>
                  <a:srgbClr val="FFCC00"/>
                </a:solidFill>
              </a:rPr>
              <a:t>)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22" y="2348880"/>
            <a:ext cx="20669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822" y="2353934"/>
            <a:ext cx="63436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1272407" y="5961865"/>
            <a:ext cx="6162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K=K(</a:t>
            </a:r>
            <a:r>
              <a:rPr lang="pl-PL" dirty="0" err="1" smtClean="0"/>
              <a:t>X,X</a:t>
            </a:r>
            <a:r>
              <a:rPr lang="pl-PL" baseline="-25000" dirty="0" err="1" smtClean="0"/>
              <a:t>i</a:t>
            </a:r>
            <a:r>
              <a:rPr lang="pl-PL" dirty="0" smtClean="0"/>
              <a:t>)		Z=WX			H=[Z</a:t>
            </a:r>
            <a:r>
              <a:rPr lang="pl-PL" baseline="-25000" dirty="0" smtClean="0"/>
              <a:t>1</a:t>
            </a:r>
            <a:r>
              <a:rPr lang="pl-PL" dirty="0" smtClean="0"/>
              <a:t>,Z</a:t>
            </a:r>
            <a:r>
              <a:rPr lang="pl-PL" baseline="-25000" dirty="0" smtClean="0"/>
              <a:t>2</a:t>
            </a:r>
            <a:r>
              <a:rPr lang="pl-PL" dirty="0" smtClean="0"/>
              <a:t>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01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Datasets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93565"/>
            <a:ext cx="734377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Results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203858"/>
            <a:ext cx="9144000" cy="2377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Summary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052736"/>
            <a:ext cx="8178105" cy="573325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000" b="0" dirty="0" smtClean="0"/>
              <a:t>S</a:t>
            </a:r>
            <a:r>
              <a:rPr lang="pl-PL" sz="2000" b="0" dirty="0" smtClean="0"/>
              <a:t>FM</a:t>
            </a:r>
            <a:r>
              <a:rPr lang="en-US" sz="2000" b="0" dirty="0" smtClean="0"/>
              <a:t> focused on generation of new</a:t>
            </a:r>
            <a:r>
              <a:rPr lang="pl-PL" sz="2000" b="0" dirty="0" smtClean="0"/>
              <a:t>  </a:t>
            </a:r>
            <a:r>
              <a:rPr lang="en-US" sz="2000" b="0" dirty="0" smtClean="0"/>
              <a:t>features, rather than improvement of optimization and classification algorithms. It may be regarded as an example of mixture of experts, where each expert is a simple model based on projection on some specific direction (random, or connecting clusters), localization of projected clusters (QPC), optimized directions (for example by F</a:t>
            </a:r>
            <a:r>
              <a:rPr lang="pl-PL" sz="2000" b="0" dirty="0" smtClean="0"/>
              <a:t>DA</a:t>
            </a:r>
            <a:r>
              <a:rPr lang="en-US" sz="2000" b="0" dirty="0" smtClean="0"/>
              <a:t>), or kernel methods based on similarity to reference vectors. For some data kernel-based features are most important, for other projections and restricted</a:t>
            </a:r>
            <a:r>
              <a:rPr lang="pl-PL" sz="2000" b="0" dirty="0" smtClean="0"/>
              <a:t> </a:t>
            </a:r>
            <a:r>
              <a:rPr lang="en-US" sz="2000" b="0" dirty="0" smtClean="0"/>
              <a:t>projections discover more interesting aspects.</a:t>
            </a:r>
            <a:endParaRPr lang="pl-PL" sz="2000" b="0" dirty="0" smtClean="0"/>
          </a:p>
          <a:p>
            <a:pPr algn="just" eaLnBrk="1" hangingPunct="1">
              <a:defRPr/>
            </a:pPr>
            <a:r>
              <a:rPr lang="pl-PL" sz="2000" b="0" dirty="0"/>
              <a:t>K</a:t>
            </a:r>
            <a:r>
              <a:rPr lang="en-US" sz="2000" b="0" dirty="0" err="1"/>
              <a:t>ernel</a:t>
            </a:r>
            <a:r>
              <a:rPr lang="en-US" sz="2000" b="0" dirty="0"/>
              <a:t>-based SVM is equivalent to the use of kernel features combined with </a:t>
            </a:r>
            <a:r>
              <a:rPr lang="pl-PL" sz="2000" b="0" dirty="0" smtClean="0"/>
              <a:t>L</a:t>
            </a:r>
            <a:r>
              <a:rPr lang="en-US" sz="2000" b="0" dirty="0" smtClean="0"/>
              <a:t>SVM</a:t>
            </a:r>
            <a:r>
              <a:rPr lang="en-US" sz="2000" b="0" dirty="0"/>
              <a:t>. Mixing different kernels and different types of features creates much better enhanced features space then a single-kernel solution</a:t>
            </a:r>
            <a:r>
              <a:rPr lang="en-US" sz="2000" b="0" dirty="0" smtClean="0"/>
              <a:t>.</a:t>
            </a:r>
            <a:endParaRPr lang="pl-PL" sz="2000" b="0" dirty="0" smtClean="0"/>
          </a:p>
          <a:p>
            <a:pPr algn="just" eaLnBrk="1" hangingPunct="1">
              <a:defRPr/>
            </a:pPr>
            <a:r>
              <a:rPr lang="pl-PL" sz="2000" b="0" dirty="0" smtClean="0"/>
              <a:t>C</a:t>
            </a:r>
            <a:r>
              <a:rPr lang="en-US" sz="2000" b="0" dirty="0" err="1"/>
              <a:t>omplex</a:t>
            </a:r>
            <a:r>
              <a:rPr lang="en-US" sz="2000" b="0" dirty="0"/>
              <a:t> data may require decision borders of different complexity, and it is rather straightforward to introduce </a:t>
            </a:r>
            <a:r>
              <a:rPr lang="en-US" sz="2000" b="0" dirty="0" err="1"/>
              <a:t>multiresolution</a:t>
            </a:r>
            <a:r>
              <a:rPr lang="en-US" sz="2000" b="0" dirty="0"/>
              <a:t> in the presented algorithm, for example using different dispersion </a:t>
            </a:r>
            <a:r>
              <a:rPr lang="el-GR" sz="2000" b="0" i="1" dirty="0"/>
              <a:t>β</a:t>
            </a:r>
            <a:r>
              <a:rPr lang="en-US" sz="2000" b="0" dirty="0"/>
              <a:t> for every </a:t>
            </a:r>
            <a:r>
              <a:rPr lang="en-US" sz="2000" i="1" dirty="0" err="1"/>
              <a:t>t</a:t>
            </a:r>
            <a:r>
              <a:rPr lang="en-US" sz="2000" b="0" i="1" baseline="-25000" dirty="0" err="1"/>
              <a:t>i</a:t>
            </a:r>
            <a:r>
              <a:rPr lang="en-US" sz="2000" b="0" dirty="0"/>
              <a:t>, while in the standard SVM approach this is difficult to achieve.</a:t>
            </a:r>
          </a:p>
          <a:p>
            <a:pPr algn="just" eaLnBrk="1" hangingPunct="1">
              <a:buNone/>
              <a:defRPr/>
            </a:pPr>
            <a:endParaRPr lang="en-US" sz="2000" b="0" dirty="0"/>
          </a:p>
          <a:p>
            <a:pPr marL="0" indent="0" algn="just" eaLnBrk="1" hangingPunct="1">
              <a:buNone/>
              <a:defRPr/>
            </a:pPr>
            <a:endParaRPr lang="en-US" sz="2000" b="0" dirty="0" smtClean="0"/>
          </a:p>
          <a:p>
            <a:pPr eaLnBrk="1" hangingPunct="1">
              <a:buNone/>
              <a:defRPr/>
            </a:pPr>
            <a:endParaRPr lang="en-US" sz="20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852936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sz="4800" b="0" dirty="0" err="1" smtClean="0">
                <a:solidFill>
                  <a:srgbClr val="FFCC00"/>
                </a:solidFill>
              </a:rPr>
              <a:t>Thank</a:t>
            </a:r>
            <a:r>
              <a:rPr lang="pl-PL" sz="4800" b="0" dirty="0" smtClean="0">
                <a:solidFill>
                  <a:srgbClr val="FFCC00"/>
                </a:solidFill>
              </a:rPr>
              <a:t> </a:t>
            </a:r>
            <a:r>
              <a:rPr lang="pl-PL" sz="4800" b="0" dirty="0" err="1" smtClean="0">
                <a:solidFill>
                  <a:srgbClr val="FFCC00"/>
                </a:solidFill>
              </a:rPr>
              <a:t>You</a:t>
            </a:r>
            <a:r>
              <a:rPr lang="pl-PL" sz="4800" b="0" dirty="0" smtClean="0">
                <a:solidFill>
                  <a:srgbClr val="FFCC00"/>
                </a:solidFill>
              </a:rPr>
              <a:t>!</a:t>
            </a:r>
            <a:endParaRPr lang="en-US" sz="4800" b="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5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smtClean="0">
                <a:solidFill>
                  <a:srgbClr val="FFCC00"/>
                </a:solidFill>
              </a:rPr>
              <a:t>Plan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3375"/>
            <a:ext cx="7924800" cy="4683125"/>
          </a:xfrm>
        </p:spPr>
        <p:txBody>
          <a:bodyPr/>
          <a:lstStyle/>
          <a:p>
            <a:pPr eaLnBrk="1" hangingPunct="1">
              <a:defRPr/>
            </a:pPr>
            <a:endParaRPr lang="pl-PL" b="0" dirty="0" smtClean="0"/>
          </a:p>
          <a:p>
            <a:pPr eaLnBrk="1" hangingPunct="1">
              <a:defRPr/>
            </a:pPr>
            <a:r>
              <a:rPr lang="pl-PL" b="0" dirty="0" err="1" smtClean="0"/>
              <a:t>Main</a:t>
            </a:r>
            <a:r>
              <a:rPr lang="pl-PL" b="0" dirty="0" smtClean="0"/>
              <a:t> idea</a:t>
            </a:r>
          </a:p>
          <a:p>
            <a:pPr eaLnBrk="1" hangingPunct="1">
              <a:defRPr/>
            </a:pPr>
            <a:r>
              <a:rPr lang="pl-PL" b="0" dirty="0" err="1" smtClean="0"/>
              <a:t>SFM</a:t>
            </a:r>
            <a:r>
              <a:rPr lang="pl-PL" b="0" dirty="0" smtClean="0"/>
              <a:t> </a:t>
            </a:r>
            <a:r>
              <a:rPr lang="pl-PL" b="0" dirty="0" err="1" smtClean="0"/>
              <a:t>vs</a:t>
            </a:r>
            <a:r>
              <a:rPr lang="pl-PL" b="0" dirty="0" smtClean="0"/>
              <a:t> </a:t>
            </a:r>
            <a:r>
              <a:rPr lang="pl-PL" b="0" dirty="0" err="1" smtClean="0"/>
              <a:t>SVM</a:t>
            </a:r>
            <a:endParaRPr lang="pl-PL" b="0" dirty="0" smtClean="0"/>
          </a:p>
          <a:p>
            <a:pPr eaLnBrk="1" hangingPunct="1">
              <a:defRPr/>
            </a:pPr>
            <a:r>
              <a:rPr lang="pl-PL" b="0" dirty="0" err="1" smtClean="0"/>
              <a:t>Description</a:t>
            </a:r>
            <a:r>
              <a:rPr lang="pl-PL" b="0" dirty="0" smtClean="0"/>
              <a:t> of </a:t>
            </a:r>
            <a:r>
              <a:rPr lang="pl-PL" b="0" dirty="0" err="1" smtClean="0"/>
              <a:t>our</a:t>
            </a:r>
            <a:r>
              <a:rPr lang="pl-PL" b="0" dirty="0" smtClean="0"/>
              <a:t> </a:t>
            </a:r>
            <a:r>
              <a:rPr lang="pl-PL" b="0" dirty="0" err="1" smtClean="0"/>
              <a:t>approach</a:t>
            </a:r>
            <a:endParaRPr lang="pl-PL" b="0" dirty="0" smtClean="0"/>
          </a:p>
          <a:p>
            <a:pPr eaLnBrk="1" hangingPunct="1">
              <a:defRPr/>
            </a:pPr>
            <a:r>
              <a:rPr lang="pl-PL" b="0" dirty="0" err="1" smtClean="0"/>
              <a:t>Results</a:t>
            </a:r>
            <a:endParaRPr lang="pl-PL" b="0" dirty="0" smtClean="0"/>
          </a:p>
          <a:p>
            <a:pPr eaLnBrk="1" hangingPunct="1">
              <a:defRPr/>
            </a:pPr>
            <a:r>
              <a:rPr lang="pl-PL" b="0" dirty="0" err="1" smtClean="0"/>
              <a:t>Conclusions</a:t>
            </a:r>
            <a:endParaRPr lang="pl-PL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Main</a:t>
            </a:r>
            <a:r>
              <a:rPr lang="pl-PL" b="0" dirty="0" smtClean="0">
                <a:solidFill>
                  <a:srgbClr val="FFCC00"/>
                </a:solidFill>
              </a:rPr>
              <a:t> idea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196752"/>
            <a:ext cx="7924800" cy="5661247"/>
          </a:xfrm>
        </p:spPr>
        <p:txBody>
          <a:bodyPr/>
          <a:lstStyle/>
          <a:p>
            <a:pPr algn="just" eaLnBrk="1" hangingPunct="1">
              <a:defRPr/>
            </a:pPr>
            <a:endParaRPr lang="pl-PL" sz="2000" b="0" dirty="0" smtClean="0"/>
          </a:p>
          <a:p>
            <a:pPr algn="just" eaLnBrk="1" hangingPunct="1">
              <a:defRPr/>
            </a:pPr>
            <a:endParaRPr lang="pl-PL" sz="2000" b="0" dirty="0"/>
          </a:p>
          <a:p>
            <a:pPr algn="just" eaLnBrk="1" hangingPunct="1">
              <a:defRPr/>
            </a:pPr>
            <a:r>
              <a:rPr lang="pl-PL" sz="2000" b="0" dirty="0" smtClean="0"/>
              <a:t>SVM – </a:t>
            </a:r>
            <a:r>
              <a:rPr lang="pl-PL" sz="2000" b="0" dirty="0" err="1" smtClean="0"/>
              <a:t>based</a:t>
            </a:r>
            <a:r>
              <a:rPr lang="pl-PL" sz="2000" b="0" dirty="0" smtClean="0"/>
              <a:t> on LDA with </a:t>
            </a:r>
            <a:r>
              <a:rPr lang="pl-PL" sz="2000" b="0" dirty="0" err="1" smtClean="0"/>
              <a:t>margin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maximization</a:t>
            </a:r>
            <a:r>
              <a:rPr lang="pl-PL" sz="2000" b="0" dirty="0" smtClean="0"/>
              <a:t> (</a:t>
            </a:r>
            <a:r>
              <a:rPr lang="pl-PL" sz="2000" b="0" dirty="0" err="1" smtClean="0"/>
              <a:t>good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generalization</a:t>
            </a:r>
            <a:r>
              <a:rPr lang="pl-PL" sz="2000" b="0" dirty="0" smtClean="0"/>
              <a:t>, </a:t>
            </a:r>
            <a:r>
              <a:rPr lang="pl-PL" sz="2000" b="0" dirty="0" err="1" smtClean="0"/>
              <a:t>control</a:t>
            </a:r>
            <a:r>
              <a:rPr lang="pl-PL" sz="2000" b="0" dirty="0" smtClean="0"/>
              <a:t> of </a:t>
            </a:r>
            <a:r>
              <a:rPr lang="pl-PL" sz="2000" b="0" dirty="0" err="1" smtClean="0"/>
              <a:t>complexity</a:t>
            </a:r>
            <a:r>
              <a:rPr lang="pl-PL" sz="2000" b="0" dirty="0" smtClean="0"/>
              <a:t>).</a:t>
            </a:r>
          </a:p>
          <a:p>
            <a:pPr algn="just" eaLnBrk="1" hangingPunct="1">
              <a:defRPr/>
            </a:pPr>
            <a:r>
              <a:rPr lang="pl-PL" sz="2000" b="0" dirty="0" smtClean="0"/>
              <a:t>Non-</a:t>
            </a:r>
            <a:r>
              <a:rPr lang="pl-PL" sz="2000" b="0" dirty="0" err="1" smtClean="0"/>
              <a:t>linear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decision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borders</a:t>
            </a:r>
            <a:r>
              <a:rPr lang="pl-PL" sz="2000" b="0" dirty="0" smtClean="0"/>
              <a:t> – </a:t>
            </a:r>
            <a:r>
              <a:rPr lang="pl-PL" sz="2000" b="0" dirty="0" err="1" smtClean="0"/>
              <a:t>linearized</a:t>
            </a:r>
            <a:r>
              <a:rPr lang="pl-PL" sz="2000" b="0" dirty="0" smtClean="0"/>
              <a:t> by </a:t>
            </a:r>
            <a:r>
              <a:rPr lang="pl-PL" sz="2000" b="0" dirty="0" err="1" smtClean="0"/>
              <a:t>projecting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into</a:t>
            </a:r>
            <a:r>
              <a:rPr lang="pl-PL" sz="2000" b="0" dirty="0" smtClean="0"/>
              <a:t> high-</a:t>
            </a:r>
            <a:r>
              <a:rPr lang="pl-PL" sz="2000" b="0" dirty="0" err="1" smtClean="0"/>
              <a:t>dimensional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feature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space</a:t>
            </a:r>
            <a:r>
              <a:rPr lang="pl-PL" sz="2000" b="0" dirty="0" smtClean="0"/>
              <a:t>.</a:t>
            </a:r>
          </a:p>
          <a:p>
            <a:pPr algn="just" eaLnBrk="1" hangingPunct="1">
              <a:defRPr/>
            </a:pPr>
            <a:r>
              <a:rPr lang="pl-PL" sz="2000" b="0" dirty="0" err="1" smtClean="0"/>
              <a:t>Cover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theorem</a:t>
            </a:r>
            <a:r>
              <a:rPr lang="pl-PL" sz="2000" b="0" dirty="0" smtClean="0"/>
              <a:t> (</a:t>
            </a:r>
            <a:r>
              <a:rPr lang="pl-PL" sz="2000" b="0" dirty="0" err="1" smtClean="0"/>
              <a:t>increase</a:t>
            </a:r>
            <a:r>
              <a:rPr lang="pl-PL" sz="2000" b="0" dirty="0" smtClean="0"/>
              <a:t> P() data </a:t>
            </a:r>
            <a:r>
              <a:rPr lang="pl-PL" sz="2000" b="0" dirty="0" err="1" smtClean="0"/>
              <a:t>separable</a:t>
            </a:r>
            <a:r>
              <a:rPr lang="pl-PL" sz="2000" b="0" dirty="0" smtClean="0"/>
              <a:t>, </a:t>
            </a:r>
            <a:r>
              <a:rPr lang="pl-PL" sz="2000" b="0" dirty="0" err="1" smtClean="0"/>
              <a:t>flattening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decision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borders</a:t>
            </a:r>
            <a:r>
              <a:rPr lang="pl-PL" sz="2000" b="0" dirty="0" smtClean="0"/>
              <a:t>).</a:t>
            </a:r>
          </a:p>
          <a:p>
            <a:pPr algn="just" eaLnBrk="1" hangingPunct="1">
              <a:defRPr/>
            </a:pPr>
            <a:r>
              <a:rPr lang="pl-PL" sz="2000" b="0" dirty="0" err="1" smtClean="0"/>
              <a:t>Kernel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methods</a:t>
            </a:r>
            <a:r>
              <a:rPr lang="pl-PL" sz="2000" b="0" dirty="0" smtClean="0"/>
              <a:t> – </a:t>
            </a:r>
            <a:r>
              <a:rPr lang="pl-PL" sz="2000" b="0" dirty="0" err="1" smtClean="0"/>
              <a:t>new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features</a:t>
            </a:r>
            <a:r>
              <a:rPr lang="pl-PL" sz="2000" b="0" dirty="0" smtClean="0"/>
              <a:t> </a:t>
            </a:r>
            <a:r>
              <a:rPr lang="pl-PL" sz="2000" b="0" i="1" dirty="0" err="1"/>
              <a:t>z</a:t>
            </a:r>
            <a:r>
              <a:rPr lang="pl-PL" sz="2000" b="0" i="1" baseline="-25000" dirty="0" err="1"/>
              <a:t>i</a:t>
            </a:r>
            <a:r>
              <a:rPr lang="pl-PL" sz="2000" b="0" i="1" dirty="0"/>
              <a:t>(</a:t>
            </a:r>
            <a:r>
              <a:rPr lang="pl-PL" sz="2000" i="1" dirty="0"/>
              <a:t>x</a:t>
            </a:r>
            <a:r>
              <a:rPr lang="pl-PL" sz="2000" b="0" i="1" dirty="0"/>
              <a:t>)=</a:t>
            </a:r>
            <a:r>
              <a:rPr lang="pl-PL" sz="2000" b="0" i="1" dirty="0" smtClean="0"/>
              <a:t>k(</a:t>
            </a:r>
            <a:r>
              <a:rPr lang="pl-PL" sz="2000" i="1" dirty="0" err="1" smtClean="0"/>
              <a:t>x</a:t>
            </a:r>
            <a:r>
              <a:rPr lang="pl-PL" sz="2000" b="0" i="1" dirty="0" err="1" smtClean="0"/>
              <a:t>,</a:t>
            </a:r>
            <a:r>
              <a:rPr lang="pl-PL" sz="2000" i="1" dirty="0" err="1" smtClean="0"/>
              <a:t>x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/>
              <a:t>)</a:t>
            </a:r>
            <a:r>
              <a:rPr lang="en-US" sz="2000" b="0" dirty="0"/>
              <a:t> </a:t>
            </a:r>
            <a:r>
              <a:rPr lang="en-US" sz="2000" b="0" dirty="0" smtClean="0"/>
              <a:t>c</a:t>
            </a:r>
            <a:r>
              <a:rPr lang="pl-PL" sz="2000" b="0" dirty="0" err="1" smtClean="0"/>
              <a:t>onstructed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around</a:t>
            </a:r>
            <a:r>
              <a:rPr lang="pl-PL" sz="2000" b="0" dirty="0" smtClean="0"/>
              <a:t> SV </a:t>
            </a:r>
            <a:r>
              <a:rPr lang="pl-PL" sz="2000" i="1" dirty="0"/>
              <a:t>x</a:t>
            </a:r>
            <a:r>
              <a:rPr lang="pl-PL" sz="2000" b="0" i="1" baseline="-25000" dirty="0"/>
              <a:t>i</a:t>
            </a:r>
            <a:r>
              <a:rPr lang="en-US" sz="2000" b="0" dirty="0"/>
              <a:t> </a:t>
            </a:r>
            <a:r>
              <a:rPr lang="pl-PL" sz="2000" b="0" dirty="0" smtClean="0"/>
              <a:t>(</a:t>
            </a:r>
            <a:r>
              <a:rPr lang="pl-PL" sz="2000" b="0" dirty="0" err="1" smtClean="0"/>
              <a:t>vectors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close</a:t>
            </a:r>
            <a:r>
              <a:rPr lang="pl-PL" sz="2000" b="0" dirty="0" smtClean="0"/>
              <a:t> to the </a:t>
            </a:r>
            <a:r>
              <a:rPr lang="pl-PL" sz="2000" b="0" dirty="0" err="1" smtClean="0"/>
              <a:t>decision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borders</a:t>
            </a:r>
            <a:r>
              <a:rPr lang="pl-PL" sz="2000" b="0" dirty="0" smtClean="0"/>
              <a:t>).</a:t>
            </a:r>
          </a:p>
          <a:p>
            <a:pPr algn="just" eaLnBrk="1" hangingPunct="1">
              <a:defRPr/>
            </a:pPr>
            <a:r>
              <a:rPr lang="pl-PL" sz="2000" b="0" dirty="0" err="1" smtClean="0"/>
              <a:t>Instead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original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input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space</a:t>
            </a:r>
            <a:r>
              <a:rPr lang="en-US" sz="2000" b="0" dirty="0" smtClean="0"/>
              <a:t> </a:t>
            </a:r>
            <a:r>
              <a:rPr lang="pl-PL" sz="2000" i="1" dirty="0"/>
              <a:t>x</a:t>
            </a:r>
            <a:r>
              <a:rPr lang="pl-PL" sz="2000" b="0" i="1" baseline="-25000" dirty="0"/>
              <a:t>i</a:t>
            </a:r>
            <a:r>
              <a:rPr lang="pl-PL" sz="2000" b="0" dirty="0"/>
              <a:t>,</a:t>
            </a:r>
            <a:r>
              <a:rPr lang="en-US" sz="2000" b="0" dirty="0"/>
              <a:t> </a:t>
            </a:r>
            <a:r>
              <a:rPr lang="pl-PL" sz="2000" b="0" dirty="0" smtClean="0"/>
              <a:t>SVM </a:t>
            </a:r>
            <a:r>
              <a:rPr lang="pl-PL" sz="2000" b="0" dirty="0" err="1" smtClean="0"/>
              <a:t>works</a:t>
            </a:r>
            <a:r>
              <a:rPr lang="pl-PL" sz="2000" b="0" dirty="0" smtClean="0"/>
              <a:t> in the </a:t>
            </a:r>
            <a:r>
              <a:rPr lang="pl-PL" sz="2000" b="0" dirty="0" err="1" smtClean="0"/>
              <a:t>space</a:t>
            </a:r>
            <a:r>
              <a:rPr lang="pl-PL" sz="2000" b="0" dirty="0" smtClean="0"/>
              <a:t> of </a:t>
            </a:r>
            <a:r>
              <a:rPr lang="pl-PL" sz="2000" b="0" dirty="0" err="1" smtClean="0"/>
              <a:t>kernel</a:t>
            </a:r>
            <a:r>
              <a:rPr lang="pl-PL" sz="2000" b="0" dirty="0" smtClean="0"/>
              <a:t> </a:t>
            </a:r>
            <a:r>
              <a:rPr lang="en-US" sz="2000" b="0" dirty="0" smtClean="0"/>
              <a:t>features </a:t>
            </a:r>
            <a:r>
              <a:rPr lang="pl-PL" sz="2000" b="0" i="1" dirty="0" err="1" smtClean="0"/>
              <a:t>z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 smtClean="0"/>
              <a:t>(</a:t>
            </a:r>
            <a:r>
              <a:rPr lang="pl-PL" sz="2000" i="1" dirty="0" smtClean="0"/>
              <a:t>x</a:t>
            </a:r>
            <a:r>
              <a:rPr lang="pl-PL" sz="2000" b="0" i="1" dirty="0" smtClean="0"/>
              <a:t>)</a:t>
            </a:r>
            <a:r>
              <a:rPr lang="en-US" sz="2000" b="0" dirty="0" smtClean="0"/>
              <a:t> called "the kernel space".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Main</a:t>
            </a:r>
            <a:r>
              <a:rPr lang="pl-PL" b="0" dirty="0" smtClean="0">
                <a:solidFill>
                  <a:srgbClr val="FFCC00"/>
                </a:solidFill>
              </a:rPr>
              <a:t> idea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124744"/>
            <a:ext cx="7924800" cy="5472608"/>
          </a:xfrm>
        </p:spPr>
        <p:txBody>
          <a:bodyPr/>
          <a:lstStyle/>
          <a:p>
            <a:pPr algn="just" eaLnBrk="1" hangingPunct="1">
              <a:defRPr/>
            </a:pPr>
            <a:endParaRPr lang="pl-PL" sz="2000" b="0" dirty="0" smtClean="0"/>
          </a:p>
          <a:p>
            <a:pPr algn="just" eaLnBrk="1" hangingPunct="1">
              <a:defRPr/>
            </a:pPr>
            <a:r>
              <a:rPr lang="pl-PL" sz="2000" b="0" dirty="0" err="1" smtClean="0"/>
              <a:t>Each</a:t>
            </a:r>
            <a:r>
              <a:rPr lang="pl-PL" sz="2000" b="0" dirty="0" smtClean="0"/>
              <a:t> SV ?= </a:t>
            </a:r>
            <a:r>
              <a:rPr lang="pl-PL" sz="2000" b="0" dirty="0" err="1" smtClean="0"/>
              <a:t>useful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feature</a:t>
            </a:r>
            <a:r>
              <a:rPr lang="pl-PL" sz="2000" b="0" dirty="0" smtClean="0"/>
              <a:t>, </a:t>
            </a:r>
            <a:r>
              <a:rPr lang="pl-PL" sz="2000" b="0" dirty="0" err="1" smtClean="0"/>
              <a:t>optimal</a:t>
            </a:r>
            <a:r>
              <a:rPr lang="pl-PL" sz="2000" b="0" dirty="0" smtClean="0"/>
              <a:t> for data with </a:t>
            </a:r>
            <a:r>
              <a:rPr lang="pl-PL" sz="2000" b="0" dirty="0" err="1" smtClean="0"/>
              <a:t>particular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distributions</a:t>
            </a:r>
            <a:r>
              <a:rPr lang="pl-PL" sz="2000" b="0" dirty="0" smtClean="0"/>
              <a:t>, not </a:t>
            </a:r>
            <a:r>
              <a:rPr lang="pl-PL" sz="2000" b="0" dirty="0" err="1" smtClean="0"/>
              <a:t>work</a:t>
            </a:r>
            <a:r>
              <a:rPr lang="pl-PL" sz="2000" b="0" dirty="0" smtClean="0"/>
              <a:t> on </a:t>
            </a:r>
            <a:r>
              <a:rPr lang="pl-PL" sz="2000" b="0" dirty="0" err="1" smtClean="0"/>
              <a:t>parity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or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other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problems</a:t>
            </a:r>
            <a:r>
              <a:rPr lang="pl-PL" sz="2000" b="0" dirty="0" smtClean="0"/>
              <a:t> with </a:t>
            </a:r>
            <a:r>
              <a:rPr lang="pl-PL" sz="2000" b="0" dirty="0" err="1" smtClean="0"/>
              <a:t>complex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logical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structure</a:t>
            </a:r>
            <a:r>
              <a:rPr lang="pl-PL" sz="2000" b="0" dirty="0" smtClean="0"/>
              <a:t>.</a:t>
            </a:r>
          </a:p>
          <a:p>
            <a:pPr algn="just" eaLnBrk="1" hangingPunct="1">
              <a:defRPr/>
            </a:pPr>
            <a:r>
              <a:rPr lang="pl-PL" sz="2000" b="0" dirty="0" smtClean="0"/>
              <a:t>For </a:t>
            </a:r>
            <a:r>
              <a:rPr lang="pl-PL" sz="2000" b="0" dirty="0" err="1" smtClean="0"/>
              <a:t>some</a:t>
            </a:r>
            <a:r>
              <a:rPr lang="pl-PL" sz="2000" b="0" dirty="0" smtClean="0"/>
              <a:t> </a:t>
            </a:r>
            <a:r>
              <a:rPr lang="en-US" sz="2000" b="0" dirty="0" smtClean="0"/>
              <a:t>highly-non-separable problems localized linear projections may easily solve the problem. </a:t>
            </a:r>
            <a:r>
              <a:rPr lang="pl-PL" sz="2000" b="0" dirty="0" smtClean="0"/>
              <a:t>New u</a:t>
            </a:r>
            <a:r>
              <a:rPr lang="en-US" sz="2000" b="0" dirty="0" err="1" smtClean="0"/>
              <a:t>seful</a:t>
            </a:r>
            <a:r>
              <a:rPr lang="en-US" sz="2000" b="0" dirty="0" smtClean="0"/>
              <a:t> features</a:t>
            </a:r>
            <a:r>
              <a:rPr lang="pl-PL" sz="2000" b="0" dirty="0" smtClean="0"/>
              <a:t>:</a:t>
            </a:r>
            <a:r>
              <a:rPr lang="en-US" sz="2000" b="0" dirty="0" smtClean="0"/>
              <a:t> random linear projections, principal components derived from data, or projection pursuit algorithms based on Quality of Projected Clusters (QPC).</a:t>
            </a:r>
            <a:endParaRPr lang="pl-PL" sz="2000" b="0" dirty="0" smtClean="0"/>
          </a:p>
          <a:p>
            <a:pPr algn="just" eaLnBrk="1" hangingPunct="1">
              <a:defRPr/>
            </a:pPr>
            <a:r>
              <a:rPr lang="pl-PL" sz="2000" b="0" dirty="0" err="1" smtClean="0"/>
              <a:t>Ap</a:t>
            </a:r>
            <a:r>
              <a:rPr lang="en-US" sz="2000" b="0" dirty="0" err="1" smtClean="0"/>
              <a:t>propriate</a:t>
            </a:r>
            <a:r>
              <a:rPr lang="en-US" sz="2000" b="0" dirty="0" smtClean="0"/>
              <a:t> feature space </a:t>
            </a:r>
            <a:r>
              <a:rPr lang="pl-PL" sz="2000" b="0" dirty="0" smtClean="0"/>
              <a:t>?= </a:t>
            </a:r>
            <a:r>
              <a:rPr lang="en-US" sz="2000" b="0" dirty="0" smtClean="0"/>
              <a:t>optimal solutions, learn from other models what interesting features they have discovered</a:t>
            </a:r>
            <a:r>
              <a:rPr lang="pl-PL" sz="2000" b="0" dirty="0" smtClean="0"/>
              <a:t>: </a:t>
            </a:r>
            <a:r>
              <a:rPr lang="en-US" sz="2000" b="0" dirty="0" smtClean="0"/>
              <a:t>prototypes, linear combinations, or fragments of branches in decision trees. </a:t>
            </a:r>
            <a:endParaRPr lang="pl-PL" sz="2000" b="0" dirty="0" smtClean="0"/>
          </a:p>
          <a:p>
            <a:pPr algn="just" eaLnBrk="1" hangingPunct="1">
              <a:defRPr/>
            </a:pPr>
            <a:r>
              <a:rPr lang="en-US" sz="2000" b="0" dirty="0" smtClean="0"/>
              <a:t>The final model - linear discrimination, Naive Bayes, nearest neighbor or a decision tree - is secondary, if appropriate space has been set up.</a:t>
            </a:r>
          </a:p>
          <a:p>
            <a:pPr algn="just" eaLnBrk="1" hangingPunct="1">
              <a:buNone/>
              <a:defRPr/>
            </a:pPr>
            <a:endParaRPr lang="en-US" sz="20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SFM</a:t>
            </a:r>
            <a:r>
              <a:rPr lang="pl-PL" b="0" dirty="0" smtClean="0">
                <a:solidFill>
                  <a:srgbClr val="FFCC00"/>
                </a:solidFill>
              </a:rPr>
              <a:t> </a:t>
            </a:r>
            <a:r>
              <a:rPr lang="pl-PL" b="0" dirty="0" err="1" smtClean="0">
                <a:solidFill>
                  <a:srgbClr val="FFCC00"/>
                </a:solidFill>
              </a:rPr>
              <a:t>vs</a:t>
            </a:r>
            <a:r>
              <a:rPr lang="pl-PL" b="0" dirty="0" smtClean="0">
                <a:solidFill>
                  <a:srgbClr val="FFCC00"/>
                </a:solidFill>
              </a:rPr>
              <a:t> </a:t>
            </a:r>
            <a:r>
              <a:rPr lang="pl-PL" b="0" dirty="0" err="1" smtClean="0">
                <a:solidFill>
                  <a:srgbClr val="FFCC00"/>
                </a:solidFill>
              </a:rPr>
              <a:t>SVM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56792"/>
            <a:ext cx="7924800" cy="4143375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pl-PL" sz="2000" b="0" dirty="0" smtClean="0"/>
              <a:t>SFM </a:t>
            </a:r>
            <a:r>
              <a:rPr lang="en-US" sz="2000" b="0" dirty="0" smtClean="0"/>
              <a:t>generalize SVM explicitly building enhanced space that includes kernel features </a:t>
            </a:r>
            <a:r>
              <a:rPr lang="pl-PL" sz="2000" b="0" i="1" dirty="0" err="1" smtClean="0"/>
              <a:t>z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 smtClean="0"/>
              <a:t>(</a:t>
            </a:r>
            <a:r>
              <a:rPr lang="pl-PL" sz="2000" i="1" dirty="0" smtClean="0"/>
              <a:t>x</a:t>
            </a:r>
            <a:r>
              <a:rPr lang="pl-PL" sz="2000" b="0" i="1" dirty="0" smtClean="0"/>
              <a:t>)=k(</a:t>
            </a:r>
            <a:r>
              <a:rPr lang="pl-PL" sz="2000" i="1" dirty="0" err="1" smtClean="0"/>
              <a:t>x</a:t>
            </a:r>
            <a:r>
              <a:rPr lang="pl-PL" sz="2000" b="0" i="1" dirty="0" err="1" smtClean="0"/>
              <a:t>,</a:t>
            </a:r>
            <a:r>
              <a:rPr lang="pl-PL" sz="2000" i="1" dirty="0" err="1" smtClean="0"/>
              <a:t>x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 smtClean="0"/>
              <a:t>) </a:t>
            </a:r>
            <a:r>
              <a:rPr lang="en-US" sz="2000" b="0" dirty="0" smtClean="0"/>
              <a:t>together with any other features that may provide useful information. This approach has several advantages comparing to standard SVM: </a:t>
            </a:r>
            <a:endParaRPr lang="pl-PL" sz="2000" b="0" dirty="0" smtClean="0"/>
          </a:p>
          <a:p>
            <a:pPr algn="just" eaLnBrk="1" hangingPunct="1">
              <a:defRPr/>
            </a:pPr>
            <a:r>
              <a:rPr lang="en-US" sz="2000" b="0" dirty="0" smtClean="0"/>
              <a:t>With explicit representation of features interpretation of discriminant function is as simple as in any linear discrimination method. </a:t>
            </a:r>
          </a:p>
          <a:p>
            <a:pPr algn="just" eaLnBrk="1" hangingPunct="1">
              <a:defRPr/>
            </a:pPr>
            <a:r>
              <a:rPr lang="en-US" sz="2000" b="0" dirty="0" smtClean="0"/>
              <a:t>Kernel-based </a:t>
            </a:r>
            <a:r>
              <a:rPr lang="en-US" sz="2000" b="0" dirty="0" err="1" smtClean="0"/>
              <a:t>SVM</a:t>
            </a:r>
            <a:r>
              <a:rPr lang="en-US" sz="2000" b="0" dirty="0" smtClean="0"/>
              <a:t> is equivalent to linear </a:t>
            </a:r>
            <a:r>
              <a:rPr lang="en-US" sz="2000" b="0" dirty="0" err="1" smtClean="0"/>
              <a:t>SVM</a:t>
            </a:r>
            <a:r>
              <a:rPr lang="en-US" sz="2000" b="0" dirty="0" smtClean="0"/>
              <a:t> in the explicitly constructed kernel space, therefore enhancing this space should lead to improvement of results.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SFM</a:t>
            </a:r>
            <a:r>
              <a:rPr lang="pl-PL" b="0" dirty="0" smtClean="0">
                <a:solidFill>
                  <a:srgbClr val="FFCC00"/>
                </a:solidFill>
              </a:rPr>
              <a:t> </a:t>
            </a:r>
            <a:r>
              <a:rPr lang="pl-PL" b="0" dirty="0" err="1" smtClean="0">
                <a:solidFill>
                  <a:srgbClr val="FFCC00"/>
                </a:solidFill>
              </a:rPr>
              <a:t>vs</a:t>
            </a:r>
            <a:r>
              <a:rPr lang="pl-PL" b="0" dirty="0" smtClean="0">
                <a:solidFill>
                  <a:srgbClr val="FFCC00"/>
                </a:solidFill>
              </a:rPr>
              <a:t> </a:t>
            </a:r>
            <a:r>
              <a:rPr lang="pl-PL" b="0" dirty="0" err="1" smtClean="0">
                <a:solidFill>
                  <a:srgbClr val="FFCC00"/>
                </a:solidFill>
              </a:rPr>
              <a:t>SVM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71625"/>
            <a:ext cx="7924800" cy="4305647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sz="2000" b="0" dirty="0" smtClean="0"/>
              <a:t>Kernels with various parameters may be used, including various degrees of localization, and the resulting discriminant may select global features, combining them with local features that handle exceptions.</a:t>
            </a:r>
          </a:p>
          <a:p>
            <a:pPr algn="just" eaLnBrk="1" hangingPunct="1">
              <a:defRPr/>
            </a:pPr>
            <a:r>
              <a:rPr lang="en-US" sz="2000" b="0" dirty="0" smtClean="0"/>
              <a:t>Complexity of SVM is </a:t>
            </a:r>
            <a:r>
              <a:rPr lang="en-US" sz="2000" i="1" dirty="0" smtClean="0"/>
              <a:t>O(n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)</a:t>
            </a:r>
            <a:r>
              <a:rPr lang="en-US" sz="2000" b="0" dirty="0" smtClean="0"/>
              <a:t> due to the need of generating kernel matrix; SFM may select smaller number of kernel features from those vectors that project on overlapping regions in linear projections.</a:t>
            </a:r>
          </a:p>
          <a:p>
            <a:pPr algn="just" eaLnBrk="1" hangingPunct="1">
              <a:defRPr/>
            </a:pPr>
            <a:r>
              <a:rPr lang="en-US" sz="2000" b="0" dirty="0" smtClean="0"/>
              <a:t>Many feature selection methods may be used to estimate usefulness of new features that define support feature space.</a:t>
            </a:r>
          </a:p>
          <a:p>
            <a:pPr algn="just" eaLnBrk="1" hangingPunct="1">
              <a:defRPr/>
            </a:pPr>
            <a:r>
              <a:rPr lang="en-US" sz="2000" b="0" dirty="0" smtClean="0"/>
              <a:t>Many algorithms may be used in the support feature space to generate the final solution.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pl-PL" b="0" dirty="0" err="1" smtClean="0">
                <a:solidFill>
                  <a:srgbClr val="FFCC00"/>
                </a:solidFill>
              </a:rPr>
              <a:t>SFM</a:t>
            </a:r>
            <a:endParaRPr lang="en-US" b="0" dirty="0" smtClean="0">
              <a:solidFill>
                <a:srgbClr val="FFCC00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124744"/>
            <a:ext cx="7924800" cy="5112567"/>
          </a:xfrm>
        </p:spPr>
        <p:txBody>
          <a:bodyPr/>
          <a:lstStyle/>
          <a:p>
            <a:pPr marL="0" indent="0" algn="just" eaLnBrk="1" hangingPunct="1">
              <a:buNone/>
              <a:defRPr/>
            </a:pPr>
            <a:r>
              <a:rPr lang="en-US" sz="2000" b="0" dirty="0" smtClean="0"/>
              <a:t>SFM algorithm starts from </a:t>
            </a:r>
            <a:r>
              <a:rPr lang="en-US" sz="2000" b="0" dirty="0" err="1" smtClean="0"/>
              <a:t>st</a:t>
            </a:r>
            <a:r>
              <a:rPr lang="pl-PL" sz="2000" b="0" dirty="0" smtClean="0"/>
              <a:t>d</a:t>
            </a:r>
            <a:r>
              <a:rPr lang="en-US" sz="2000" b="0" dirty="0" smtClean="0"/>
              <a:t>, followed by </a:t>
            </a:r>
            <a:r>
              <a:rPr lang="pl-PL" sz="2000" b="0" dirty="0" smtClean="0"/>
              <a:t>FS (Relief – </a:t>
            </a:r>
            <a:r>
              <a:rPr lang="pl-PL" sz="2000" b="0" dirty="0" err="1" smtClean="0"/>
              <a:t>only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positive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weights</a:t>
            </a:r>
            <a:r>
              <a:rPr lang="pl-PL" sz="2000" b="0" dirty="0" smtClean="0"/>
              <a:t>)</a:t>
            </a:r>
            <a:r>
              <a:rPr lang="en-US" sz="2000" b="0" dirty="0" smtClean="0"/>
              <a:t>. Such reduced, but still high dimensional data, is used to generate two types of new features</a:t>
            </a:r>
            <a:r>
              <a:rPr lang="pl-PL" sz="2000" b="0" dirty="0" smtClean="0"/>
              <a:t>:</a:t>
            </a:r>
            <a:endParaRPr lang="pl-PL" sz="2000" b="0" dirty="0" smtClean="0"/>
          </a:p>
          <a:p>
            <a:pPr algn="just" eaLnBrk="1" hangingPunct="1">
              <a:defRPr/>
            </a:pPr>
            <a:r>
              <a:rPr lang="pl-PL" sz="2000" b="0" dirty="0" smtClean="0"/>
              <a:t>P</a:t>
            </a:r>
            <a:r>
              <a:rPr lang="en-US" sz="2000" b="0" dirty="0" err="1" smtClean="0"/>
              <a:t>rojections</a:t>
            </a:r>
            <a:r>
              <a:rPr lang="en-US" sz="2000" b="0" dirty="0" smtClean="0"/>
              <a:t> on </a:t>
            </a:r>
            <a:r>
              <a:rPr lang="pl-PL" sz="2000" b="0" i="1" dirty="0" err="1" smtClean="0"/>
              <a:t>m=N</a:t>
            </a:r>
            <a:r>
              <a:rPr lang="pl-PL" sz="2000" b="0" i="1" baseline="-25000" dirty="0" err="1" smtClean="0"/>
              <a:t>c</a:t>
            </a:r>
            <a:r>
              <a:rPr lang="pl-PL" sz="2000" b="0" i="1" dirty="0" smtClean="0"/>
              <a:t>(</a:t>
            </a:r>
            <a:r>
              <a:rPr lang="pl-PL" sz="2000" b="0" i="1" dirty="0" err="1" smtClean="0"/>
              <a:t>N</a:t>
            </a:r>
            <a:r>
              <a:rPr lang="pl-PL" sz="2000" b="0" i="1" baseline="-25000" dirty="0" err="1" smtClean="0"/>
              <a:t>c</a:t>
            </a:r>
            <a:r>
              <a:rPr lang="pl-PL" sz="2000" b="0" i="1" dirty="0" err="1" smtClean="0"/>
              <a:t>-1</a:t>
            </a:r>
            <a:r>
              <a:rPr lang="pl-PL" sz="2000" b="0" i="1" dirty="0" smtClean="0"/>
              <a:t>)/2</a:t>
            </a:r>
            <a:r>
              <a:rPr lang="en-US" sz="2000" b="0" dirty="0" smtClean="0"/>
              <a:t> directions obtained by connecting pairs of centers </a:t>
            </a:r>
            <a:r>
              <a:rPr lang="pl-PL" sz="2000" i="1" dirty="0" err="1" smtClean="0"/>
              <a:t>w</a:t>
            </a:r>
            <a:r>
              <a:rPr lang="pl-PL" sz="2000" b="0" i="1" baseline="-25000" dirty="0" err="1" smtClean="0"/>
              <a:t>ij</a:t>
            </a:r>
            <a:r>
              <a:rPr lang="pl-PL" sz="2000" b="0" i="1" dirty="0" err="1" smtClean="0"/>
              <a:t>=</a:t>
            </a:r>
            <a:r>
              <a:rPr lang="pl-PL" sz="2000" i="1" dirty="0" err="1" smtClean="0"/>
              <a:t>c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 err="1" smtClean="0"/>
              <a:t>-</a:t>
            </a:r>
            <a:r>
              <a:rPr lang="pl-PL" sz="2000" i="1" dirty="0" err="1" smtClean="0"/>
              <a:t>c</a:t>
            </a:r>
            <a:r>
              <a:rPr lang="pl-PL" sz="2000" b="0" i="1" baseline="-25000" dirty="0" err="1" smtClean="0"/>
              <a:t>j</a:t>
            </a:r>
            <a:r>
              <a:rPr lang="en-US" sz="2000" b="0" i="1" dirty="0" smtClean="0"/>
              <a:t>,</a:t>
            </a:r>
            <a:r>
              <a:rPr lang="en-US" sz="2000" b="0" dirty="0" smtClean="0"/>
              <a:t> where </a:t>
            </a:r>
            <a:r>
              <a:rPr lang="pl-PL" sz="2000" i="1" dirty="0" smtClean="0"/>
              <a:t>c</a:t>
            </a:r>
            <a:r>
              <a:rPr lang="pl-PL" sz="2000" b="0" i="1" baseline="-25000" dirty="0" smtClean="0"/>
              <a:t>i</a:t>
            </a:r>
            <a:r>
              <a:rPr lang="en-US" sz="2000" b="0" dirty="0" smtClean="0"/>
              <a:t> is the mean of all vectors that belong to the </a:t>
            </a:r>
            <a:r>
              <a:rPr lang="pl-PL" sz="2000" b="0" i="1" dirty="0" smtClean="0"/>
              <a:t>C</a:t>
            </a:r>
            <a:r>
              <a:rPr lang="pl-PL" sz="2000" b="0" i="1" baseline="-25000" dirty="0" smtClean="0"/>
              <a:t>i</a:t>
            </a:r>
            <a:r>
              <a:rPr lang="pl-PL" sz="2000" b="0" dirty="0" smtClean="0"/>
              <a:t>, </a:t>
            </a:r>
            <a:r>
              <a:rPr lang="pl-PL" sz="2000" b="0" i="1" dirty="0" smtClean="0"/>
              <a:t>i=1…</a:t>
            </a:r>
            <a:r>
              <a:rPr lang="pl-PL" sz="2000" b="0" i="1" dirty="0" err="1" smtClean="0"/>
              <a:t>N</a:t>
            </a:r>
            <a:r>
              <a:rPr lang="pl-PL" sz="2000" b="0" i="1" baseline="-25000" dirty="0" err="1" smtClean="0"/>
              <a:t>c</a:t>
            </a:r>
            <a:r>
              <a:rPr lang="en-US" sz="2000" b="0" dirty="0" smtClean="0"/>
              <a:t> class</a:t>
            </a:r>
            <a:r>
              <a:rPr lang="pl-PL" sz="2000" b="0" dirty="0" smtClean="0"/>
              <a:t>. </a:t>
            </a:r>
            <a:r>
              <a:rPr lang="en-US" sz="2000" b="0" dirty="0" smtClean="0"/>
              <a:t>In high dimensional space such features </a:t>
            </a:r>
            <a:r>
              <a:rPr lang="pl-PL" sz="2000" b="0" i="1" dirty="0" err="1" smtClean="0"/>
              <a:t>r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 smtClean="0"/>
              <a:t>(</a:t>
            </a:r>
            <a:r>
              <a:rPr lang="pl-PL" sz="2000" i="1" dirty="0" smtClean="0"/>
              <a:t>x</a:t>
            </a:r>
            <a:r>
              <a:rPr lang="pl-PL" sz="2000" b="0" i="1" dirty="0" smtClean="0"/>
              <a:t>)=</a:t>
            </a:r>
            <a:r>
              <a:rPr lang="pl-PL" sz="2000" i="1" dirty="0" err="1" smtClean="0"/>
              <a:t>w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 err="1" smtClean="0"/>
              <a:t>·</a:t>
            </a:r>
            <a:r>
              <a:rPr lang="pl-PL" sz="2000" i="1" dirty="0" err="1" smtClean="0"/>
              <a:t>x</a:t>
            </a:r>
            <a:r>
              <a:rPr lang="en-US" sz="2000" b="0" dirty="0" smtClean="0"/>
              <a:t> help a lot</a:t>
            </a:r>
            <a:r>
              <a:rPr lang="pl-PL" sz="2000" b="0" dirty="0" smtClean="0"/>
              <a:t> (</a:t>
            </a:r>
            <a:r>
              <a:rPr lang="pl-PL" sz="2000" b="0" dirty="0" err="1" smtClean="0"/>
              <a:t>hist</a:t>
            </a:r>
            <a:r>
              <a:rPr lang="pl-PL" sz="2000" b="0" dirty="0" smtClean="0"/>
              <a:t>)</a:t>
            </a:r>
            <a:r>
              <a:rPr lang="en-US" sz="2000" b="0" dirty="0" smtClean="0"/>
              <a:t>. </a:t>
            </a:r>
            <a:r>
              <a:rPr lang="pl-PL" sz="2000" b="0" dirty="0" smtClean="0"/>
              <a:t>FDA ?= </a:t>
            </a:r>
            <a:r>
              <a:rPr lang="pl-PL" sz="2000" b="0" dirty="0" err="1" smtClean="0"/>
              <a:t>better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directions</a:t>
            </a:r>
            <a:r>
              <a:rPr lang="pl-PL" sz="2000" b="0" dirty="0" smtClean="0"/>
              <a:t>, </a:t>
            </a:r>
            <a:r>
              <a:rPr lang="pl-PL" sz="2000" b="0" dirty="0" err="1" smtClean="0"/>
              <a:t>more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expensive</a:t>
            </a:r>
            <a:r>
              <a:rPr lang="en-US" sz="2000" b="0" dirty="0" smtClean="0"/>
              <a:t>.</a:t>
            </a:r>
            <a:endParaRPr lang="pl-PL" sz="2000" b="0" dirty="0" smtClean="0"/>
          </a:p>
          <a:p>
            <a:pPr eaLnBrk="1" hangingPunct="1">
              <a:defRPr/>
            </a:pPr>
            <a:r>
              <a:rPr lang="pl-PL" sz="2000" b="0" dirty="0" smtClean="0"/>
              <a:t>F</a:t>
            </a:r>
            <a:r>
              <a:rPr lang="en-US" sz="2000" b="0" dirty="0" err="1" smtClean="0"/>
              <a:t>eatures</a:t>
            </a:r>
            <a:r>
              <a:rPr lang="en-US" sz="2000" b="0" dirty="0" smtClean="0"/>
              <a:t> </a:t>
            </a:r>
            <a:r>
              <a:rPr lang="en-US" sz="2000" b="0" dirty="0"/>
              <a:t>based on </a:t>
            </a:r>
            <a:r>
              <a:rPr lang="en-US" sz="2000" b="0" dirty="0" smtClean="0"/>
              <a:t>kernel </a:t>
            </a:r>
            <a:r>
              <a:rPr lang="en-US" sz="2000" b="0" dirty="0"/>
              <a:t>features. </a:t>
            </a:r>
            <a:r>
              <a:rPr lang="pl-PL" sz="2000" b="0" dirty="0"/>
              <a:t/>
            </a:r>
            <a:br>
              <a:rPr lang="pl-PL" sz="2000" b="0" dirty="0"/>
            </a:br>
            <a:r>
              <a:rPr lang="pl-PL" sz="2000" b="0" dirty="0" smtClean="0"/>
              <a:t>M</a:t>
            </a:r>
            <a:r>
              <a:rPr lang="en-US" sz="2000" b="0" dirty="0" smtClean="0"/>
              <a:t>any </a:t>
            </a:r>
            <a:r>
              <a:rPr lang="en-US" sz="2000" b="0" dirty="0"/>
              <a:t>types of kernels may be mixed together, including the same types of kernels with different </a:t>
            </a:r>
            <a:r>
              <a:rPr lang="en-US" sz="2000" b="0" dirty="0" smtClean="0"/>
              <a:t>parameters</a:t>
            </a:r>
            <a:r>
              <a:rPr lang="pl-PL" sz="2000" b="0" dirty="0" smtClean="0"/>
              <a:t> (</a:t>
            </a:r>
            <a:r>
              <a:rPr lang="en-US" sz="2000" b="0" dirty="0" smtClean="0"/>
              <a:t>only </a:t>
            </a:r>
            <a:r>
              <a:rPr lang="en-US" sz="2000" b="0" dirty="0"/>
              <a:t>Gaussian kernels with fixed dispersion </a:t>
            </a:r>
            <a:r>
              <a:rPr lang="el-GR" sz="2000" b="0" i="1" dirty="0" smtClean="0"/>
              <a:t>β</a:t>
            </a:r>
            <a:r>
              <a:rPr lang="pl-PL" sz="2000" b="0" dirty="0" smtClean="0"/>
              <a:t>) </a:t>
            </a:r>
            <a:r>
              <a:rPr lang="pl-PL" sz="2000" b="0" dirty="0" smtClean="0"/>
              <a:t>				</a:t>
            </a:r>
          </a:p>
          <a:p>
            <a:pPr marL="0" indent="0" eaLnBrk="1" hangingPunct="1">
              <a:buNone/>
              <a:defRPr/>
            </a:pPr>
            <a:r>
              <a:rPr lang="pl-PL" sz="2000" b="0" i="1" dirty="0" smtClean="0"/>
              <a:t>                                            </a:t>
            </a:r>
            <a:r>
              <a:rPr lang="pl-PL" sz="2000" b="0" i="1" dirty="0" err="1" smtClean="0"/>
              <a:t>t</a:t>
            </a:r>
            <a:r>
              <a:rPr lang="pl-PL" sz="2000" b="0" i="1" baseline="-25000" dirty="0" err="1" smtClean="0"/>
              <a:t>i</a:t>
            </a:r>
            <a:r>
              <a:rPr lang="pl-PL" sz="2000" b="0" i="1" dirty="0" smtClean="0"/>
              <a:t>(</a:t>
            </a:r>
            <a:r>
              <a:rPr lang="pl-PL" sz="2000" i="1" dirty="0" smtClean="0"/>
              <a:t>x</a:t>
            </a:r>
            <a:r>
              <a:rPr lang="pl-PL" sz="2000" b="0" i="1" dirty="0"/>
              <a:t>)=</a:t>
            </a:r>
            <a:r>
              <a:rPr lang="pl-PL" sz="2000" b="0" i="1" dirty="0" err="1"/>
              <a:t>exp</a:t>
            </a:r>
            <a:r>
              <a:rPr lang="pl-PL" sz="2000" b="0" i="1" dirty="0"/>
              <a:t>(-</a:t>
            </a:r>
            <a:r>
              <a:rPr lang="el-GR" sz="2000" b="0" i="1" dirty="0"/>
              <a:t>βΣ</a:t>
            </a:r>
            <a:r>
              <a:rPr lang="pl-PL" sz="2000" b="0" i="1" dirty="0"/>
              <a:t>|</a:t>
            </a:r>
            <a:r>
              <a:rPr lang="pl-PL" sz="2000" i="1" dirty="0"/>
              <a:t>x</a:t>
            </a:r>
            <a:r>
              <a:rPr lang="pl-PL" sz="2000" b="0" i="1" baseline="-25000" dirty="0"/>
              <a:t>i</a:t>
            </a:r>
            <a:r>
              <a:rPr lang="pl-PL" sz="2000" b="0" i="1" dirty="0"/>
              <a:t>-</a:t>
            </a:r>
            <a:r>
              <a:rPr lang="pl-PL" sz="2000" i="1" dirty="0"/>
              <a:t>x</a:t>
            </a:r>
            <a:r>
              <a:rPr lang="pl-PL" sz="2000" b="0" i="1" dirty="0"/>
              <a:t>|</a:t>
            </a:r>
            <a:r>
              <a:rPr lang="pl-PL" sz="2000" b="0" i="1" baseline="30000" dirty="0"/>
              <a:t>2</a:t>
            </a:r>
            <a:r>
              <a:rPr lang="pl-PL" sz="2000" b="0" i="1" dirty="0"/>
              <a:t>)</a:t>
            </a:r>
            <a:r>
              <a:rPr lang="en-US" sz="2000" b="0" dirty="0"/>
              <a:t>. </a:t>
            </a:r>
            <a:endParaRPr lang="pl-PL" sz="2000" b="0" dirty="0"/>
          </a:p>
          <a:p>
            <a:pPr algn="just" eaLnBrk="1" hangingPunct="1">
              <a:defRPr/>
            </a:pPr>
            <a:r>
              <a:rPr lang="en-US" sz="2000" b="0" dirty="0" smtClean="0"/>
              <a:t>QPC </a:t>
            </a:r>
            <a:r>
              <a:rPr lang="en-US" sz="2000" b="0" dirty="0" smtClean="0"/>
              <a:t>on </a:t>
            </a:r>
            <a:r>
              <a:rPr lang="en-US" sz="2000" b="0" dirty="0"/>
              <a:t>this feature space, generating additional orthogonal directions that are useful as new features. </a:t>
            </a:r>
            <a:r>
              <a:rPr lang="pl-PL" sz="2000" b="0" dirty="0" smtClean="0"/>
              <a:t>N</a:t>
            </a:r>
            <a:r>
              <a:rPr lang="pl-PL" sz="2000" b="0" baseline="-25000" dirty="0" smtClean="0"/>
              <a:t>Q</a:t>
            </a:r>
            <a:r>
              <a:rPr lang="pl-PL" sz="2000" b="0" dirty="0" smtClean="0"/>
              <a:t>=5 but CV </a:t>
            </a:r>
            <a:r>
              <a:rPr lang="pl-PL" sz="2000" b="0" dirty="0" err="1" smtClean="0"/>
              <a:t>should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works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better</a:t>
            </a:r>
            <a:r>
              <a:rPr lang="pl-PL" sz="2000" b="0" dirty="0" smtClean="0"/>
              <a:t>.</a:t>
            </a:r>
            <a:endParaRPr lang="en-US" sz="20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139" y="3371344"/>
            <a:ext cx="4619373" cy="3472779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3371344"/>
            <a:ext cx="4597651" cy="3491617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139" y="-4961"/>
            <a:ext cx="4619373" cy="337630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4561138" cy="33713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84" y="-27384"/>
            <a:ext cx="9154684" cy="688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77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15922</TotalTime>
  <Words>953</Words>
  <Application>Microsoft Office PowerPoint</Application>
  <PresentationFormat>Pokaz na ekranie (4:3)</PresentationFormat>
  <Paragraphs>80</Paragraphs>
  <Slides>18</Slides>
  <Notes>18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Projekt domyślny</vt:lpstr>
      <vt:lpstr>Support Feature Machine  for DNA microarray data</vt:lpstr>
      <vt:lpstr>Plan</vt:lpstr>
      <vt:lpstr>Main idea</vt:lpstr>
      <vt:lpstr>Main idea</vt:lpstr>
      <vt:lpstr>SFM vs SVM</vt:lpstr>
      <vt:lpstr>SFM vs SVM</vt:lpstr>
      <vt:lpstr>SFM</vt:lpstr>
      <vt:lpstr>Prezentacja programu PowerPoint</vt:lpstr>
      <vt:lpstr>Prezentacja programu PowerPoint</vt:lpstr>
      <vt:lpstr>Algorithm</vt:lpstr>
      <vt:lpstr>SFM - resume</vt:lpstr>
      <vt:lpstr>Datasets</vt:lpstr>
      <vt:lpstr>Results (SVM vs SFM in the kernel space only)</vt:lpstr>
      <vt:lpstr>Results (SFM in extended spaces)</vt:lpstr>
      <vt:lpstr>Datasets</vt:lpstr>
      <vt:lpstr>Results</vt:lpstr>
      <vt:lpstr>Summary</vt:lpstr>
      <vt:lpstr>Thank You!</vt:lpstr>
    </vt:vector>
  </TitlesOfParts>
  <Company>Nicolaus Copernicus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Feature Machine _x000b_for DNA microarray data</dc:title>
  <dc:subject>Support Feature Machine _x000b_for DNA microarray data</dc:subject>
  <dc:creator>Tomasz Masczyk; Włodzisław Duch (Google W. Duch)</dc:creator>
  <cp:keywords>Support Feature Machine, DNA microarray data</cp:keywords>
  <dc:description>ICONIP 2007, Kitakyushu, Japan, Nov. 2007
A Kolmogorov-Smirnov Correlation-Based Filter for Microarray Data</dc:description>
  <cp:lastModifiedBy>Włodzisław Duch</cp:lastModifiedBy>
  <cp:revision>198</cp:revision>
  <cp:lastPrinted>2010-06-28T06:33:04Z</cp:lastPrinted>
  <dcterms:created xsi:type="dcterms:W3CDTF">2002-01-16T15:21:59Z</dcterms:created>
  <dcterms:modified xsi:type="dcterms:W3CDTF">2016-04-25T07:51:55Z</dcterms:modified>
</cp:coreProperties>
</file>