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 id="2147483654" r:id="rId2"/>
    <p:sldMasterId id="2147483656" r:id="rId3"/>
  </p:sldMasterIdLst>
  <p:notesMasterIdLst>
    <p:notesMasterId r:id="rId44"/>
  </p:notesMasterIdLst>
  <p:handoutMasterIdLst>
    <p:handoutMasterId r:id="rId45"/>
  </p:handoutMasterIdLst>
  <p:sldIdLst>
    <p:sldId id="256" r:id="rId4"/>
    <p:sldId id="257" r:id="rId5"/>
    <p:sldId id="532" r:id="rId6"/>
    <p:sldId id="483" r:id="rId7"/>
    <p:sldId id="534" r:id="rId8"/>
    <p:sldId id="536" r:id="rId9"/>
    <p:sldId id="463" r:id="rId10"/>
    <p:sldId id="541" r:id="rId11"/>
    <p:sldId id="542" r:id="rId12"/>
    <p:sldId id="543" r:id="rId13"/>
    <p:sldId id="544" r:id="rId14"/>
    <p:sldId id="528" r:id="rId15"/>
    <p:sldId id="495" r:id="rId16"/>
    <p:sldId id="530" r:id="rId17"/>
    <p:sldId id="545" r:id="rId18"/>
    <p:sldId id="522" r:id="rId19"/>
    <p:sldId id="547" r:id="rId20"/>
    <p:sldId id="548" r:id="rId21"/>
    <p:sldId id="549" r:id="rId22"/>
    <p:sldId id="550" r:id="rId23"/>
    <p:sldId id="551" r:id="rId24"/>
    <p:sldId id="552" r:id="rId25"/>
    <p:sldId id="553" r:id="rId26"/>
    <p:sldId id="554" r:id="rId27"/>
    <p:sldId id="555" r:id="rId28"/>
    <p:sldId id="556" r:id="rId29"/>
    <p:sldId id="557" r:id="rId30"/>
    <p:sldId id="505" r:id="rId31"/>
    <p:sldId id="506" r:id="rId32"/>
    <p:sldId id="490" r:id="rId33"/>
    <p:sldId id="501" r:id="rId34"/>
    <p:sldId id="507" r:id="rId35"/>
    <p:sldId id="508" r:id="rId36"/>
    <p:sldId id="510" r:id="rId37"/>
    <p:sldId id="512" r:id="rId38"/>
    <p:sldId id="513" r:id="rId39"/>
    <p:sldId id="514" r:id="rId40"/>
    <p:sldId id="515" r:id="rId41"/>
    <p:sldId id="516" r:id="rId42"/>
    <p:sldId id="531" r:id="rId43"/>
  </p:sldIdLst>
  <p:sldSz cx="9144000" cy="6858000" type="screen4x3"/>
  <p:notesSz cx="6726238" cy="9713913"/>
  <p:defaultTextStyle>
    <a:defPPr>
      <a:defRPr lang="en-US"/>
    </a:defPPr>
    <a:lvl1pPr algn="ctr" rtl="0" fontAlgn="base">
      <a:spcBef>
        <a:spcPct val="0"/>
      </a:spcBef>
      <a:spcAft>
        <a:spcPct val="0"/>
      </a:spcAft>
      <a:defRPr sz="4400" kern="1200">
        <a:solidFill>
          <a:schemeClr val="bg1"/>
        </a:solidFill>
        <a:effectLst>
          <a:outerShdw blurRad="38100" dist="38100" dir="2700000" algn="tl">
            <a:srgbClr val="000000">
              <a:alpha val="43137"/>
            </a:srgbClr>
          </a:outerShdw>
        </a:effectLst>
        <a:latin typeface="Arial Unicode MS" pitchFamily="34" charset="-128"/>
        <a:ea typeface="+mn-ea"/>
        <a:cs typeface="+mn-cs"/>
      </a:defRPr>
    </a:lvl1pPr>
    <a:lvl2pPr marL="457200" algn="ctr" rtl="0" fontAlgn="base">
      <a:spcBef>
        <a:spcPct val="0"/>
      </a:spcBef>
      <a:spcAft>
        <a:spcPct val="0"/>
      </a:spcAft>
      <a:defRPr sz="4400" kern="1200">
        <a:solidFill>
          <a:schemeClr val="bg1"/>
        </a:solidFill>
        <a:effectLst>
          <a:outerShdw blurRad="38100" dist="38100" dir="2700000" algn="tl">
            <a:srgbClr val="000000">
              <a:alpha val="43137"/>
            </a:srgbClr>
          </a:outerShdw>
        </a:effectLst>
        <a:latin typeface="Arial Unicode MS" pitchFamily="34" charset="-128"/>
        <a:ea typeface="+mn-ea"/>
        <a:cs typeface="+mn-cs"/>
      </a:defRPr>
    </a:lvl2pPr>
    <a:lvl3pPr marL="914400" algn="ctr" rtl="0" fontAlgn="base">
      <a:spcBef>
        <a:spcPct val="0"/>
      </a:spcBef>
      <a:spcAft>
        <a:spcPct val="0"/>
      </a:spcAft>
      <a:defRPr sz="4400" kern="1200">
        <a:solidFill>
          <a:schemeClr val="bg1"/>
        </a:solidFill>
        <a:effectLst>
          <a:outerShdw blurRad="38100" dist="38100" dir="2700000" algn="tl">
            <a:srgbClr val="000000">
              <a:alpha val="43137"/>
            </a:srgbClr>
          </a:outerShdw>
        </a:effectLst>
        <a:latin typeface="Arial Unicode MS" pitchFamily="34" charset="-128"/>
        <a:ea typeface="+mn-ea"/>
        <a:cs typeface="+mn-cs"/>
      </a:defRPr>
    </a:lvl3pPr>
    <a:lvl4pPr marL="1371600" algn="ctr" rtl="0" fontAlgn="base">
      <a:spcBef>
        <a:spcPct val="0"/>
      </a:spcBef>
      <a:spcAft>
        <a:spcPct val="0"/>
      </a:spcAft>
      <a:defRPr sz="4400" kern="1200">
        <a:solidFill>
          <a:schemeClr val="bg1"/>
        </a:solidFill>
        <a:effectLst>
          <a:outerShdw blurRad="38100" dist="38100" dir="2700000" algn="tl">
            <a:srgbClr val="000000">
              <a:alpha val="43137"/>
            </a:srgbClr>
          </a:outerShdw>
        </a:effectLst>
        <a:latin typeface="Arial Unicode MS" pitchFamily="34" charset="-128"/>
        <a:ea typeface="+mn-ea"/>
        <a:cs typeface="+mn-cs"/>
      </a:defRPr>
    </a:lvl4pPr>
    <a:lvl5pPr marL="1828800" algn="ctr" rtl="0" fontAlgn="base">
      <a:spcBef>
        <a:spcPct val="0"/>
      </a:spcBef>
      <a:spcAft>
        <a:spcPct val="0"/>
      </a:spcAft>
      <a:defRPr sz="4400" kern="1200">
        <a:solidFill>
          <a:schemeClr val="bg1"/>
        </a:solidFill>
        <a:effectLst>
          <a:outerShdw blurRad="38100" dist="38100" dir="2700000" algn="tl">
            <a:srgbClr val="000000">
              <a:alpha val="43137"/>
            </a:srgbClr>
          </a:outerShdw>
        </a:effectLst>
        <a:latin typeface="Arial Unicode MS" pitchFamily="34" charset="-128"/>
        <a:ea typeface="+mn-ea"/>
        <a:cs typeface="+mn-cs"/>
      </a:defRPr>
    </a:lvl5pPr>
    <a:lvl6pPr marL="2286000" algn="l" defTabSz="914400" rtl="0" eaLnBrk="1" latinLnBrk="0" hangingPunct="1">
      <a:defRPr sz="4400" kern="1200">
        <a:solidFill>
          <a:schemeClr val="bg1"/>
        </a:solidFill>
        <a:effectLst>
          <a:outerShdw blurRad="38100" dist="38100" dir="2700000" algn="tl">
            <a:srgbClr val="000000">
              <a:alpha val="43137"/>
            </a:srgbClr>
          </a:outerShdw>
        </a:effectLst>
        <a:latin typeface="Arial Unicode MS" pitchFamily="34" charset="-128"/>
        <a:ea typeface="+mn-ea"/>
        <a:cs typeface="+mn-cs"/>
      </a:defRPr>
    </a:lvl6pPr>
    <a:lvl7pPr marL="2743200" algn="l" defTabSz="914400" rtl="0" eaLnBrk="1" latinLnBrk="0" hangingPunct="1">
      <a:defRPr sz="4400" kern="1200">
        <a:solidFill>
          <a:schemeClr val="bg1"/>
        </a:solidFill>
        <a:effectLst>
          <a:outerShdw blurRad="38100" dist="38100" dir="2700000" algn="tl">
            <a:srgbClr val="000000">
              <a:alpha val="43137"/>
            </a:srgbClr>
          </a:outerShdw>
        </a:effectLst>
        <a:latin typeface="Arial Unicode MS" pitchFamily="34" charset="-128"/>
        <a:ea typeface="+mn-ea"/>
        <a:cs typeface="+mn-cs"/>
      </a:defRPr>
    </a:lvl7pPr>
    <a:lvl8pPr marL="3200400" algn="l" defTabSz="914400" rtl="0" eaLnBrk="1" latinLnBrk="0" hangingPunct="1">
      <a:defRPr sz="4400" kern="1200">
        <a:solidFill>
          <a:schemeClr val="bg1"/>
        </a:solidFill>
        <a:effectLst>
          <a:outerShdw blurRad="38100" dist="38100" dir="2700000" algn="tl">
            <a:srgbClr val="000000">
              <a:alpha val="43137"/>
            </a:srgbClr>
          </a:outerShdw>
        </a:effectLst>
        <a:latin typeface="Arial Unicode MS" pitchFamily="34" charset="-128"/>
        <a:ea typeface="+mn-ea"/>
        <a:cs typeface="+mn-cs"/>
      </a:defRPr>
    </a:lvl8pPr>
    <a:lvl9pPr marL="3657600" algn="l" defTabSz="914400" rtl="0" eaLnBrk="1" latinLnBrk="0" hangingPunct="1">
      <a:defRPr sz="4400" kern="1200">
        <a:solidFill>
          <a:schemeClr val="bg1"/>
        </a:solidFill>
        <a:effectLst>
          <a:outerShdw blurRad="38100" dist="38100" dir="2700000" algn="tl">
            <a:srgbClr val="000000">
              <a:alpha val="43137"/>
            </a:srgbClr>
          </a:outerShdw>
        </a:effectLst>
        <a:latin typeface="Arial Unicode MS" pitchFamily="34" charset="-128"/>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9966"/>
    <a:srgbClr val="008000"/>
    <a:srgbClr val="009900"/>
    <a:srgbClr val="080400"/>
    <a:srgbClr val="CCFFFF"/>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60"/>
  </p:normalViewPr>
  <p:slideViewPr>
    <p:cSldViewPr>
      <p:cViewPr varScale="1">
        <p:scale>
          <a:sx n="80" d="100"/>
          <a:sy n="80" d="100"/>
        </p:scale>
        <p:origin x="-1445"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70" y="-96"/>
      </p:cViewPr>
      <p:guideLst>
        <p:guide orient="horz" pos="3059"/>
        <p:guide pos="211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4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40" tIns="45070" rIns="90140" bIns="45070" numCol="1" anchor="t" anchorCtr="0" compatLnSpc="1">
            <a:prstTxWarp prst="textNoShape">
              <a:avLst/>
            </a:prstTxWarp>
          </a:bodyPr>
          <a:lstStyle>
            <a:lvl1pPr algn="l" defTabSz="901700" eaLnBrk="0" hangingPunct="0">
              <a:defRPr sz="1200" smtClean="0">
                <a:solidFill>
                  <a:schemeClr val="tx1"/>
                </a:solidFill>
                <a:effectLst>
                  <a:outerShdw blurRad="38100" dist="38100" dir="2700000" algn="tl">
                    <a:srgbClr val="C0C0C0"/>
                  </a:outerShdw>
                </a:effectLst>
              </a:defRPr>
            </a:lvl1pPr>
          </a:lstStyle>
          <a:p>
            <a:pPr>
              <a:defRPr/>
            </a:pPr>
            <a:endParaRPr lang="en-US"/>
          </a:p>
        </p:txBody>
      </p:sp>
      <p:sp>
        <p:nvSpPr>
          <p:cNvPr id="8195" name="Rectangle 3"/>
          <p:cNvSpPr>
            <a:spLocks noGrp="1" noChangeArrowheads="1"/>
          </p:cNvSpPr>
          <p:nvPr>
            <p:ph type="dt" sz="quarter" idx="1"/>
          </p:nvPr>
        </p:nvSpPr>
        <p:spPr bwMode="auto">
          <a:xfrm>
            <a:off x="3811588" y="0"/>
            <a:ext cx="2914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40" tIns="45070" rIns="90140" bIns="45070" numCol="1" anchor="t" anchorCtr="0" compatLnSpc="1">
            <a:prstTxWarp prst="textNoShape">
              <a:avLst/>
            </a:prstTxWarp>
          </a:bodyPr>
          <a:lstStyle>
            <a:lvl1pPr algn="r" defTabSz="901700" eaLnBrk="0" hangingPunct="0">
              <a:defRPr sz="1200" smtClean="0">
                <a:solidFill>
                  <a:schemeClr val="tx1"/>
                </a:solidFill>
                <a:effectLst>
                  <a:outerShdw blurRad="38100" dist="38100" dir="2700000" algn="tl">
                    <a:srgbClr val="C0C0C0"/>
                  </a:outerShdw>
                </a:effectLst>
              </a:defRPr>
            </a:lvl1pPr>
          </a:lstStyle>
          <a:p>
            <a:pPr>
              <a:defRPr/>
            </a:pPr>
            <a:endParaRPr lang="en-US"/>
          </a:p>
        </p:txBody>
      </p:sp>
      <p:sp>
        <p:nvSpPr>
          <p:cNvPr id="8196" name="Rectangle 4"/>
          <p:cNvSpPr>
            <a:spLocks noGrp="1" noChangeArrowheads="1"/>
          </p:cNvSpPr>
          <p:nvPr>
            <p:ph type="ftr" sz="quarter" idx="2"/>
          </p:nvPr>
        </p:nvSpPr>
        <p:spPr bwMode="auto">
          <a:xfrm>
            <a:off x="0" y="9228138"/>
            <a:ext cx="2914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40" tIns="45070" rIns="90140" bIns="45070" numCol="1" anchor="b" anchorCtr="0" compatLnSpc="1">
            <a:prstTxWarp prst="textNoShape">
              <a:avLst/>
            </a:prstTxWarp>
          </a:bodyPr>
          <a:lstStyle>
            <a:lvl1pPr algn="l" defTabSz="901700" eaLnBrk="0" hangingPunct="0">
              <a:defRPr sz="1200" smtClean="0">
                <a:solidFill>
                  <a:schemeClr val="tx1"/>
                </a:solidFill>
                <a:effectLst>
                  <a:outerShdw blurRad="38100" dist="38100" dir="2700000" algn="tl">
                    <a:srgbClr val="C0C0C0"/>
                  </a:outerShdw>
                </a:effectLst>
              </a:defRPr>
            </a:lvl1pPr>
          </a:lstStyle>
          <a:p>
            <a:pPr>
              <a:defRPr/>
            </a:pPr>
            <a:r>
              <a:rPr lang="en-US"/>
              <a:t>(c) 1999. Tralvex Yeap. All Rights Reserved</a:t>
            </a:r>
          </a:p>
        </p:txBody>
      </p:sp>
      <p:sp>
        <p:nvSpPr>
          <p:cNvPr id="8197" name="Rectangle 5"/>
          <p:cNvSpPr>
            <a:spLocks noGrp="1" noChangeArrowheads="1"/>
          </p:cNvSpPr>
          <p:nvPr>
            <p:ph type="sldNum" sz="quarter" idx="3"/>
          </p:nvPr>
        </p:nvSpPr>
        <p:spPr bwMode="auto">
          <a:xfrm>
            <a:off x="3811588" y="9228138"/>
            <a:ext cx="2914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40" tIns="45070" rIns="90140" bIns="45070" numCol="1" anchor="b" anchorCtr="0" compatLnSpc="1">
            <a:prstTxWarp prst="textNoShape">
              <a:avLst/>
            </a:prstTxWarp>
          </a:bodyPr>
          <a:lstStyle>
            <a:lvl1pPr algn="r" defTabSz="901700" eaLnBrk="0" hangingPunct="0">
              <a:defRPr sz="1200" smtClean="0">
                <a:solidFill>
                  <a:schemeClr val="tx1"/>
                </a:solidFill>
                <a:effectLst>
                  <a:outerShdw blurRad="38100" dist="38100" dir="2700000" algn="tl">
                    <a:srgbClr val="C0C0C0"/>
                  </a:outerShdw>
                </a:effectLst>
              </a:defRPr>
            </a:lvl1pPr>
          </a:lstStyle>
          <a:p>
            <a:pPr>
              <a:defRPr/>
            </a:pPr>
            <a:fld id="{9F0DE4D1-E8A2-469D-B53E-90377C4CBC0E}" type="slidenum">
              <a:rPr lang="en-US"/>
              <a:pPr>
                <a:defRPr/>
              </a:pPr>
              <a:t>‹#›</a:t>
            </a:fld>
            <a:endParaRPr lang="en-US"/>
          </a:p>
        </p:txBody>
      </p:sp>
    </p:spTree>
    <p:extLst>
      <p:ext uri="{BB962C8B-B14F-4D97-AF65-F5344CB8AC3E}">
        <p14:creationId xmlns:p14="http://schemas.microsoft.com/office/powerpoint/2010/main" val="574838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4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40" tIns="45070" rIns="90140" bIns="45070" numCol="1" anchor="t" anchorCtr="0" compatLnSpc="1">
            <a:prstTxWarp prst="textNoShape">
              <a:avLst/>
            </a:prstTxWarp>
          </a:bodyPr>
          <a:lstStyle>
            <a:lvl1pPr algn="l" defTabSz="901700" eaLnBrk="0" hangingPunct="0">
              <a:defRPr sz="1200" smtClean="0">
                <a:solidFill>
                  <a:schemeClr val="tx1"/>
                </a:solidFill>
                <a:effectLst>
                  <a:outerShdw blurRad="38100" dist="38100" dir="2700000" algn="tl">
                    <a:srgbClr val="C0C0C0"/>
                  </a:outerShdw>
                </a:effectLst>
              </a:defRPr>
            </a:lvl1pPr>
          </a:lstStyle>
          <a:p>
            <a:pPr>
              <a:defRPr/>
            </a:pPr>
            <a:endParaRPr lang="en-US"/>
          </a:p>
        </p:txBody>
      </p:sp>
      <p:sp>
        <p:nvSpPr>
          <p:cNvPr id="6147" name="Rectangle 3"/>
          <p:cNvSpPr>
            <a:spLocks noGrp="1" noChangeArrowheads="1"/>
          </p:cNvSpPr>
          <p:nvPr>
            <p:ph type="dt" idx="1"/>
          </p:nvPr>
        </p:nvSpPr>
        <p:spPr bwMode="auto">
          <a:xfrm>
            <a:off x="3811588" y="0"/>
            <a:ext cx="2914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40" tIns="45070" rIns="90140" bIns="45070" numCol="1" anchor="t" anchorCtr="0" compatLnSpc="1">
            <a:prstTxWarp prst="textNoShape">
              <a:avLst/>
            </a:prstTxWarp>
          </a:bodyPr>
          <a:lstStyle>
            <a:lvl1pPr algn="r" defTabSz="901700" eaLnBrk="0" hangingPunct="0">
              <a:defRPr sz="1200" smtClean="0">
                <a:solidFill>
                  <a:schemeClr val="tx1"/>
                </a:solidFill>
                <a:effectLst>
                  <a:outerShdw blurRad="38100" dist="38100" dir="2700000" algn="tl">
                    <a:srgbClr val="C0C0C0"/>
                  </a:outerShdw>
                </a:effectLst>
              </a:defRPr>
            </a:lvl1pPr>
          </a:lstStyle>
          <a:p>
            <a:pPr>
              <a:defRPr/>
            </a:pPr>
            <a:endParaRPr lang="en-US"/>
          </a:p>
        </p:txBody>
      </p:sp>
      <p:sp>
        <p:nvSpPr>
          <p:cNvPr id="47108" name="Rectangle 4"/>
          <p:cNvSpPr>
            <a:spLocks noChangeArrowheads="1" noTextEdit="1"/>
          </p:cNvSpPr>
          <p:nvPr>
            <p:ph type="sldImg" idx="2"/>
          </p:nvPr>
        </p:nvSpPr>
        <p:spPr bwMode="auto">
          <a:xfrm>
            <a:off x="935038" y="728663"/>
            <a:ext cx="4856162" cy="36417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895350" y="4613275"/>
            <a:ext cx="4935538"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40" tIns="45070" rIns="90140" bIns="450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228138"/>
            <a:ext cx="2914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40" tIns="45070" rIns="90140" bIns="45070" numCol="1" anchor="b" anchorCtr="0" compatLnSpc="1">
            <a:prstTxWarp prst="textNoShape">
              <a:avLst/>
            </a:prstTxWarp>
          </a:bodyPr>
          <a:lstStyle>
            <a:lvl1pPr algn="l" defTabSz="901700" eaLnBrk="0" hangingPunct="0">
              <a:defRPr sz="1200" smtClean="0">
                <a:solidFill>
                  <a:schemeClr val="tx1"/>
                </a:solidFill>
                <a:effectLst>
                  <a:outerShdw blurRad="38100" dist="38100" dir="2700000" algn="tl">
                    <a:srgbClr val="C0C0C0"/>
                  </a:outerShdw>
                </a:effectLst>
              </a:defRPr>
            </a:lvl1pPr>
          </a:lstStyle>
          <a:p>
            <a:pPr>
              <a:defRPr/>
            </a:pPr>
            <a:r>
              <a:rPr lang="en-US"/>
              <a:t>(c) 1999. Tralvex Yeap. All Rights Reserved</a:t>
            </a:r>
          </a:p>
        </p:txBody>
      </p:sp>
      <p:sp>
        <p:nvSpPr>
          <p:cNvPr id="6151" name="Rectangle 7"/>
          <p:cNvSpPr>
            <a:spLocks noGrp="1" noChangeArrowheads="1"/>
          </p:cNvSpPr>
          <p:nvPr>
            <p:ph type="sldNum" sz="quarter" idx="5"/>
          </p:nvPr>
        </p:nvSpPr>
        <p:spPr bwMode="auto">
          <a:xfrm>
            <a:off x="3811588" y="9228138"/>
            <a:ext cx="2914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40" tIns="45070" rIns="90140" bIns="45070" numCol="1" anchor="b" anchorCtr="0" compatLnSpc="1">
            <a:prstTxWarp prst="textNoShape">
              <a:avLst/>
            </a:prstTxWarp>
          </a:bodyPr>
          <a:lstStyle>
            <a:lvl1pPr algn="r" defTabSz="901700" eaLnBrk="0" hangingPunct="0">
              <a:defRPr sz="1200" smtClean="0">
                <a:solidFill>
                  <a:schemeClr val="tx1"/>
                </a:solidFill>
                <a:effectLst>
                  <a:outerShdw blurRad="38100" dist="38100" dir="2700000" algn="tl">
                    <a:srgbClr val="C0C0C0"/>
                  </a:outerShdw>
                </a:effectLst>
              </a:defRPr>
            </a:lvl1pPr>
          </a:lstStyle>
          <a:p>
            <a:pPr>
              <a:defRPr/>
            </a:pPr>
            <a:fld id="{055EF963-3DBF-4E57-9CF3-E02ACC9741FA}" type="slidenum">
              <a:rPr lang="en-US"/>
              <a:pPr>
                <a:defRPr/>
              </a:pPr>
              <a:t>‹#›</a:t>
            </a:fld>
            <a:endParaRPr lang="en-US"/>
          </a:p>
        </p:txBody>
      </p:sp>
    </p:spTree>
    <p:extLst>
      <p:ext uri="{BB962C8B-B14F-4D97-AF65-F5344CB8AC3E}">
        <p14:creationId xmlns:p14="http://schemas.microsoft.com/office/powerpoint/2010/main" val="412840342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B6BEFEB0-AEA6-4821-A61B-FCC26A762A08}" type="slidenum">
              <a:rPr lang="en-US"/>
              <a:pPr>
                <a:defRPr/>
              </a:pPr>
              <a:t>1</a:t>
            </a:fld>
            <a:endParaRPr lang="en-US"/>
          </a:p>
        </p:txBody>
      </p:sp>
      <p:sp>
        <p:nvSpPr>
          <p:cNvPr id="48132" name="Rectangle 2"/>
          <p:cNvSpPr>
            <a:spLocks noChangeArrowheads="1" noTextEdit="1"/>
          </p:cNvSpPr>
          <p:nvPr>
            <p:ph type="sldImg"/>
          </p:nvPr>
        </p:nvSpPr>
        <p:spPr>
          <a:ln/>
        </p:spPr>
      </p:sp>
      <p:sp>
        <p:nvSpPr>
          <p:cNvPr id="48133" name="Rectangle 3"/>
          <p:cNvSpPr>
            <a:spLocks noGrp="1" noChangeArrowheads="1"/>
          </p:cNvSpPr>
          <p:nvPr>
            <p:ph type="body" idx="1"/>
          </p:nvPr>
        </p:nvSpPr>
        <p:spPr>
          <a:noFill/>
        </p:spPr>
        <p:txBody>
          <a:bodyPr/>
          <a:lstStyle/>
          <a:p>
            <a:endParaRPr lang="en-GB" altLang="pl-P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CCE1339-5450-478E-97AC-0DF7074920BA}" type="slidenum">
              <a:rPr lang="en-US"/>
              <a:pPr>
                <a:defRPr/>
              </a:pPr>
              <a:t>10</a:t>
            </a:fld>
            <a:endParaRPr lang="en-US"/>
          </a:p>
        </p:txBody>
      </p:sp>
      <p:sp>
        <p:nvSpPr>
          <p:cNvPr id="57348" name="Rectangle 2"/>
          <p:cNvSpPr>
            <a:spLocks noChangeArrowheads="1" noTextEdit="1"/>
          </p:cNvSpPr>
          <p:nvPr>
            <p:ph type="sldImg"/>
          </p:nvPr>
        </p:nvSpPr>
        <p:spPr>
          <a:ln/>
        </p:spPr>
      </p:sp>
      <p:sp>
        <p:nvSpPr>
          <p:cNvPr id="57349"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0436D914-15F0-49BE-9651-B1010FB0DDC1}" type="slidenum">
              <a:rPr lang="en-US"/>
              <a:pPr>
                <a:defRPr/>
              </a:pPr>
              <a:t>11</a:t>
            </a:fld>
            <a:endParaRPr lang="en-US"/>
          </a:p>
        </p:txBody>
      </p:sp>
      <p:sp>
        <p:nvSpPr>
          <p:cNvPr id="58372" name="Rectangle 2"/>
          <p:cNvSpPr>
            <a:spLocks noChangeArrowheads="1" noTextEdit="1"/>
          </p:cNvSpPr>
          <p:nvPr>
            <p:ph type="sldImg"/>
          </p:nvPr>
        </p:nvSpPr>
        <p:spPr>
          <a:ln/>
        </p:spPr>
      </p:sp>
      <p:sp>
        <p:nvSpPr>
          <p:cNvPr id="58373"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DB58A499-7698-4F91-9668-61D35E840D48}" type="slidenum">
              <a:rPr lang="en-US"/>
              <a:pPr>
                <a:defRPr/>
              </a:pPr>
              <a:t>12</a:t>
            </a:fld>
            <a:endParaRPr lang="en-US"/>
          </a:p>
        </p:txBody>
      </p:sp>
      <p:sp>
        <p:nvSpPr>
          <p:cNvPr id="59396" name="Rectangle 2"/>
          <p:cNvSpPr>
            <a:spLocks noChangeArrowheads="1" noTextEdit="1"/>
          </p:cNvSpPr>
          <p:nvPr>
            <p:ph type="sldImg"/>
          </p:nvPr>
        </p:nvSpPr>
        <p:spPr>
          <a:ln/>
        </p:spPr>
      </p:sp>
      <p:sp>
        <p:nvSpPr>
          <p:cNvPr id="59397"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97CC8757-448F-47B4-991F-4070A878669A}" type="slidenum">
              <a:rPr lang="en-US"/>
              <a:pPr>
                <a:defRPr/>
              </a:pPr>
              <a:t>13</a:t>
            </a:fld>
            <a:endParaRPr lang="en-US"/>
          </a:p>
        </p:txBody>
      </p:sp>
      <p:sp>
        <p:nvSpPr>
          <p:cNvPr id="60420" name="Rectangle 2"/>
          <p:cNvSpPr>
            <a:spLocks noChangeArrowheads="1" noTextEdit="1"/>
          </p:cNvSpPr>
          <p:nvPr>
            <p:ph type="sldImg"/>
          </p:nvPr>
        </p:nvSpPr>
        <p:spPr>
          <a:ln/>
        </p:spPr>
      </p:sp>
      <p:sp>
        <p:nvSpPr>
          <p:cNvPr id="60421"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A74A2E0D-449B-4CC6-B2D3-190D8BBA7DC4}" type="slidenum">
              <a:rPr lang="en-US"/>
              <a:pPr>
                <a:defRPr/>
              </a:pPr>
              <a:t>14</a:t>
            </a:fld>
            <a:endParaRPr lang="en-US"/>
          </a:p>
        </p:txBody>
      </p:sp>
      <p:sp>
        <p:nvSpPr>
          <p:cNvPr id="61444" name="Rectangle 2"/>
          <p:cNvSpPr>
            <a:spLocks noChangeArrowheads="1" noTextEdit="1"/>
          </p:cNvSpPr>
          <p:nvPr>
            <p:ph type="sldImg"/>
          </p:nvPr>
        </p:nvSpPr>
        <p:spPr>
          <a:ln/>
        </p:spPr>
      </p:sp>
      <p:sp>
        <p:nvSpPr>
          <p:cNvPr id="61445"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259C5A6D-8B99-43B5-8467-6FA49213424A}" type="slidenum">
              <a:rPr lang="en-US"/>
              <a:pPr>
                <a:defRPr/>
              </a:pPr>
              <a:t>15</a:t>
            </a:fld>
            <a:endParaRPr lang="en-US"/>
          </a:p>
        </p:txBody>
      </p:sp>
      <p:sp>
        <p:nvSpPr>
          <p:cNvPr id="62468" name="Rectangle 2"/>
          <p:cNvSpPr>
            <a:spLocks noChangeArrowheads="1" noTextEdit="1"/>
          </p:cNvSpPr>
          <p:nvPr>
            <p:ph type="sldImg"/>
          </p:nvPr>
        </p:nvSpPr>
        <p:spPr>
          <a:ln/>
        </p:spPr>
      </p:sp>
      <p:sp>
        <p:nvSpPr>
          <p:cNvPr id="62469"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77F38DC1-7CB9-4679-B3E8-C7CB5F764801}" type="slidenum">
              <a:rPr lang="en-US"/>
              <a:pPr>
                <a:defRPr/>
              </a:pPr>
              <a:t>16</a:t>
            </a:fld>
            <a:endParaRPr lang="en-US"/>
          </a:p>
        </p:txBody>
      </p:sp>
      <p:sp>
        <p:nvSpPr>
          <p:cNvPr id="63492" name="Rectangle 2"/>
          <p:cNvSpPr>
            <a:spLocks noChangeArrowheads="1" noTextEdit="1"/>
          </p:cNvSpPr>
          <p:nvPr>
            <p:ph type="sldImg"/>
          </p:nvPr>
        </p:nvSpPr>
        <p:spPr>
          <a:ln/>
        </p:spPr>
      </p:sp>
      <p:sp>
        <p:nvSpPr>
          <p:cNvPr id="63493"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E542A81-9388-41B7-9B5E-34504427FD0C}" type="slidenum">
              <a:rPr lang="en-US"/>
              <a:pPr>
                <a:defRPr/>
              </a:pPr>
              <a:t>17</a:t>
            </a:fld>
            <a:endParaRPr lang="en-US"/>
          </a:p>
        </p:txBody>
      </p:sp>
      <p:sp>
        <p:nvSpPr>
          <p:cNvPr id="64516" name="Rectangle 2"/>
          <p:cNvSpPr>
            <a:spLocks noChangeArrowheads="1" noTextEdit="1"/>
          </p:cNvSpPr>
          <p:nvPr>
            <p:ph type="sldImg"/>
          </p:nvPr>
        </p:nvSpPr>
        <p:spPr>
          <a:xfrm>
            <a:off x="936625" y="728663"/>
            <a:ext cx="4856163" cy="3641725"/>
          </a:xfrm>
          <a:ln/>
        </p:spPr>
      </p:sp>
      <p:sp>
        <p:nvSpPr>
          <p:cNvPr id="64517"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A4597CC-37A7-4699-B82C-9EB34A0B28B6}" type="slidenum">
              <a:rPr lang="en-US"/>
              <a:pPr>
                <a:defRPr/>
              </a:pPr>
              <a:t>18</a:t>
            </a:fld>
            <a:endParaRPr lang="en-US"/>
          </a:p>
        </p:txBody>
      </p:sp>
      <p:sp>
        <p:nvSpPr>
          <p:cNvPr id="65540" name="Rectangle 2"/>
          <p:cNvSpPr>
            <a:spLocks noChangeArrowheads="1" noTextEdit="1"/>
          </p:cNvSpPr>
          <p:nvPr>
            <p:ph type="sldImg"/>
          </p:nvPr>
        </p:nvSpPr>
        <p:spPr>
          <a:xfrm>
            <a:off x="936625" y="728663"/>
            <a:ext cx="4856163" cy="3641725"/>
          </a:xfrm>
          <a:ln/>
        </p:spPr>
      </p:sp>
      <p:sp>
        <p:nvSpPr>
          <p:cNvPr id="65541"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5E2D4CB-91D7-483D-AE0E-BD6CF1DC1AB7}" type="slidenum">
              <a:rPr lang="en-US"/>
              <a:pPr>
                <a:defRPr/>
              </a:pPr>
              <a:t>19</a:t>
            </a:fld>
            <a:endParaRPr lang="en-US"/>
          </a:p>
        </p:txBody>
      </p:sp>
      <p:sp>
        <p:nvSpPr>
          <p:cNvPr id="66564" name="Rectangle 2"/>
          <p:cNvSpPr>
            <a:spLocks noChangeArrowheads="1" noTextEdit="1"/>
          </p:cNvSpPr>
          <p:nvPr>
            <p:ph type="sldImg"/>
          </p:nvPr>
        </p:nvSpPr>
        <p:spPr>
          <a:xfrm>
            <a:off x="936625" y="728663"/>
            <a:ext cx="4856163" cy="3641725"/>
          </a:xfrm>
          <a:ln/>
        </p:spPr>
      </p:sp>
      <p:sp>
        <p:nvSpPr>
          <p:cNvPr id="66565"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5C018CF2-576F-45DA-99C3-1D920B99A526}" type="slidenum">
              <a:rPr lang="en-US"/>
              <a:pPr>
                <a:defRPr/>
              </a:pPr>
              <a:t>2</a:t>
            </a:fld>
            <a:endParaRPr lang="en-US"/>
          </a:p>
        </p:txBody>
      </p:sp>
      <p:sp>
        <p:nvSpPr>
          <p:cNvPr id="49156" name="Rectangle 2"/>
          <p:cNvSpPr>
            <a:spLocks noChangeArrowheads="1" noTextEdit="1"/>
          </p:cNvSpPr>
          <p:nvPr>
            <p:ph type="sldImg"/>
          </p:nvPr>
        </p:nvSpPr>
        <p:spPr>
          <a:ln/>
        </p:spPr>
      </p:sp>
      <p:sp>
        <p:nvSpPr>
          <p:cNvPr id="49157"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77B96D2-FC5E-452D-B21A-A71419B352D9}" type="slidenum">
              <a:rPr lang="en-US"/>
              <a:pPr>
                <a:defRPr/>
              </a:pPr>
              <a:t>20</a:t>
            </a:fld>
            <a:endParaRPr lang="en-US"/>
          </a:p>
        </p:txBody>
      </p:sp>
      <p:sp>
        <p:nvSpPr>
          <p:cNvPr id="67588" name="Rectangle 2"/>
          <p:cNvSpPr>
            <a:spLocks noChangeArrowheads="1" noTextEdit="1"/>
          </p:cNvSpPr>
          <p:nvPr>
            <p:ph type="sldImg"/>
          </p:nvPr>
        </p:nvSpPr>
        <p:spPr>
          <a:xfrm>
            <a:off x="936625" y="728663"/>
            <a:ext cx="4856163" cy="3641725"/>
          </a:xfrm>
          <a:ln/>
        </p:spPr>
      </p:sp>
      <p:sp>
        <p:nvSpPr>
          <p:cNvPr id="67589"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DD5C4D1-DD30-40EB-A05C-773654B11E7C}" type="slidenum">
              <a:rPr lang="en-US"/>
              <a:pPr>
                <a:defRPr/>
              </a:pPr>
              <a:t>21</a:t>
            </a:fld>
            <a:endParaRPr lang="en-US"/>
          </a:p>
        </p:txBody>
      </p:sp>
      <p:sp>
        <p:nvSpPr>
          <p:cNvPr id="68612" name="Rectangle 2"/>
          <p:cNvSpPr>
            <a:spLocks noChangeArrowheads="1" noTextEdit="1"/>
          </p:cNvSpPr>
          <p:nvPr>
            <p:ph type="sldImg"/>
          </p:nvPr>
        </p:nvSpPr>
        <p:spPr>
          <a:xfrm>
            <a:off x="936625" y="728663"/>
            <a:ext cx="4856163" cy="3641725"/>
          </a:xfrm>
          <a:ln/>
        </p:spPr>
      </p:sp>
      <p:sp>
        <p:nvSpPr>
          <p:cNvPr id="68613"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0EA718FE-9585-4B72-9E79-B80AB31620AF}" type="slidenum">
              <a:rPr lang="en-US"/>
              <a:pPr>
                <a:defRPr/>
              </a:pPr>
              <a:t>22</a:t>
            </a:fld>
            <a:endParaRPr lang="en-US"/>
          </a:p>
        </p:txBody>
      </p:sp>
      <p:sp>
        <p:nvSpPr>
          <p:cNvPr id="69636" name="Rectangle 2"/>
          <p:cNvSpPr>
            <a:spLocks noChangeArrowheads="1" noTextEdit="1"/>
          </p:cNvSpPr>
          <p:nvPr>
            <p:ph type="sldImg"/>
          </p:nvPr>
        </p:nvSpPr>
        <p:spPr>
          <a:xfrm>
            <a:off x="936625" y="728663"/>
            <a:ext cx="4856163" cy="3641725"/>
          </a:xfrm>
          <a:ln/>
        </p:spPr>
      </p:sp>
      <p:sp>
        <p:nvSpPr>
          <p:cNvPr id="69637"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B5408F9D-D467-4C0A-8BC7-3D8C0A914CE1}" type="slidenum">
              <a:rPr lang="en-US"/>
              <a:pPr>
                <a:defRPr/>
              </a:pPr>
              <a:t>23</a:t>
            </a:fld>
            <a:endParaRPr lang="en-US"/>
          </a:p>
        </p:txBody>
      </p:sp>
      <p:sp>
        <p:nvSpPr>
          <p:cNvPr id="70660" name="Rectangle 2"/>
          <p:cNvSpPr>
            <a:spLocks noChangeArrowheads="1" noTextEdit="1"/>
          </p:cNvSpPr>
          <p:nvPr>
            <p:ph type="sldImg"/>
          </p:nvPr>
        </p:nvSpPr>
        <p:spPr>
          <a:xfrm>
            <a:off x="936625" y="728663"/>
            <a:ext cx="4856163" cy="3641725"/>
          </a:xfrm>
          <a:ln/>
        </p:spPr>
      </p:sp>
      <p:sp>
        <p:nvSpPr>
          <p:cNvPr id="70661"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DC3CEB9B-7F3E-4D5E-A52A-297F33802A7D}" type="slidenum">
              <a:rPr lang="en-US"/>
              <a:pPr>
                <a:defRPr/>
              </a:pPr>
              <a:t>24</a:t>
            </a:fld>
            <a:endParaRPr lang="en-US"/>
          </a:p>
        </p:txBody>
      </p:sp>
      <p:sp>
        <p:nvSpPr>
          <p:cNvPr id="71684" name="Rectangle 2"/>
          <p:cNvSpPr>
            <a:spLocks noChangeArrowheads="1" noTextEdit="1"/>
          </p:cNvSpPr>
          <p:nvPr>
            <p:ph type="sldImg"/>
          </p:nvPr>
        </p:nvSpPr>
        <p:spPr>
          <a:xfrm>
            <a:off x="936625" y="728663"/>
            <a:ext cx="4856163" cy="3641725"/>
          </a:xfrm>
          <a:ln/>
        </p:spPr>
      </p:sp>
      <p:sp>
        <p:nvSpPr>
          <p:cNvPr id="71685"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4250683-DA87-4285-92F2-5611A6FD1902}" type="slidenum">
              <a:rPr lang="en-US"/>
              <a:pPr>
                <a:defRPr/>
              </a:pPr>
              <a:t>25</a:t>
            </a:fld>
            <a:endParaRPr lang="en-US"/>
          </a:p>
        </p:txBody>
      </p:sp>
      <p:sp>
        <p:nvSpPr>
          <p:cNvPr id="72708" name="Rectangle 2"/>
          <p:cNvSpPr>
            <a:spLocks noChangeArrowheads="1" noTextEdit="1"/>
          </p:cNvSpPr>
          <p:nvPr>
            <p:ph type="sldImg"/>
          </p:nvPr>
        </p:nvSpPr>
        <p:spPr>
          <a:ln/>
        </p:spPr>
      </p:sp>
      <p:sp>
        <p:nvSpPr>
          <p:cNvPr id="72709"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D789C362-E5B3-44BC-B983-6CE4F564BA8F}" type="slidenum">
              <a:rPr lang="en-US"/>
              <a:pPr>
                <a:defRPr/>
              </a:pPr>
              <a:t>26</a:t>
            </a:fld>
            <a:endParaRPr lang="en-US"/>
          </a:p>
        </p:txBody>
      </p:sp>
      <p:sp>
        <p:nvSpPr>
          <p:cNvPr id="73732" name="Rectangle 2"/>
          <p:cNvSpPr>
            <a:spLocks noChangeArrowheads="1" noTextEdit="1"/>
          </p:cNvSpPr>
          <p:nvPr>
            <p:ph type="sldImg"/>
          </p:nvPr>
        </p:nvSpPr>
        <p:spPr>
          <a:ln/>
        </p:spPr>
      </p:sp>
      <p:sp>
        <p:nvSpPr>
          <p:cNvPr id="73733"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9457EDB8-1699-4C50-BC93-914BC02DAF34}" type="slidenum">
              <a:rPr lang="en-US"/>
              <a:pPr>
                <a:defRPr/>
              </a:pPr>
              <a:t>27</a:t>
            </a:fld>
            <a:endParaRPr lang="en-US"/>
          </a:p>
        </p:txBody>
      </p:sp>
      <p:sp>
        <p:nvSpPr>
          <p:cNvPr id="74756" name="Rectangle 2"/>
          <p:cNvSpPr>
            <a:spLocks noChangeArrowheads="1" noTextEdit="1"/>
          </p:cNvSpPr>
          <p:nvPr>
            <p:ph type="sldImg"/>
          </p:nvPr>
        </p:nvSpPr>
        <p:spPr>
          <a:ln/>
        </p:spPr>
      </p:sp>
      <p:sp>
        <p:nvSpPr>
          <p:cNvPr id="74757"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B7C6407E-B7EF-4A5D-ABEF-285848B83384}" type="slidenum">
              <a:rPr lang="en-US"/>
              <a:pPr>
                <a:defRPr/>
              </a:pPr>
              <a:t>28</a:t>
            </a:fld>
            <a:endParaRPr lang="en-US"/>
          </a:p>
        </p:txBody>
      </p:sp>
      <p:sp>
        <p:nvSpPr>
          <p:cNvPr id="75780" name="Rectangle 2"/>
          <p:cNvSpPr>
            <a:spLocks noChangeArrowheads="1" noTextEdit="1"/>
          </p:cNvSpPr>
          <p:nvPr>
            <p:ph type="sldImg"/>
          </p:nvPr>
        </p:nvSpPr>
        <p:spPr>
          <a:ln/>
        </p:spPr>
      </p:sp>
      <p:sp>
        <p:nvSpPr>
          <p:cNvPr id="75781"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84E7F24-5511-4B2B-A6A6-AB2764019D42}" type="slidenum">
              <a:rPr lang="en-US"/>
              <a:pPr>
                <a:defRPr/>
              </a:pPr>
              <a:t>29</a:t>
            </a:fld>
            <a:endParaRPr lang="en-US"/>
          </a:p>
        </p:txBody>
      </p:sp>
      <p:sp>
        <p:nvSpPr>
          <p:cNvPr id="76804" name="Rectangle 2"/>
          <p:cNvSpPr>
            <a:spLocks noChangeArrowheads="1" noTextEdit="1"/>
          </p:cNvSpPr>
          <p:nvPr>
            <p:ph type="sldImg"/>
          </p:nvPr>
        </p:nvSpPr>
        <p:spPr>
          <a:ln/>
        </p:spPr>
      </p:sp>
      <p:sp>
        <p:nvSpPr>
          <p:cNvPr id="76805"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A9032B35-4EB7-4C75-B5FF-2B182F09FBD4}" type="slidenum">
              <a:rPr lang="en-US"/>
              <a:pPr>
                <a:defRPr/>
              </a:pPr>
              <a:t>3</a:t>
            </a:fld>
            <a:endParaRPr lang="en-US"/>
          </a:p>
        </p:txBody>
      </p:sp>
      <p:sp>
        <p:nvSpPr>
          <p:cNvPr id="50180" name="Rectangle 2"/>
          <p:cNvSpPr>
            <a:spLocks noChangeArrowheads="1" noTextEdit="1"/>
          </p:cNvSpPr>
          <p:nvPr>
            <p:ph type="sldImg"/>
          </p:nvPr>
        </p:nvSpPr>
        <p:spPr>
          <a:ln/>
        </p:spPr>
      </p:sp>
      <p:sp>
        <p:nvSpPr>
          <p:cNvPr id="50181"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94D5856F-5AB6-4125-A6D6-1E938ACF9560}" type="slidenum">
              <a:rPr lang="en-US"/>
              <a:pPr>
                <a:defRPr/>
              </a:pPr>
              <a:t>30</a:t>
            </a:fld>
            <a:endParaRPr lang="en-US"/>
          </a:p>
        </p:txBody>
      </p:sp>
      <p:sp>
        <p:nvSpPr>
          <p:cNvPr id="77828" name="Rectangle 2"/>
          <p:cNvSpPr>
            <a:spLocks noChangeArrowheads="1" noTextEdit="1"/>
          </p:cNvSpPr>
          <p:nvPr>
            <p:ph type="sldImg"/>
          </p:nvPr>
        </p:nvSpPr>
        <p:spPr>
          <a:ln/>
        </p:spPr>
      </p:sp>
      <p:sp>
        <p:nvSpPr>
          <p:cNvPr id="77829"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82D60352-0F8C-4C26-9FF8-119DEAC2D9BC}" type="slidenum">
              <a:rPr lang="en-US"/>
              <a:pPr>
                <a:defRPr/>
              </a:pPr>
              <a:t>31</a:t>
            </a:fld>
            <a:endParaRPr lang="en-US"/>
          </a:p>
        </p:txBody>
      </p:sp>
      <p:sp>
        <p:nvSpPr>
          <p:cNvPr id="78852" name="Rectangle 2"/>
          <p:cNvSpPr>
            <a:spLocks noChangeArrowheads="1" noTextEdit="1"/>
          </p:cNvSpPr>
          <p:nvPr>
            <p:ph type="sldImg"/>
          </p:nvPr>
        </p:nvSpPr>
        <p:spPr>
          <a:ln/>
        </p:spPr>
      </p:sp>
      <p:sp>
        <p:nvSpPr>
          <p:cNvPr id="78853"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062281B-07B3-422C-B21D-A09B3AD3CE19}" type="slidenum">
              <a:rPr lang="en-US"/>
              <a:pPr>
                <a:defRPr/>
              </a:pPr>
              <a:t>32</a:t>
            </a:fld>
            <a:endParaRPr lang="en-US"/>
          </a:p>
        </p:txBody>
      </p:sp>
      <p:sp>
        <p:nvSpPr>
          <p:cNvPr id="79876" name="Rectangle 2"/>
          <p:cNvSpPr>
            <a:spLocks noChangeArrowheads="1" noTextEdit="1"/>
          </p:cNvSpPr>
          <p:nvPr>
            <p:ph type="sldImg"/>
          </p:nvPr>
        </p:nvSpPr>
        <p:spPr>
          <a:ln/>
        </p:spPr>
      </p:sp>
      <p:sp>
        <p:nvSpPr>
          <p:cNvPr id="79877"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0B347800-B5D9-4308-B4D8-A88C836708C6}" type="slidenum">
              <a:rPr lang="en-US"/>
              <a:pPr>
                <a:defRPr/>
              </a:pPr>
              <a:t>33</a:t>
            </a:fld>
            <a:endParaRPr lang="en-US"/>
          </a:p>
        </p:txBody>
      </p:sp>
      <p:sp>
        <p:nvSpPr>
          <p:cNvPr id="80900" name="Rectangle 2"/>
          <p:cNvSpPr>
            <a:spLocks noChangeArrowheads="1" noTextEdit="1"/>
          </p:cNvSpPr>
          <p:nvPr>
            <p:ph type="sldImg"/>
          </p:nvPr>
        </p:nvSpPr>
        <p:spPr>
          <a:ln/>
        </p:spPr>
      </p:sp>
      <p:sp>
        <p:nvSpPr>
          <p:cNvPr id="80901"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451BCF38-F2DD-46C9-99CE-833F6ED77EBE}" type="slidenum">
              <a:rPr lang="en-US"/>
              <a:pPr>
                <a:defRPr/>
              </a:pPr>
              <a:t>34</a:t>
            </a:fld>
            <a:endParaRPr lang="en-US"/>
          </a:p>
        </p:txBody>
      </p:sp>
      <p:sp>
        <p:nvSpPr>
          <p:cNvPr id="81924" name="Rectangle 2"/>
          <p:cNvSpPr>
            <a:spLocks noChangeArrowheads="1" noTextEdit="1"/>
          </p:cNvSpPr>
          <p:nvPr>
            <p:ph type="sldImg"/>
          </p:nvPr>
        </p:nvSpPr>
        <p:spPr>
          <a:ln/>
        </p:spPr>
      </p:sp>
      <p:sp>
        <p:nvSpPr>
          <p:cNvPr id="81925"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FE92369F-F29B-42D7-A620-493F833158B7}" type="slidenum">
              <a:rPr lang="en-US"/>
              <a:pPr>
                <a:defRPr/>
              </a:pPr>
              <a:t>35</a:t>
            </a:fld>
            <a:endParaRPr lang="en-US"/>
          </a:p>
        </p:txBody>
      </p:sp>
      <p:sp>
        <p:nvSpPr>
          <p:cNvPr id="82948" name="Rectangle 2"/>
          <p:cNvSpPr>
            <a:spLocks noChangeArrowheads="1" noTextEdit="1"/>
          </p:cNvSpPr>
          <p:nvPr>
            <p:ph type="sldImg"/>
          </p:nvPr>
        </p:nvSpPr>
        <p:spPr>
          <a:ln/>
        </p:spPr>
      </p:sp>
      <p:sp>
        <p:nvSpPr>
          <p:cNvPr id="82949"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99F9553-7D43-4702-AE24-C19DC5B89A9D}" type="slidenum">
              <a:rPr lang="en-US"/>
              <a:pPr>
                <a:defRPr/>
              </a:pPr>
              <a:t>36</a:t>
            </a:fld>
            <a:endParaRPr lang="en-US"/>
          </a:p>
        </p:txBody>
      </p:sp>
      <p:sp>
        <p:nvSpPr>
          <p:cNvPr id="83972" name="Rectangle 2"/>
          <p:cNvSpPr>
            <a:spLocks noChangeArrowheads="1" noTextEdit="1"/>
          </p:cNvSpPr>
          <p:nvPr>
            <p:ph type="sldImg"/>
          </p:nvPr>
        </p:nvSpPr>
        <p:spPr>
          <a:ln/>
        </p:spPr>
      </p:sp>
      <p:sp>
        <p:nvSpPr>
          <p:cNvPr id="83973"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0CA4B9E-4743-4B12-A7FD-C5285473F150}" type="slidenum">
              <a:rPr lang="en-US"/>
              <a:pPr>
                <a:defRPr/>
              </a:pPr>
              <a:t>37</a:t>
            </a:fld>
            <a:endParaRPr lang="en-US"/>
          </a:p>
        </p:txBody>
      </p:sp>
      <p:sp>
        <p:nvSpPr>
          <p:cNvPr id="84996" name="Rectangle 2"/>
          <p:cNvSpPr>
            <a:spLocks noChangeArrowheads="1" noTextEdit="1"/>
          </p:cNvSpPr>
          <p:nvPr>
            <p:ph type="sldImg"/>
          </p:nvPr>
        </p:nvSpPr>
        <p:spPr>
          <a:ln/>
        </p:spPr>
      </p:sp>
      <p:sp>
        <p:nvSpPr>
          <p:cNvPr id="84997"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F26A1743-98DB-4145-BADE-5B19B1869F8E}" type="slidenum">
              <a:rPr lang="en-US"/>
              <a:pPr>
                <a:defRPr/>
              </a:pPr>
              <a:t>38</a:t>
            </a:fld>
            <a:endParaRPr lang="en-US"/>
          </a:p>
        </p:txBody>
      </p:sp>
      <p:sp>
        <p:nvSpPr>
          <p:cNvPr id="86020" name="Rectangle 2"/>
          <p:cNvSpPr>
            <a:spLocks noChangeArrowheads="1" noTextEdit="1"/>
          </p:cNvSpPr>
          <p:nvPr>
            <p:ph type="sldImg"/>
          </p:nvPr>
        </p:nvSpPr>
        <p:spPr>
          <a:ln/>
        </p:spPr>
      </p:sp>
      <p:sp>
        <p:nvSpPr>
          <p:cNvPr id="86021"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5D005B7-BC95-4996-838B-9B296B4AF8A8}" type="slidenum">
              <a:rPr lang="en-US"/>
              <a:pPr>
                <a:defRPr/>
              </a:pPr>
              <a:t>39</a:t>
            </a:fld>
            <a:endParaRPr lang="en-US"/>
          </a:p>
        </p:txBody>
      </p:sp>
      <p:sp>
        <p:nvSpPr>
          <p:cNvPr id="87044" name="Rectangle 2"/>
          <p:cNvSpPr>
            <a:spLocks noChangeArrowheads="1" noTextEdit="1"/>
          </p:cNvSpPr>
          <p:nvPr>
            <p:ph type="sldImg"/>
          </p:nvPr>
        </p:nvSpPr>
        <p:spPr>
          <a:ln/>
        </p:spPr>
      </p:sp>
      <p:sp>
        <p:nvSpPr>
          <p:cNvPr id="87045"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75E25ED-4242-49F6-8665-64A0212E5B81}" type="slidenum">
              <a:rPr lang="en-US"/>
              <a:pPr>
                <a:defRPr/>
              </a:pPr>
              <a:t>4</a:t>
            </a:fld>
            <a:endParaRPr lang="en-US"/>
          </a:p>
        </p:txBody>
      </p:sp>
      <p:sp>
        <p:nvSpPr>
          <p:cNvPr id="51204" name="Rectangle 2"/>
          <p:cNvSpPr>
            <a:spLocks noChangeArrowheads="1" noTextEdit="1"/>
          </p:cNvSpPr>
          <p:nvPr>
            <p:ph type="sldImg"/>
          </p:nvPr>
        </p:nvSpPr>
        <p:spPr>
          <a:ln/>
        </p:spPr>
      </p:sp>
      <p:sp>
        <p:nvSpPr>
          <p:cNvPr id="51205"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2634FED-EB7D-48DA-B800-4A9E28EAC422}" type="slidenum">
              <a:rPr lang="en-US"/>
              <a:pPr>
                <a:defRPr/>
              </a:pPr>
              <a:t>40</a:t>
            </a:fld>
            <a:endParaRPr lang="en-US"/>
          </a:p>
        </p:txBody>
      </p:sp>
      <p:sp>
        <p:nvSpPr>
          <p:cNvPr id="88068" name="Rectangle 2"/>
          <p:cNvSpPr>
            <a:spLocks noChangeArrowheads="1" noTextEdit="1"/>
          </p:cNvSpPr>
          <p:nvPr>
            <p:ph type="sldImg"/>
          </p:nvPr>
        </p:nvSpPr>
        <p:spPr>
          <a:ln/>
        </p:spPr>
      </p:sp>
      <p:sp>
        <p:nvSpPr>
          <p:cNvPr id="88069"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6A609D84-3440-4C60-A48D-4006BC2229DE}" type="slidenum">
              <a:rPr lang="en-US"/>
              <a:pPr>
                <a:defRPr/>
              </a:pPr>
              <a:t>5</a:t>
            </a:fld>
            <a:endParaRPr lang="en-US"/>
          </a:p>
        </p:txBody>
      </p:sp>
      <p:sp>
        <p:nvSpPr>
          <p:cNvPr id="52228" name="Rectangle 2"/>
          <p:cNvSpPr>
            <a:spLocks noChangeArrowheads="1" noTextEdit="1"/>
          </p:cNvSpPr>
          <p:nvPr>
            <p:ph type="sldImg"/>
          </p:nvPr>
        </p:nvSpPr>
        <p:spPr>
          <a:ln/>
        </p:spPr>
      </p:sp>
      <p:sp>
        <p:nvSpPr>
          <p:cNvPr id="52229"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7B939651-99A2-41A6-8935-A4C83AF65EF0}" type="slidenum">
              <a:rPr lang="en-US"/>
              <a:pPr>
                <a:defRPr/>
              </a:pPr>
              <a:t>6</a:t>
            </a:fld>
            <a:endParaRPr lang="en-US"/>
          </a:p>
        </p:txBody>
      </p:sp>
      <p:sp>
        <p:nvSpPr>
          <p:cNvPr id="53252" name="Rectangle 2"/>
          <p:cNvSpPr>
            <a:spLocks noChangeArrowheads="1" noTextEdit="1"/>
          </p:cNvSpPr>
          <p:nvPr>
            <p:ph type="sldImg"/>
          </p:nvPr>
        </p:nvSpPr>
        <p:spPr>
          <a:ln/>
        </p:spPr>
      </p:sp>
      <p:sp>
        <p:nvSpPr>
          <p:cNvPr id="53253"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6903BF89-D970-4AB7-AF30-B6585E5F4E33}" type="slidenum">
              <a:rPr lang="en-US"/>
              <a:pPr>
                <a:defRPr/>
              </a:pPr>
              <a:t>7</a:t>
            </a:fld>
            <a:endParaRPr lang="en-US"/>
          </a:p>
        </p:txBody>
      </p:sp>
      <p:sp>
        <p:nvSpPr>
          <p:cNvPr id="54276" name="Rectangle 2"/>
          <p:cNvSpPr>
            <a:spLocks noChangeArrowheads="1" noTextEdit="1"/>
          </p:cNvSpPr>
          <p:nvPr>
            <p:ph type="sldImg"/>
          </p:nvPr>
        </p:nvSpPr>
        <p:spPr>
          <a:ln/>
        </p:spPr>
      </p:sp>
      <p:sp>
        <p:nvSpPr>
          <p:cNvPr id="54277"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5197350E-9E17-4114-BD6D-7F3C2E1E3B54}" type="slidenum">
              <a:rPr lang="en-US"/>
              <a:pPr>
                <a:defRPr/>
              </a:pPr>
              <a:t>8</a:t>
            </a:fld>
            <a:endParaRPr lang="en-US"/>
          </a:p>
        </p:txBody>
      </p:sp>
      <p:sp>
        <p:nvSpPr>
          <p:cNvPr id="55300" name="Rectangle 2"/>
          <p:cNvSpPr>
            <a:spLocks noChangeArrowheads="1" noTextEdit="1"/>
          </p:cNvSpPr>
          <p:nvPr>
            <p:ph type="sldImg"/>
          </p:nvPr>
        </p:nvSpPr>
        <p:spPr>
          <a:ln/>
        </p:spPr>
      </p:sp>
      <p:sp>
        <p:nvSpPr>
          <p:cNvPr id="55301"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0FB08F0-4897-408E-812D-11EC5CF2230E}" type="slidenum">
              <a:rPr lang="en-US"/>
              <a:pPr>
                <a:defRPr/>
              </a:pPr>
              <a:t>9</a:t>
            </a:fld>
            <a:endParaRPr lang="en-US"/>
          </a:p>
        </p:txBody>
      </p:sp>
      <p:sp>
        <p:nvSpPr>
          <p:cNvPr id="56324" name="Rectangle 2"/>
          <p:cNvSpPr>
            <a:spLocks noChangeArrowheads="1" noTextEdit="1"/>
          </p:cNvSpPr>
          <p:nvPr>
            <p:ph type="sldImg"/>
          </p:nvPr>
        </p:nvSpPr>
        <p:spPr>
          <a:ln/>
        </p:spPr>
      </p:sp>
      <p:sp>
        <p:nvSpPr>
          <p:cNvPr id="56325" name="Rectangle 3"/>
          <p:cNvSpPr>
            <a:spLocks noGrp="1" noChangeArrowheads="1"/>
          </p:cNvSpPr>
          <p:nvPr>
            <p:ph type="body" idx="1"/>
          </p:nvPr>
        </p:nvSpPr>
        <p:spPr>
          <a:noFill/>
        </p:spPr>
        <p:txBody>
          <a:bodyPr/>
          <a:lstStyle/>
          <a:p>
            <a:endParaRPr lang="pl-PL" alt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en-US"/>
          </a:p>
        </p:txBody>
      </p:sp>
    </p:spTree>
    <p:extLst>
      <p:ext uri="{BB962C8B-B14F-4D97-AF65-F5344CB8AC3E}">
        <p14:creationId xmlns:p14="http://schemas.microsoft.com/office/powerpoint/2010/main" val="54354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409049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948488" y="115888"/>
            <a:ext cx="2087562" cy="66262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5800" y="115888"/>
            <a:ext cx="6110288" cy="66262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3146241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755650" y="115888"/>
            <a:ext cx="7772400" cy="792162"/>
          </a:xfrm>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125538"/>
            <a:ext cx="4098925" cy="5616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quarter" idx="2"/>
          </p:nvPr>
        </p:nvSpPr>
        <p:spPr>
          <a:xfrm>
            <a:off x="4937125" y="1125538"/>
            <a:ext cx="4098925" cy="27320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zawartości 4"/>
          <p:cNvSpPr>
            <a:spLocks noGrp="1"/>
          </p:cNvSpPr>
          <p:nvPr>
            <p:ph sz="quarter" idx="3"/>
          </p:nvPr>
        </p:nvSpPr>
        <p:spPr>
          <a:xfrm>
            <a:off x="4937125" y="4010025"/>
            <a:ext cx="4098925" cy="27320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1882641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ytuł i zawartość nad tekstem">
    <p:spTree>
      <p:nvGrpSpPr>
        <p:cNvPr id="1" name=""/>
        <p:cNvGrpSpPr/>
        <p:nvPr/>
      </p:nvGrpSpPr>
      <p:grpSpPr>
        <a:xfrm>
          <a:off x="0" y="0"/>
          <a:ext cx="0" cy="0"/>
          <a:chOff x="0" y="0"/>
          <a:chExt cx="0" cy="0"/>
        </a:xfrm>
      </p:grpSpPr>
      <p:sp>
        <p:nvSpPr>
          <p:cNvPr id="2" name="Tytuł 1"/>
          <p:cNvSpPr>
            <a:spLocks noGrp="1"/>
          </p:cNvSpPr>
          <p:nvPr>
            <p:ph type="title"/>
          </p:nvPr>
        </p:nvSpPr>
        <p:spPr>
          <a:xfrm>
            <a:off x="755650" y="115888"/>
            <a:ext cx="7772400" cy="792162"/>
          </a:xfrm>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125538"/>
            <a:ext cx="8350250" cy="27320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685800" y="4010025"/>
            <a:ext cx="8350250" cy="27320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49984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 name="Group 2"/>
          <p:cNvGrpSpPr>
            <a:grpSpLocks/>
          </p:cNvGrpSpPr>
          <p:nvPr/>
        </p:nvGrpSpPr>
        <p:grpSpPr bwMode="auto">
          <a:xfrm>
            <a:off x="-38100" y="-12700"/>
            <a:ext cx="9239250" cy="6940550"/>
            <a:chOff x="-12" y="-10"/>
            <a:chExt cx="5820" cy="4372"/>
          </a:xfrm>
        </p:grpSpPr>
        <p:sp>
          <p:nvSpPr>
            <p:cNvPr id="5" name="Rectangle 3"/>
            <p:cNvSpPr>
              <a:spLocks noChangeArrowheads="1"/>
            </p:cNvSpPr>
            <p:nvPr userDrawn="1"/>
          </p:nvSpPr>
          <p:spPr bwMode="ltGray">
            <a:xfrm>
              <a:off x="5520" y="-8"/>
              <a:ext cx="287" cy="4364"/>
            </a:xfrm>
            <a:prstGeom prst="rect">
              <a:avLst/>
            </a:prstGeom>
            <a:gradFill rotWithShape="0">
              <a:gsLst>
                <a:gs pos="0">
                  <a:schemeClr val="bg2"/>
                </a:gs>
                <a:gs pos="100000">
                  <a:srgbClr val="0066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 name="Rectangle 4"/>
            <p:cNvSpPr>
              <a:spLocks noChangeArrowheads="1"/>
            </p:cNvSpPr>
            <p:nvPr userDrawn="1"/>
          </p:nvSpPr>
          <p:spPr bwMode="ltGray">
            <a:xfrm>
              <a:off x="-8" y="-8"/>
              <a:ext cx="288" cy="4368"/>
            </a:xfrm>
            <a:prstGeom prst="rect">
              <a:avLst/>
            </a:prstGeom>
            <a:gradFill rotWithShape="0">
              <a:gsLst>
                <a:gs pos="0">
                  <a:srgbClr val="006600"/>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 name="AutoShape 5"/>
            <p:cNvSpPr>
              <a:spLocks noChangeArrowheads="1"/>
            </p:cNvSpPr>
            <p:nvPr userDrawn="1"/>
          </p:nvSpPr>
          <p:spPr bwMode="ltGray">
            <a:xfrm rot="-10800000" flipH="1" flipV="1">
              <a:off x="2" y="-10"/>
              <a:ext cx="5798" cy="288"/>
            </a:xfrm>
            <a:custGeom>
              <a:avLst/>
              <a:gdLst>
                <a:gd name="G0" fmla="+- 1089 0 0"/>
                <a:gd name="G1" fmla="+- 21600 0 1089"/>
                <a:gd name="G2" fmla="*/ 1089 1 2"/>
                <a:gd name="G3" fmla="+- 21600 0 G2"/>
                <a:gd name="G4" fmla="+/ 1089 21600 2"/>
                <a:gd name="G5" fmla="+/ G1 0 2"/>
                <a:gd name="G6" fmla="*/ 21600 21600 1089"/>
                <a:gd name="G7" fmla="*/ G6 1 2"/>
                <a:gd name="G8" fmla="+- 21600 0 G7"/>
                <a:gd name="G9" fmla="*/ 21600 1 2"/>
                <a:gd name="G10" fmla="+- 1089 0 G9"/>
                <a:gd name="G11" fmla="?: G10 G8 0"/>
                <a:gd name="G12" fmla="?: G10 G7 21600"/>
                <a:gd name="T0" fmla="*/ 21055 w 21600"/>
                <a:gd name="T1" fmla="*/ 10800 h 21600"/>
                <a:gd name="T2" fmla="*/ 10800 w 21600"/>
                <a:gd name="T3" fmla="*/ 21600 h 21600"/>
                <a:gd name="T4" fmla="*/ 545 w 21600"/>
                <a:gd name="T5" fmla="*/ 10800 h 21600"/>
                <a:gd name="T6" fmla="*/ 10800 w 21600"/>
                <a:gd name="T7" fmla="*/ 0 h 21600"/>
                <a:gd name="T8" fmla="*/ 2345 w 21600"/>
                <a:gd name="T9" fmla="*/ 2345 h 21600"/>
                <a:gd name="T10" fmla="*/ 19255 w 21600"/>
                <a:gd name="T11" fmla="*/ 19255 h 21600"/>
              </a:gdLst>
              <a:ahLst/>
              <a:cxnLst>
                <a:cxn ang="0">
                  <a:pos x="T0" y="T1"/>
                </a:cxn>
                <a:cxn ang="0">
                  <a:pos x="T2" y="T3"/>
                </a:cxn>
                <a:cxn ang="0">
                  <a:pos x="T4" y="T5"/>
                </a:cxn>
                <a:cxn ang="0">
                  <a:pos x="T6" y="T7"/>
                </a:cxn>
              </a:cxnLst>
              <a:rect l="T8" t="T9" r="T10" b="T11"/>
              <a:pathLst>
                <a:path w="21600" h="21600">
                  <a:moveTo>
                    <a:pt x="0" y="0"/>
                  </a:moveTo>
                  <a:lnTo>
                    <a:pt x="1089" y="21600"/>
                  </a:lnTo>
                  <a:lnTo>
                    <a:pt x="20511" y="21600"/>
                  </a:lnTo>
                  <a:lnTo>
                    <a:pt x="21600" y="0"/>
                  </a:lnTo>
                  <a:close/>
                </a:path>
              </a:pathLst>
            </a:custGeom>
            <a:gradFill rotWithShape="0">
              <a:gsLst>
                <a:gs pos="0">
                  <a:srgbClr val="006600"/>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8" name="AutoShape 6"/>
            <p:cNvSpPr>
              <a:spLocks noChangeArrowheads="1"/>
            </p:cNvSpPr>
            <p:nvPr userDrawn="1"/>
          </p:nvSpPr>
          <p:spPr bwMode="ltGray">
            <a:xfrm flipV="1">
              <a:off x="-12" y="4072"/>
              <a:ext cx="5820" cy="290"/>
            </a:xfrm>
            <a:custGeom>
              <a:avLst/>
              <a:gdLst>
                <a:gd name="G0" fmla="+- 1100 0 0"/>
                <a:gd name="G1" fmla="+- 21600 0 1100"/>
                <a:gd name="G2" fmla="*/ 1100 1 2"/>
                <a:gd name="G3" fmla="+- 21600 0 G2"/>
                <a:gd name="G4" fmla="+/ 1100 21600 2"/>
                <a:gd name="G5" fmla="+/ G1 0 2"/>
                <a:gd name="G6" fmla="*/ 21600 21600 1100"/>
                <a:gd name="G7" fmla="*/ G6 1 2"/>
                <a:gd name="G8" fmla="+- 21600 0 G7"/>
                <a:gd name="G9" fmla="*/ 21600 1 2"/>
                <a:gd name="G10" fmla="+- 1100 0 G9"/>
                <a:gd name="G11" fmla="?: G10 G8 0"/>
                <a:gd name="G12" fmla="?: G10 G7 21600"/>
                <a:gd name="T0" fmla="*/ 21050 w 21600"/>
                <a:gd name="T1" fmla="*/ 10800 h 21600"/>
                <a:gd name="T2" fmla="*/ 10800 w 21600"/>
                <a:gd name="T3" fmla="*/ 21600 h 21600"/>
                <a:gd name="T4" fmla="*/ 550 w 21600"/>
                <a:gd name="T5" fmla="*/ 10800 h 21600"/>
                <a:gd name="T6" fmla="*/ 10800 w 21600"/>
                <a:gd name="T7" fmla="*/ 0 h 21600"/>
                <a:gd name="T8" fmla="*/ 2350 w 21600"/>
                <a:gd name="T9" fmla="*/ 2350 h 21600"/>
                <a:gd name="T10" fmla="*/ 19250 w 21600"/>
                <a:gd name="T11" fmla="*/ 19250 h 21600"/>
              </a:gdLst>
              <a:ahLst/>
              <a:cxnLst>
                <a:cxn ang="0">
                  <a:pos x="T0" y="T1"/>
                </a:cxn>
                <a:cxn ang="0">
                  <a:pos x="T2" y="T3"/>
                </a:cxn>
                <a:cxn ang="0">
                  <a:pos x="T4" y="T5"/>
                </a:cxn>
                <a:cxn ang="0">
                  <a:pos x="T6" y="T7"/>
                </a:cxn>
              </a:cxnLst>
              <a:rect l="T8" t="T9" r="T10" b="T11"/>
              <a:pathLst>
                <a:path w="21600" h="21600">
                  <a:moveTo>
                    <a:pt x="0" y="0"/>
                  </a:moveTo>
                  <a:lnTo>
                    <a:pt x="1100" y="21600"/>
                  </a:lnTo>
                  <a:lnTo>
                    <a:pt x="20500" y="21600"/>
                  </a:lnTo>
                  <a:lnTo>
                    <a:pt x="21600" y="0"/>
                  </a:lnTo>
                  <a:close/>
                </a:path>
              </a:pathLst>
            </a:custGeom>
            <a:gradFill rotWithShape="0">
              <a:gsLst>
                <a:gs pos="0">
                  <a:schemeClr val="bg2"/>
                </a:gs>
                <a:gs pos="100000">
                  <a:srgbClr val="0066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 name="Rectangle 7" descr="Green marble"/>
            <p:cNvSpPr>
              <a:spLocks noChangeArrowheads="1"/>
            </p:cNvSpPr>
            <p:nvPr userDrawn="1"/>
          </p:nvSpPr>
          <p:spPr bwMode="ltGray">
            <a:xfrm>
              <a:off x="184" y="176"/>
              <a:ext cx="5432" cy="3988"/>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nvGrpSpPr>
          <p:cNvPr id="10" name="Group 13"/>
          <p:cNvGrpSpPr>
            <a:grpSpLocks/>
          </p:cNvGrpSpPr>
          <p:nvPr/>
        </p:nvGrpSpPr>
        <p:grpSpPr bwMode="auto">
          <a:xfrm>
            <a:off x="609600" y="3324225"/>
            <a:ext cx="8001000" cy="374650"/>
            <a:chOff x="384" y="2094"/>
            <a:chExt cx="5040" cy="236"/>
          </a:xfrm>
        </p:grpSpPr>
        <p:sp>
          <p:nvSpPr>
            <p:cNvPr id="11" name="Rectangle 14"/>
            <p:cNvSpPr>
              <a:spLocks noChangeArrowheads="1"/>
            </p:cNvSpPr>
            <p:nvPr/>
          </p:nvSpPr>
          <p:spPr bwMode="auto">
            <a:xfrm>
              <a:off x="384" y="2186"/>
              <a:ext cx="5040"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2" name="Rectangle 15"/>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3" name="Line 16"/>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4" name="Line 17"/>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 name="Line 18"/>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6" name="Line 19"/>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7" name="Line 20"/>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8" name="Line 21"/>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666632" name="Rectangle 8"/>
          <p:cNvSpPr>
            <a:spLocks noGrp="1" noChangeArrowheads="1"/>
          </p:cNvSpPr>
          <p:nvPr>
            <p:ph type="ctrTitle"/>
          </p:nvPr>
        </p:nvSpPr>
        <p:spPr>
          <a:xfrm>
            <a:off x="685800" y="1828800"/>
            <a:ext cx="7772400" cy="1143000"/>
          </a:xfrm>
        </p:spPr>
        <p:txBody>
          <a:bodyPr/>
          <a:lstStyle>
            <a:lvl1pPr>
              <a:defRPr/>
            </a:lvl1pPr>
          </a:lstStyle>
          <a:p>
            <a:pPr lvl="0"/>
            <a:r>
              <a:rPr lang="pl-PL" noProof="0" smtClean="0"/>
              <a:t>Kliknij, aby edytować styl wzorca tytułu</a:t>
            </a:r>
          </a:p>
        </p:txBody>
      </p:sp>
      <p:sp>
        <p:nvSpPr>
          <p:cNvPr id="666633" name="Rectangle 9"/>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pl-PL" noProof="0" smtClean="0"/>
              <a:t>Kliknij, aby edytować styl wzorca podtytułu</a:t>
            </a:r>
          </a:p>
        </p:txBody>
      </p:sp>
      <p:sp>
        <p:nvSpPr>
          <p:cNvPr id="19" name="Rectangle 10"/>
          <p:cNvSpPr>
            <a:spLocks noGrp="1" noChangeArrowheads="1"/>
          </p:cNvSpPr>
          <p:nvPr>
            <p:ph type="dt" sz="half" idx="10"/>
          </p:nvPr>
        </p:nvSpPr>
        <p:spPr>
          <a:xfrm>
            <a:off x="698500" y="6154738"/>
            <a:ext cx="1905000" cy="457200"/>
          </a:xfrm>
        </p:spPr>
        <p:txBody>
          <a:bodyPr/>
          <a:lstStyle>
            <a:lvl1pPr>
              <a:defRPr smtClean="0"/>
            </a:lvl1pPr>
          </a:lstStyle>
          <a:p>
            <a:pPr>
              <a:defRPr/>
            </a:pPr>
            <a:endParaRPr lang="pl-PL"/>
          </a:p>
        </p:txBody>
      </p:sp>
      <p:sp>
        <p:nvSpPr>
          <p:cNvPr id="20" name="Rectangle 11"/>
          <p:cNvSpPr>
            <a:spLocks noGrp="1" noChangeArrowheads="1"/>
          </p:cNvSpPr>
          <p:nvPr>
            <p:ph type="ftr" sz="quarter" idx="11"/>
          </p:nvPr>
        </p:nvSpPr>
        <p:spPr>
          <a:xfrm>
            <a:off x="3136900" y="6154738"/>
            <a:ext cx="2895600" cy="457200"/>
          </a:xfrm>
        </p:spPr>
        <p:txBody>
          <a:bodyPr/>
          <a:lstStyle>
            <a:lvl1pPr>
              <a:defRPr smtClean="0"/>
            </a:lvl1pPr>
          </a:lstStyle>
          <a:p>
            <a:pPr>
              <a:defRPr/>
            </a:pPr>
            <a:endParaRPr lang="pl-PL"/>
          </a:p>
        </p:txBody>
      </p:sp>
      <p:sp>
        <p:nvSpPr>
          <p:cNvPr id="21" name="Rectangle 12"/>
          <p:cNvSpPr>
            <a:spLocks noGrp="1" noChangeArrowheads="1"/>
          </p:cNvSpPr>
          <p:nvPr>
            <p:ph type="sldNum" sz="quarter" idx="12"/>
          </p:nvPr>
        </p:nvSpPr>
        <p:spPr>
          <a:xfrm>
            <a:off x="6565900" y="6154738"/>
            <a:ext cx="1905000" cy="457200"/>
          </a:xfrm>
        </p:spPr>
        <p:txBody>
          <a:bodyPr/>
          <a:lstStyle>
            <a:lvl1pPr>
              <a:defRPr smtClean="0"/>
            </a:lvl1pPr>
          </a:lstStyle>
          <a:p>
            <a:pPr>
              <a:defRPr/>
            </a:pPr>
            <a:fld id="{F1E3F45F-D205-4765-B3B3-04AD50F323E5}" type="slidenum">
              <a:rPr lang="pl-PL"/>
              <a:pPr>
                <a:defRPr/>
              </a:pPr>
              <a:t>‹#›</a:t>
            </a:fld>
            <a:endParaRPr lang="pl-PL"/>
          </a:p>
        </p:txBody>
      </p:sp>
    </p:spTree>
    <p:extLst>
      <p:ext uri="{BB962C8B-B14F-4D97-AF65-F5344CB8AC3E}">
        <p14:creationId xmlns:p14="http://schemas.microsoft.com/office/powerpoint/2010/main" val="356425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pl-PL"/>
          </a:p>
        </p:txBody>
      </p:sp>
      <p:sp>
        <p:nvSpPr>
          <p:cNvPr id="5" name="Rectangle 11"/>
          <p:cNvSpPr>
            <a:spLocks noGrp="1" noChangeArrowheads="1"/>
          </p:cNvSpPr>
          <p:nvPr>
            <p:ph type="ftr" sz="quarter" idx="11"/>
          </p:nvPr>
        </p:nvSpPr>
        <p:spPr>
          <a:ln/>
        </p:spPr>
        <p:txBody>
          <a:bodyPr/>
          <a:lstStyle>
            <a:lvl1pPr>
              <a:defRPr/>
            </a:lvl1pPr>
          </a:lstStyle>
          <a:p>
            <a:pPr>
              <a:defRPr/>
            </a:pPr>
            <a:endParaRPr lang="pl-PL"/>
          </a:p>
        </p:txBody>
      </p:sp>
      <p:sp>
        <p:nvSpPr>
          <p:cNvPr id="6" name="Rectangle 12"/>
          <p:cNvSpPr>
            <a:spLocks noGrp="1" noChangeArrowheads="1"/>
          </p:cNvSpPr>
          <p:nvPr>
            <p:ph type="sldNum" sz="quarter" idx="12"/>
          </p:nvPr>
        </p:nvSpPr>
        <p:spPr>
          <a:ln/>
        </p:spPr>
        <p:txBody>
          <a:bodyPr/>
          <a:lstStyle>
            <a:lvl1pPr>
              <a:defRPr/>
            </a:lvl1pPr>
          </a:lstStyle>
          <a:p>
            <a:pPr>
              <a:defRPr/>
            </a:pPr>
            <a:fld id="{6F652EAE-E162-4DA4-B3B5-2ED43A2851CD}" type="slidenum">
              <a:rPr lang="pl-PL"/>
              <a:pPr>
                <a:defRPr/>
              </a:pPr>
              <a:t>‹#›</a:t>
            </a:fld>
            <a:endParaRPr lang="pl-PL"/>
          </a:p>
        </p:txBody>
      </p:sp>
    </p:spTree>
    <p:extLst>
      <p:ext uri="{BB962C8B-B14F-4D97-AF65-F5344CB8AC3E}">
        <p14:creationId xmlns:p14="http://schemas.microsoft.com/office/powerpoint/2010/main" val="3129983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0"/>
          <p:cNvSpPr>
            <a:spLocks noGrp="1" noChangeArrowheads="1"/>
          </p:cNvSpPr>
          <p:nvPr>
            <p:ph type="dt" sz="half" idx="10"/>
          </p:nvPr>
        </p:nvSpPr>
        <p:spPr>
          <a:ln/>
        </p:spPr>
        <p:txBody>
          <a:bodyPr/>
          <a:lstStyle>
            <a:lvl1pPr>
              <a:defRPr/>
            </a:lvl1pPr>
          </a:lstStyle>
          <a:p>
            <a:pPr>
              <a:defRPr/>
            </a:pPr>
            <a:endParaRPr lang="pl-PL"/>
          </a:p>
        </p:txBody>
      </p:sp>
      <p:sp>
        <p:nvSpPr>
          <p:cNvPr id="5" name="Rectangle 11"/>
          <p:cNvSpPr>
            <a:spLocks noGrp="1" noChangeArrowheads="1"/>
          </p:cNvSpPr>
          <p:nvPr>
            <p:ph type="ftr" sz="quarter" idx="11"/>
          </p:nvPr>
        </p:nvSpPr>
        <p:spPr>
          <a:ln/>
        </p:spPr>
        <p:txBody>
          <a:bodyPr/>
          <a:lstStyle>
            <a:lvl1pPr>
              <a:defRPr/>
            </a:lvl1pPr>
          </a:lstStyle>
          <a:p>
            <a:pPr>
              <a:defRPr/>
            </a:pPr>
            <a:endParaRPr lang="pl-PL"/>
          </a:p>
        </p:txBody>
      </p:sp>
      <p:sp>
        <p:nvSpPr>
          <p:cNvPr id="6" name="Rectangle 12"/>
          <p:cNvSpPr>
            <a:spLocks noGrp="1" noChangeArrowheads="1"/>
          </p:cNvSpPr>
          <p:nvPr>
            <p:ph type="sldNum" sz="quarter" idx="12"/>
          </p:nvPr>
        </p:nvSpPr>
        <p:spPr>
          <a:ln/>
        </p:spPr>
        <p:txBody>
          <a:bodyPr/>
          <a:lstStyle>
            <a:lvl1pPr>
              <a:defRPr/>
            </a:lvl1pPr>
          </a:lstStyle>
          <a:p>
            <a:pPr>
              <a:defRPr/>
            </a:pPr>
            <a:fld id="{E83CF6AF-27F4-4BAD-A5EB-22CFF5F511B1}" type="slidenum">
              <a:rPr lang="pl-PL"/>
              <a:pPr>
                <a:defRPr/>
              </a:pPr>
              <a:t>‹#›</a:t>
            </a:fld>
            <a:endParaRPr lang="pl-PL"/>
          </a:p>
        </p:txBody>
      </p:sp>
    </p:spTree>
    <p:extLst>
      <p:ext uri="{BB962C8B-B14F-4D97-AF65-F5344CB8AC3E}">
        <p14:creationId xmlns:p14="http://schemas.microsoft.com/office/powerpoint/2010/main" val="3912988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pl-PL"/>
          </a:p>
        </p:txBody>
      </p:sp>
      <p:sp>
        <p:nvSpPr>
          <p:cNvPr id="6" name="Rectangle 11"/>
          <p:cNvSpPr>
            <a:spLocks noGrp="1" noChangeArrowheads="1"/>
          </p:cNvSpPr>
          <p:nvPr>
            <p:ph type="ftr" sz="quarter" idx="11"/>
          </p:nvPr>
        </p:nvSpPr>
        <p:spPr>
          <a:ln/>
        </p:spPr>
        <p:txBody>
          <a:bodyPr/>
          <a:lstStyle>
            <a:lvl1pPr>
              <a:defRPr/>
            </a:lvl1pPr>
          </a:lstStyle>
          <a:p>
            <a:pPr>
              <a:defRPr/>
            </a:pPr>
            <a:endParaRPr lang="pl-PL"/>
          </a:p>
        </p:txBody>
      </p:sp>
      <p:sp>
        <p:nvSpPr>
          <p:cNvPr id="7" name="Rectangle 12"/>
          <p:cNvSpPr>
            <a:spLocks noGrp="1" noChangeArrowheads="1"/>
          </p:cNvSpPr>
          <p:nvPr>
            <p:ph type="sldNum" sz="quarter" idx="12"/>
          </p:nvPr>
        </p:nvSpPr>
        <p:spPr>
          <a:ln/>
        </p:spPr>
        <p:txBody>
          <a:bodyPr/>
          <a:lstStyle>
            <a:lvl1pPr>
              <a:defRPr/>
            </a:lvl1pPr>
          </a:lstStyle>
          <a:p>
            <a:pPr>
              <a:defRPr/>
            </a:pPr>
            <a:fld id="{12ED3B70-1F5A-4FA5-BB2D-5B5CFD0BB93F}" type="slidenum">
              <a:rPr lang="pl-PL"/>
              <a:pPr>
                <a:defRPr/>
              </a:pPr>
              <a:t>‹#›</a:t>
            </a:fld>
            <a:endParaRPr lang="pl-PL"/>
          </a:p>
        </p:txBody>
      </p:sp>
    </p:spTree>
    <p:extLst>
      <p:ext uri="{BB962C8B-B14F-4D97-AF65-F5344CB8AC3E}">
        <p14:creationId xmlns:p14="http://schemas.microsoft.com/office/powerpoint/2010/main" val="2684493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pl-PL"/>
          </a:p>
        </p:txBody>
      </p:sp>
      <p:sp>
        <p:nvSpPr>
          <p:cNvPr id="8" name="Rectangle 11"/>
          <p:cNvSpPr>
            <a:spLocks noGrp="1" noChangeArrowheads="1"/>
          </p:cNvSpPr>
          <p:nvPr>
            <p:ph type="ftr" sz="quarter" idx="11"/>
          </p:nvPr>
        </p:nvSpPr>
        <p:spPr>
          <a:ln/>
        </p:spPr>
        <p:txBody>
          <a:bodyPr/>
          <a:lstStyle>
            <a:lvl1pPr>
              <a:defRPr/>
            </a:lvl1pPr>
          </a:lstStyle>
          <a:p>
            <a:pPr>
              <a:defRPr/>
            </a:pPr>
            <a:endParaRPr lang="pl-PL"/>
          </a:p>
        </p:txBody>
      </p:sp>
      <p:sp>
        <p:nvSpPr>
          <p:cNvPr id="9" name="Rectangle 12"/>
          <p:cNvSpPr>
            <a:spLocks noGrp="1" noChangeArrowheads="1"/>
          </p:cNvSpPr>
          <p:nvPr>
            <p:ph type="sldNum" sz="quarter" idx="12"/>
          </p:nvPr>
        </p:nvSpPr>
        <p:spPr>
          <a:ln/>
        </p:spPr>
        <p:txBody>
          <a:bodyPr/>
          <a:lstStyle>
            <a:lvl1pPr>
              <a:defRPr/>
            </a:lvl1pPr>
          </a:lstStyle>
          <a:p>
            <a:pPr>
              <a:defRPr/>
            </a:pPr>
            <a:fld id="{7D83F57D-0CB4-498A-ADE8-FAEF5BA4CDE4}" type="slidenum">
              <a:rPr lang="pl-PL"/>
              <a:pPr>
                <a:defRPr/>
              </a:pPr>
              <a:t>‹#›</a:t>
            </a:fld>
            <a:endParaRPr lang="pl-PL"/>
          </a:p>
        </p:txBody>
      </p:sp>
    </p:spTree>
    <p:extLst>
      <p:ext uri="{BB962C8B-B14F-4D97-AF65-F5344CB8AC3E}">
        <p14:creationId xmlns:p14="http://schemas.microsoft.com/office/powerpoint/2010/main" val="2112733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pl-PL"/>
          </a:p>
        </p:txBody>
      </p:sp>
      <p:sp>
        <p:nvSpPr>
          <p:cNvPr id="4" name="Rectangle 11"/>
          <p:cNvSpPr>
            <a:spLocks noGrp="1" noChangeArrowheads="1"/>
          </p:cNvSpPr>
          <p:nvPr>
            <p:ph type="ftr" sz="quarter" idx="11"/>
          </p:nvPr>
        </p:nvSpPr>
        <p:spPr>
          <a:ln/>
        </p:spPr>
        <p:txBody>
          <a:bodyPr/>
          <a:lstStyle>
            <a:lvl1pPr>
              <a:defRPr/>
            </a:lvl1pPr>
          </a:lstStyle>
          <a:p>
            <a:pPr>
              <a:defRPr/>
            </a:pPr>
            <a:endParaRPr lang="pl-PL"/>
          </a:p>
        </p:txBody>
      </p:sp>
      <p:sp>
        <p:nvSpPr>
          <p:cNvPr id="5" name="Rectangle 12"/>
          <p:cNvSpPr>
            <a:spLocks noGrp="1" noChangeArrowheads="1"/>
          </p:cNvSpPr>
          <p:nvPr>
            <p:ph type="sldNum" sz="quarter" idx="12"/>
          </p:nvPr>
        </p:nvSpPr>
        <p:spPr>
          <a:ln/>
        </p:spPr>
        <p:txBody>
          <a:bodyPr/>
          <a:lstStyle>
            <a:lvl1pPr>
              <a:defRPr/>
            </a:lvl1pPr>
          </a:lstStyle>
          <a:p>
            <a:pPr>
              <a:defRPr/>
            </a:pPr>
            <a:fld id="{C246254D-1BBF-44A8-A380-DB9C8A993266}" type="slidenum">
              <a:rPr lang="pl-PL"/>
              <a:pPr>
                <a:defRPr/>
              </a:pPr>
              <a:t>‹#›</a:t>
            </a:fld>
            <a:endParaRPr lang="pl-PL"/>
          </a:p>
        </p:txBody>
      </p:sp>
    </p:spTree>
    <p:extLst>
      <p:ext uri="{BB962C8B-B14F-4D97-AF65-F5344CB8AC3E}">
        <p14:creationId xmlns:p14="http://schemas.microsoft.com/office/powerpoint/2010/main" val="214136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1172324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pl-PL"/>
          </a:p>
        </p:txBody>
      </p:sp>
      <p:sp>
        <p:nvSpPr>
          <p:cNvPr id="3" name="Rectangle 11"/>
          <p:cNvSpPr>
            <a:spLocks noGrp="1" noChangeArrowheads="1"/>
          </p:cNvSpPr>
          <p:nvPr>
            <p:ph type="ftr" sz="quarter" idx="11"/>
          </p:nvPr>
        </p:nvSpPr>
        <p:spPr>
          <a:ln/>
        </p:spPr>
        <p:txBody>
          <a:bodyPr/>
          <a:lstStyle>
            <a:lvl1pPr>
              <a:defRPr/>
            </a:lvl1pPr>
          </a:lstStyle>
          <a:p>
            <a:pPr>
              <a:defRPr/>
            </a:pPr>
            <a:endParaRPr lang="pl-PL"/>
          </a:p>
        </p:txBody>
      </p:sp>
      <p:sp>
        <p:nvSpPr>
          <p:cNvPr id="4" name="Rectangle 12"/>
          <p:cNvSpPr>
            <a:spLocks noGrp="1" noChangeArrowheads="1"/>
          </p:cNvSpPr>
          <p:nvPr>
            <p:ph type="sldNum" sz="quarter" idx="12"/>
          </p:nvPr>
        </p:nvSpPr>
        <p:spPr>
          <a:ln/>
        </p:spPr>
        <p:txBody>
          <a:bodyPr/>
          <a:lstStyle>
            <a:lvl1pPr>
              <a:defRPr/>
            </a:lvl1pPr>
          </a:lstStyle>
          <a:p>
            <a:pPr>
              <a:defRPr/>
            </a:pPr>
            <a:fld id="{A136A49D-5627-46FC-BDF3-4C585C85B7F6}" type="slidenum">
              <a:rPr lang="pl-PL"/>
              <a:pPr>
                <a:defRPr/>
              </a:pPr>
              <a:t>‹#›</a:t>
            </a:fld>
            <a:endParaRPr lang="pl-PL"/>
          </a:p>
        </p:txBody>
      </p:sp>
    </p:spTree>
    <p:extLst>
      <p:ext uri="{BB962C8B-B14F-4D97-AF65-F5344CB8AC3E}">
        <p14:creationId xmlns:p14="http://schemas.microsoft.com/office/powerpoint/2010/main" val="922050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endParaRPr lang="pl-PL"/>
          </a:p>
        </p:txBody>
      </p:sp>
      <p:sp>
        <p:nvSpPr>
          <p:cNvPr id="6" name="Rectangle 11"/>
          <p:cNvSpPr>
            <a:spLocks noGrp="1" noChangeArrowheads="1"/>
          </p:cNvSpPr>
          <p:nvPr>
            <p:ph type="ftr" sz="quarter" idx="11"/>
          </p:nvPr>
        </p:nvSpPr>
        <p:spPr>
          <a:ln/>
        </p:spPr>
        <p:txBody>
          <a:bodyPr/>
          <a:lstStyle>
            <a:lvl1pPr>
              <a:defRPr/>
            </a:lvl1pPr>
          </a:lstStyle>
          <a:p>
            <a:pPr>
              <a:defRPr/>
            </a:pPr>
            <a:endParaRPr lang="pl-PL"/>
          </a:p>
        </p:txBody>
      </p:sp>
      <p:sp>
        <p:nvSpPr>
          <p:cNvPr id="7" name="Rectangle 12"/>
          <p:cNvSpPr>
            <a:spLocks noGrp="1" noChangeArrowheads="1"/>
          </p:cNvSpPr>
          <p:nvPr>
            <p:ph type="sldNum" sz="quarter" idx="12"/>
          </p:nvPr>
        </p:nvSpPr>
        <p:spPr>
          <a:ln/>
        </p:spPr>
        <p:txBody>
          <a:bodyPr/>
          <a:lstStyle>
            <a:lvl1pPr>
              <a:defRPr/>
            </a:lvl1pPr>
          </a:lstStyle>
          <a:p>
            <a:pPr>
              <a:defRPr/>
            </a:pPr>
            <a:fld id="{F9AAD514-ECC6-4BC3-99E8-395C90068340}" type="slidenum">
              <a:rPr lang="pl-PL"/>
              <a:pPr>
                <a:defRPr/>
              </a:pPr>
              <a:t>‹#›</a:t>
            </a:fld>
            <a:endParaRPr lang="pl-PL"/>
          </a:p>
        </p:txBody>
      </p:sp>
    </p:spTree>
    <p:extLst>
      <p:ext uri="{BB962C8B-B14F-4D97-AF65-F5344CB8AC3E}">
        <p14:creationId xmlns:p14="http://schemas.microsoft.com/office/powerpoint/2010/main" val="1561352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dt" sz="half" idx="10"/>
          </p:nvPr>
        </p:nvSpPr>
        <p:spPr>
          <a:ln/>
        </p:spPr>
        <p:txBody>
          <a:bodyPr/>
          <a:lstStyle>
            <a:lvl1pPr>
              <a:defRPr/>
            </a:lvl1pPr>
          </a:lstStyle>
          <a:p>
            <a:pPr>
              <a:defRPr/>
            </a:pPr>
            <a:endParaRPr lang="pl-PL"/>
          </a:p>
        </p:txBody>
      </p:sp>
      <p:sp>
        <p:nvSpPr>
          <p:cNvPr id="6" name="Rectangle 11"/>
          <p:cNvSpPr>
            <a:spLocks noGrp="1" noChangeArrowheads="1"/>
          </p:cNvSpPr>
          <p:nvPr>
            <p:ph type="ftr" sz="quarter" idx="11"/>
          </p:nvPr>
        </p:nvSpPr>
        <p:spPr>
          <a:ln/>
        </p:spPr>
        <p:txBody>
          <a:bodyPr/>
          <a:lstStyle>
            <a:lvl1pPr>
              <a:defRPr/>
            </a:lvl1pPr>
          </a:lstStyle>
          <a:p>
            <a:pPr>
              <a:defRPr/>
            </a:pPr>
            <a:endParaRPr lang="pl-PL"/>
          </a:p>
        </p:txBody>
      </p:sp>
      <p:sp>
        <p:nvSpPr>
          <p:cNvPr id="7" name="Rectangle 12"/>
          <p:cNvSpPr>
            <a:spLocks noGrp="1" noChangeArrowheads="1"/>
          </p:cNvSpPr>
          <p:nvPr>
            <p:ph type="sldNum" sz="quarter" idx="12"/>
          </p:nvPr>
        </p:nvSpPr>
        <p:spPr>
          <a:ln/>
        </p:spPr>
        <p:txBody>
          <a:bodyPr/>
          <a:lstStyle>
            <a:lvl1pPr>
              <a:defRPr/>
            </a:lvl1pPr>
          </a:lstStyle>
          <a:p>
            <a:pPr>
              <a:defRPr/>
            </a:pPr>
            <a:fld id="{74724B1B-82F5-4EAC-B5FC-4116C194ABD2}" type="slidenum">
              <a:rPr lang="pl-PL"/>
              <a:pPr>
                <a:defRPr/>
              </a:pPr>
              <a:t>‹#›</a:t>
            </a:fld>
            <a:endParaRPr lang="pl-PL"/>
          </a:p>
        </p:txBody>
      </p:sp>
    </p:spTree>
    <p:extLst>
      <p:ext uri="{BB962C8B-B14F-4D97-AF65-F5344CB8AC3E}">
        <p14:creationId xmlns:p14="http://schemas.microsoft.com/office/powerpoint/2010/main" val="2019006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pl-PL"/>
          </a:p>
        </p:txBody>
      </p:sp>
      <p:sp>
        <p:nvSpPr>
          <p:cNvPr id="5" name="Rectangle 11"/>
          <p:cNvSpPr>
            <a:spLocks noGrp="1" noChangeArrowheads="1"/>
          </p:cNvSpPr>
          <p:nvPr>
            <p:ph type="ftr" sz="quarter" idx="11"/>
          </p:nvPr>
        </p:nvSpPr>
        <p:spPr>
          <a:ln/>
        </p:spPr>
        <p:txBody>
          <a:bodyPr/>
          <a:lstStyle>
            <a:lvl1pPr>
              <a:defRPr/>
            </a:lvl1pPr>
          </a:lstStyle>
          <a:p>
            <a:pPr>
              <a:defRPr/>
            </a:pPr>
            <a:endParaRPr lang="pl-PL"/>
          </a:p>
        </p:txBody>
      </p:sp>
      <p:sp>
        <p:nvSpPr>
          <p:cNvPr id="6" name="Rectangle 12"/>
          <p:cNvSpPr>
            <a:spLocks noGrp="1" noChangeArrowheads="1"/>
          </p:cNvSpPr>
          <p:nvPr>
            <p:ph type="sldNum" sz="quarter" idx="12"/>
          </p:nvPr>
        </p:nvSpPr>
        <p:spPr>
          <a:ln/>
        </p:spPr>
        <p:txBody>
          <a:bodyPr/>
          <a:lstStyle>
            <a:lvl1pPr>
              <a:defRPr/>
            </a:lvl1pPr>
          </a:lstStyle>
          <a:p>
            <a:pPr>
              <a:defRPr/>
            </a:pPr>
            <a:fld id="{639CC9F5-6006-43E8-9BF4-FEBB00112338}" type="slidenum">
              <a:rPr lang="pl-PL"/>
              <a:pPr>
                <a:defRPr/>
              </a:pPr>
              <a:t>‹#›</a:t>
            </a:fld>
            <a:endParaRPr lang="pl-PL"/>
          </a:p>
        </p:txBody>
      </p:sp>
    </p:spTree>
    <p:extLst>
      <p:ext uri="{BB962C8B-B14F-4D97-AF65-F5344CB8AC3E}">
        <p14:creationId xmlns:p14="http://schemas.microsoft.com/office/powerpoint/2010/main" val="461421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350838"/>
            <a:ext cx="1946275" cy="5429250"/>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5800" y="350838"/>
            <a:ext cx="5686425" cy="54292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pl-PL"/>
          </a:p>
        </p:txBody>
      </p:sp>
      <p:sp>
        <p:nvSpPr>
          <p:cNvPr id="5" name="Rectangle 11"/>
          <p:cNvSpPr>
            <a:spLocks noGrp="1" noChangeArrowheads="1"/>
          </p:cNvSpPr>
          <p:nvPr>
            <p:ph type="ftr" sz="quarter" idx="11"/>
          </p:nvPr>
        </p:nvSpPr>
        <p:spPr>
          <a:ln/>
        </p:spPr>
        <p:txBody>
          <a:bodyPr/>
          <a:lstStyle>
            <a:lvl1pPr>
              <a:defRPr/>
            </a:lvl1pPr>
          </a:lstStyle>
          <a:p>
            <a:pPr>
              <a:defRPr/>
            </a:pPr>
            <a:endParaRPr lang="pl-PL"/>
          </a:p>
        </p:txBody>
      </p:sp>
      <p:sp>
        <p:nvSpPr>
          <p:cNvPr id="6" name="Rectangle 12"/>
          <p:cNvSpPr>
            <a:spLocks noGrp="1" noChangeArrowheads="1"/>
          </p:cNvSpPr>
          <p:nvPr>
            <p:ph type="sldNum" sz="quarter" idx="12"/>
          </p:nvPr>
        </p:nvSpPr>
        <p:spPr>
          <a:ln/>
        </p:spPr>
        <p:txBody>
          <a:bodyPr/>
          <a:lstStyle>
            <a:lvl1pPr>
              <a:defRPr/>
            </a:lvl1pPr>
          </a:lstStyle>
          <a:p>
            <a:pPr>
              <a:defRPr/>
            </a:pPr>
            <a:fld id="{6942CCB6-94D4-4283-BB98-A704E574404C}" type="slidenum">
              <a:rPr lang="pl-PL"/>
              <a:pPr>
                <a:defRPr/>
              </a:pPr>
              <a:t>‹#›</a:t>
            </a:fld>
            <a:endParaRPr lang="pl-PL"/>
          </a:p>
        </p:txBody>
      </p:sp>
    </p:spTree>
    <p:extLst>
      <p:ext uri="{BB962C8B-B14F-4D97-AF65-F5344CB8AC3E}">
        <p14:creationId xmlns:p14="http://schemas.microsoft.com/office/powerpoint/2010/main" val="2715641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7"/>
          <p:cNvGrpSpPr>
            <a:grpSpLocks/>
          </p:cNvGrpSpPr>
          <p:nvPr/>
        </p:nvGrpSpPr>
        <p:grpSpPr bwMode="auto">
          <a:xfrm>
            <a:off x="609600" y="3324225"/>
            <a:ext cx="8001000" cy="374650"/>
            <a:chOff x="384" y="2094"/>
            <a:chExt cx="5040" cy="236"/>
          </a:xfrm>
        </p:grpSpPr>
        <p:sp>
          <p:nvSpPr>
            <p:cNvPr id="5" name="Rectangle 8"/>
            <p:cNvSpPr>
              <a:spLocks noChangeArrowheads="1"/>
            </p:cNvSpPr>
            <p:nvPr/>
          </p:nvSpPr>
          <p:spPr bwMode="auto">
            <a:xfrm>
              <a:off x="384" y="2186"/>
              <a:ext cx="5040"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 name="Rectangle 9"/>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 name="Line 10"/>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8" name="Line 11"/>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 name="Line 12"/>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 name="Line 13"/>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1" name="Line 14"/>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2" name="Line 15"/>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672770" name="Rectangle 2"/>
          <p:cNvSpPr>
            <a:spLocks noGrp="1" noChangeArrowheads="1"/>
          </p:cNvSpPr>
          <p:nvPr>
            <p:ph type="ctrTitle"/>
          </p:nvPr>
        </p:nvSpPr>
        <p:spPr>
          <a:xfrm>
            <a:off x="685800" y="1828800"/>
            <a:ext cx="7772400" cy="1143000"/>
          </a:xfrm>
        </p:spPr>
        <p:txBody>
          <a:bodyPr/>
          <a:lstStyle>
            <a:lvl1pPr>
              <a:defRPr/>
            </a:lvl1pPr>
          </a:lstStyle>
          <a:p>
            <a:pPr lvl="0"/>
            <a:r>
              <a:rPr lang="pl-PL" noProof="0" smtClean="0"/>
              <a:t>Kliknij, aby edytować styl wzorca tytułu</a:t>
            </a:r>
          </a:p>
        </p:txBody>
      </p:sp>
      <p:sp>
        <p:nvSpPr>
          <p:cNvPr id="6727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pl-PL" noProof="0" smtClean="0"/>
              <a:t>Kliknij, aby edytować styl wzorca podtytułu</a:t>
            </a:r>
          </a:p>
        </p:txBody>
      </p:sp>
      <p:sp>
        <p:nvSpPr>
          <p:cNvPr id="13" name="Rectangle 4"/>
          <p:cNvSpPr>
            <a:spLocks noGrp="1" noChangeArrowheads="1"/>
          </p:cNvSpPr>
          <p:nvPr>
            <p:ph type="dt" sz="half" idx="10"/>
          </p:nvPr>
        </p:nvSpPr>
        <p:spPr>
          <a:xfrm>
            <a:off x="698500" y="6154738"/>
            <a:ext cx="1905000" cy="457200"/>
          </a:xfrm>
        </p:spPr>
        <p:txBody>
          <a:bodyPr/>
          <a:lstStyle>
            <a:lvl1pPr>
              <a:defRPr smtClean="0"/>
            </a:lvl1pPr>
          </a:lstStyle>
          <a:p>
            <a:pPr>
              <a:defRPr/>
            </a:pPr>
            <a:endParaRPr lang="pl-PL"/>
          </a:p>
        </p:txBody>
      </p:sp>
      <p:sp>
        <p:nvSpPr>
          <p:cNvPr id="14" name="Rectangle 5"/>
          <p:cNvSpPr>
            <a:spLocks noGrp="1" noChangeArrowheads="1"/>
          </p:cNvSpPr>
          <p:nvPr>
            <p:ph type="ftr" sz="quarter" idx="11"/>
          </p:nvPr>
        </p:nvSpPr>
        <p:spPr>
          <a:xfrm>
            <a:off x="3136900" y="6154738"/>
            <a:ext cx="2895600" cy="457200"/>
          </a:xfrm>
        </p:spPr>
        <p:txBody>
          <a:bodyPr/>
          <a:lstStyle>
            <a:lvl1pPr>
              <a:defRPr smtClean="0"/>
            </a:lvl1pPr>
          </a:lstStyle>
          <a:p>
            <a:pPr>
              <a:defRPr/>
            </a:pPr>
            <a:endParaRPr lang="pl-PL"/>
          </a:p>
        </p:txBody>
      </p:sp>
      <p:sp>
        <p:nvSpPr>
          <p:cNvPr id="15" name="Rectangle 6"/>
          <p:cNvSpPr>
            <a:spLocks noGrp="1" noChangeArrowheads="1"/>
          </p:cNvSpPr>
          <p:nvPr>
            <p:ph type="sldNum" sz="quarter" idx="12"/>
          </p:nvPr>
        </p:nvSpPr>
        <p:spPr>
          <a:xfrm>
            <a:off x="6565900" y="6154738"/>
            <a:ext cx="1905000" cy="457200"/>
          </a:xfrm>
        </p:spPr>
        <p:txBody>
          <a:bodyPr/>
          <a:lstStyle>
            <a:lvl1pPr>
              <a:defRPr smtClean="0"/>
            </a:lvl1pPr>
          </a:lstStyle>
          <a:p>
            <a:pPr>
              <a:defRPr/>
            </a:pPr>
            <a:fld id="{F4A7E722-ACFD-48EA-9057-6BB71748342B}" type="slidenum">
              <a:rPr lang="pl-PL"/>
              <a:pPr>
                <a:defRPr/>
              </a:pPr>
              <a:t>‹#›</a:t>
            </a:fld>
            <a:endParaRPr lang="pl-PL"/>
          </a:p>
        </p:txBody>
      </p:sp>
    </p:spTree>
    <p:extLst>
      <p:ext uri="{BB962C8B-B14F-4D97-AF65-F5344CB8AC3E}">
        <p14:creationId xmlns:p14="http://schemas.microsoft.com/office/powerpoint/2010/main" val="1907003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55327FBB-4CD4-448C-9BCF-28A26E353926}" type="slidenum">
              <a:rPr lang="pl-PL"/>
              <a:pPr>
                <a:defRPr/>
              </a:pPr>
              <a:t>‹#›</a:t>
            </a:fld>
            <a:endParaRPr lang="pl-PL"/>
          </a:p>
        </p:txBody>
      </p:sp>
    </p:spTree>
    <p:extLst>
      <p:ext uri="{BB962C8B-B14F-4D97-AF65-F5344CB8AC3E}">
        <p14:creationId xmlns:p14="http://schemas.microsoft.com/office/powerpoint/2010/main" val="3144783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7ECCCA6C-C11B-43E2-94A6-65CFA6B5B4D1}" type="slidenum">
              <a:rPr lang="pl-PL"/>
              <a:pPr>
                <a:defRPr/>
              </a:pPr>
              <a:t>‹#›</a:t>
            </a:fld>
            <a:endParaRPr lang="pl-PL"/>
          </a:p>
        </p:txBody>
      </p:sp>
    </p:spTree>
    <p:extLst>
      <p:ext uri="{BB962C8B-B14F-4D97-AF65-F5344CB8AC3E}">
        <p14:creationId xmlns:p14="http://schemas.microsoft.com/office/powerpoint/2010/main" val="1492359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B9B85BB8-9F5E-4F1D-9AA0-79BB3C0F2B5B}" type="slidenum">
              <a:rPr lang="pl-PL"/>
              <a:pPr>
                <a:defRPr/>
              </a:pPr>
              <a:t>‹#›</a:t>
            </a:fld>
            <a:endParaRPr lang="pl-PL"/>
          </a:p>
        </p:txBody>
      </p:sp>
    </p:spTree>
    <p:extLst>
      <p:ext uri="{BB962C8B-B14F-4D97-AF65-F5344CB8AC3E}">
        <p14:creationId xmlns:p14="http://schemas.microsoft.com/office/powerpoint/2010/main" val="1846895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7A25478E-C7AC-4171-96BC-286E4945B0BA}" type="slidenum">
              <a:rPr lang="pl-PL"/>
              <a:pPr>
                <a:defRPr/>
              </a:pPr>
              <a:t>‹#›</a:t>
            </a:fld>
            <a:endParaRPr lang="pl-PL"/>
          </a:p>
        </p:txBody>
      </p:sp>
    </p:spTree>
    <p:extLst>
      <p:ext uri="{BB962C8B-B14F-4D97-AF65-F5344CB8AC3E}">
        <p14:creationId xmlns:p14="http://schemas.microsoft.com/office/powerpoint/2010/main" val="2863843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extLst>
      <p:ext uri="{BB962C8B-B14F-4D97-AF65-F5344CB8AC3E}">
        <p14:creationId xmlns:p14="http://schemas.microsoft.com/office/powerpoint/2010/main" val="566740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42ABFDF3-38CB-42AC-8BAE-FB7D2650D522}" type="slidenum">
              <a:rPr lang="pl-PL"/>
              <a:pPr>
                <a:defRPr/>
              </a:pPr>
              <a:t>‹#›</a:t>
            </a:fld>
            <a:endParaRPr lang="pl-PL"/>
          </a:p>
        </p:txBody>
      </p:sp>
    </p:spTree>
    <p:extLst>
      <p:ext uri="{BB962C8B-B14F-4D97-AF65-F5344CB8AC3E}">
        <p14:creationId xmlns:p14="http://schemas.microsoft.com/office/powerpoint/2010/main" val="3394687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863BF1C3-9FF7-46D0-ACDC-D096C496D1C5}" type="slidenum">
              <a:rPr lang="pl-PL"/>
              <a:pPr>
                <a:defRPr/>
              </a:pPr>
              <a:t>‹#›</a:t>
            </a:fld>
            <a:endParaRPr lang="pl-PL"/>
          </a:p>
        </p:txBody>
      </p:sp>
    </p:spTree>
    <p:extLst>
      <p:ext uri="{BB962C8B-B14F-4D97-AF65-F5344CB8AC3E}">
        <p14:creationId xmlns:p14="http://schemas.microsoft.com/office/powerpoint/2010/main" val="1048231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8855315E-B1ED-4E53-B862-E63E700E1F50}" type="slidenum">
              <a:rPr lang="pl-PL"/>
              <a:pPr>
                <a:defRPr/>
              </a:pPr>
              <a:t>‹#›</a:t>
            </a:fld>
            <a:endParaRPr lang="pl-PL"/>
          </a:p>
        </p:txBody>
      </p:sp>
    </p:spTree>
    <p:extLst>
      <p:ext uri="{BB962C8B-B14F-4D97-AF65-F5344CB8AC3E}">
        <p14:creationId xmlns:p14="http://schemas.microsoft.com/office/powerpoint/2010/main" val="3359720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D589F11C-DE8B-4513-A578-B71BC17F0667}" type="slidenum">
              <a:rPr lang="pl-PL"/>
              <a:pPr>
                <a:defRPr/>
              </a:pPr>
              <a:t>‹#›</a:t>
            </a:fld>
            <a:endParaRPr lang="pl-PL"/>
          </a:p>
        </p:txBody>
      </p:sp>
    </p:spTree>
    <p:extLst>
      <p:ext uri="{BB962C8B-B14F-4D97-AF65-F5344CB8AC3E}">
        <p14:creationId xmlns:p14="http://schemas.microsoft.com/office/powerpoint/2010/main" val="3506281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0A7F764B-4DE5-44F4-AEB5-63D185938CC6}" type="slidenum">
              <a:rPr lang="pl-PL"/>
              <a:pPr>
                <a:defRPr/>
              </a:pPr>
              <a:t>‹#›</a:t>
            </a:fld>
            <a:endParaRPr lang="pl-PL"/>
          </a:p>
        </p:txBody>
      </p:sp>
    </p:spTree>
    <p:extLst>
      <p:ext uri="{BB962C8B-B14F-4D97-AF65-F5344CB8AC3E}">
        <p14:creationId xmlns:p14="http://schemas.microsoft.com/office/powerpoint/2010/main" val="184136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350838"/>
            <a:ext cx="1946275" cy="5429250"/>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85800" y="350838"/>
            <a:ext cx="5686425" cy="54292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DB89543F-2832-40D8-9A43-2AF4ED11059D}" type="slidenum">
              <a:rPr lang="pl-PL"/>
              <a:pPr>
                <a:defRPr/>
              </a:pPr>
              <a:t>‹#›</a:t>
            </a:fld>
            <a:endParaRPr lang="pl-PL"/>
          </a:p>
        </p:txBody>
      </p:sp>
    </p:spTree>
    <p:extLst>
      <p:ext uri="{BB962C8B-B14F-4D97-AF65-F5344CB8AC3E}">
        <p14:creationId xmlns:p14="http://schemas.microsoft.com/office/powerpoint/2010/main" val="225856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937125"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847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171736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Tree>
    <p:extLst>
      <p:ext uri="{BB962C8B-B14F-4D97-AF65-F5344CB8AC3E}">
        <p14:creationId xmlns:p14="http://schemas.microsoft.com/office/powerpoint/2010/main" val="44772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92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358912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val="4288816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B36"/>
            </a:gs>
            <a:gs pos="50000">
              <a:srgbClr val="003366"/>
            </a:gs>
            <a:gs pos="100000">
              <a:srgbClr val="001B36"/>
            </a:gs>
          </a:gsLst>
          <a:lin ang="2700000" scaled="1"/>
        </a:gradFill>
        <a:effectLst/>
      </p:bgPr>
    </p:bg>
    <p:spTree>
      <p:nvGrpSpPr>
        <p:cNvPr id="1" name=""/>
        <p:cNvGrpSpPr/>
        <p:nvPr/>
      </p:nvGrpSpPr>
      <p:grpSpPr>
        <a:xfrm>
          <a:off x="0" y="0"/>
          <a:ext cx="0" cy="0"/>
          <a:chOff x="0" y="0"/>
          <a:chExt cx="0" cy="0"/>
        </a:xfrm>
      </p:grpSpPr>
      <p:pic>
        <p:nvPicPr>
          <p:cNvPr id="1026" name="Picture 2" descr=" Berlin bulle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03" name="Rectangle 3"/>
          <p:cNvSpPr>
            <a:spLocks noGrp="1" noChangeArrowheads="1"/>
          </p:cNvSpPr>
          <p:nvPr>
            <p:ph type="title"/>
          </p:nvPr>
        </p:nvSpPr>
        <p:spPr bwMode="auto">
          <a:xfrm>
            <a:off x="755650" y="115888"/>
            <a:ext cx="77724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85800" y="1125538"/>
            <a:ext cx="835025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l-PL" smtClean="0"/>
              <a:t>Click to edit Master text styles</a:t>
            </a:r>
          </a:p>
          <a:p>
            <a:pPr lvl="1"/>
            <a:r>
              <a:rPr lang="en-US" altLang="pl-PL" smtClean="0"/>
              <a:t>Second level</a:t>
            </a:r>
          </a:p>
          <a:p>
            <a:pPr lvl="2"/>
            <a:r>
              <a:rPr lang="en-US" altLang="pl-PL" smtClean="0"/>
              <a:t>Third level</a:t>
            </a:r>
          </a:p>
          <a:p>
            <a:pPr lvl="3"/>
            <a:r>
              <a:rPr lang="en-US" altLang="pl-PL" smtClean="0"/>
              <a:t>Fourth level</a:t>
            </a:r>
          </a:p>
          <a:p>
            <a:pPr lvl="4"/>
            <a:r>
              <a:rPr lang="en-US" altLang="pl-PL" smtClean="0"/>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a:solidFill>
            <a:schemeClr val="bg1"/>
          </a:solidFill>
          <a:latin typeface="+mn-lt"/>
        </a:defRPr>
      </a:lvl2pPr>
      <a:lvl3pPr marL="1143000" indent="-228600" algn="l" rtl="0" eaLnBrk="0" fontAlgn="base" hangingPunct="0">
        <a:spcBef>
          <a:spcPct val="20000"/>
        </a:spcBef>
        <a:spcAft>
          <a:spcPct val="0"/>
        </a:spcAft>
        <a:buChar char="•"/>
        <a:defRPr sz="1600">
          <a:solidFill>
            <a:schemeClr val="bg1"/>
          </a:solidFill>
          <a:latin typeface="+mn-lt"/>
        </a:defRPr>
      </a:lvl3pPr>
      <a:lvl4pPr marL="1600200" indent="-228600" algn="l" rtl="0" eaLnBrk="0" fontAlgn="base" hangingPunct="0">
        <a:spcBef>
          <a:spcPct val="20000"/>
        </a:spcBef>
        <a:spcAft>
          <a:spcPct val="0"/>
        </a:spcAft>
        <a:buChar char="–"/>
        <a:defRPr sz="1400">
          <a:solidFill>
            <a:schemeClr val="bg1"/>
          </a:solidFill>
          <a:latin typeface="+mn-lt"/>
        </a:defRPr>
      </a:lvl4pPr>
      <a:lvl5pPr marL="2057400" indent="-228600" algn="l" rtl="0" eaLnBrk="0" fontAlgn="base" hangingPunct="0">
        <a:spcBef>
          <a:spcPct val="20000"/>
        </a:spcBef>
        <a:spcAft>
          <a:spcPct val="0"/>
        </a:spcAft>
        <a:buChar char="»"/>
        <a:defRPr sz="1400">
          <a:solidFill>
            <a:schemeClr val="bg1"/>
          </a:solidFill>
          <a:latin typeface="+mn-lt"/>
        </a:defRPr>
      </a:lvl5pPr>
      <a:lvl6pPr marL="2514600" indent="-228600" algn="l" rtl="0" fontAlgn="base">
        <a:spcBef>
          <a:spcPct val="20000"/>
        </a:spcBef>
        <a:spcAft>
          <a:spcPct val="0"/>
        </a:spcAft>
        <a:buChar char="»"/>
        <a:defRPr sz="1400">
          <a:solidFill>
            <a:schemeClr val="bg1"/>
          </a:solidFill>
          <a:latin typeface="+mn-lt"/>
        </a:defRPr>
      </a:lvl6pPr>
      <a:lvl7pPr marL="2971800" indent="-228600" algn="l" rtl="0" fontAlgn="base">
        <a:spcBef>
          <a:spcPct val="20000"/>
        </a:spcBef>
        <a:spcAft>
          <a:spcPct val="0"/>
        </a:spcAft>
        <a:buChar char="»"/>
        <a:defRPr sz="1400">
          <a:solidFill>
            <a:schemeClr val="bg1"/>
          </a:solidFill>
          <a:latin typeface="+mn-lt"/>
        </a:defRPr>
      </a:lvl7pPr>
      <a:lvl8pPr marL="3429000" indent="-228600" algn="l" rtl="0" fontAlgn="base">
        <a:spcBef>
          <a:spcPct val="20000"/>
        </a:spcBef>
        <a:spcAft>
          <a:spcPct val="0"/>
        </a:spcAft>
        <a:buChar char="»"/>
        <a:defRPr sz="1400">
          <a:solidFill>
            <a:schemeClr val="bg1"/>
          </a:solidFill>
          <a:latin typeface="+mn-lt"/>
        </a:defRPr>
      </a:lvl8pPr>
      <a:lvl9pPr marL="3886200" indent="-228600" algn="l" rtl="0" fontAlgn="base">
        <a:spcBef>
          <a:spcPct val="20000"/>
        </a:spcBef>
        <a:spcAft>
          <a:spcPct val="0"/>
        </a:spcAft>
        <a:buChar char="»"/>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F00"/>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38100" y="-12700"/>
            <a:ext cx="9239250" cy="6940550"/>
            <a:chOff x="-12" y="-10"/>
            <a:chExt cx="5820" cy="4372"/>
          </a:xfrm>
        </p:grpSpPr>
        <p:sp>
          <p:nvSpPr>
            <p:cNvPr id="665603" name="Rectangle 3"/>
            <p:cNvSpPr>
              <a:spLocks noChangeArrowheads="1"/>
            </p:cNvSpPr>
            <p:nvPr userDrawn="1"/>
          </p:nvSpPr>
          <p:spPr bwMode="invGray">
            <a:xfrm>
              <a:off x="5520" y="-8"/>
              <a:ext cx="287" cy="4364"/>
            </a:xfrm>
            <a:prstGeom prst="rect">
              <a:avLst/>
            </a:prstGeom>
            <a:gradFill rotWithShape="0">
              <a:gsLst>
                <a:gs pos="0">
                  <a:schemeClr val="bg2"/>
                </a:gs>
                <a:gs pos="100000">
                  <a:srgbClr val="0066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65604" name="Rectangle 4"/>
            <p:cNvSpPr>
              <a:spLocks noChangeArrowheads="1"/>
            </p:cNvSpPr>
            <p:nvPr userDrawn="1"/>
          </p:nvSpPr>
          <p:spPr bwMode="invGray">
            <a:xfrm>
              <a:off x="-8" y="-8"/>
              <a:ext cx="288" cy="4368"/>
            </a:xfrm>
            <a:prstGeom prst="rect">
              <a:avLst/>
            </a:prstGeom>
            <a:gradFill rotWithShape="0">
              <a:gsLst>
                <a:gs pos="0">
                  <a:srgbClr val="006600"/>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65605" name="AutoShape 5"/>
            <p:cNvSpPr>
              <a:spLocks noChangeArrowheads="1"/>
            </p:cNvSpPr>
            <p:nvPr userDrawn="1"/>
          </p:nvSpPr>
          <p:spPr bwMode="invGray">
            <a:xfrm rot="-10800000" flipH="1" flipV="1">
              <a:off x="2" y="-10"/>
              <a:ext cx="5798" cy="288"/>
            </a:xfrm>
            <a:custGeom>
              <a:avLst/>
              <a:gdLst>
                <a:gd name="G0" fmla="+- 1089 0 0"/>
                <a:gd name="G1" fmla="+- 21600 0 1089"/>
                <a:gd name="G2" fmla="*/ 1089 1 2"/>
                <a:gd name="G3" fmla="+- 21600 0 G2"/>
                <a:gd name="G4" fmla="+/ 1089 21600 2"/>
                <a:gd name="G5" fmla="+/ G1 0 2"/>
                <a:gd name="G6" fmla="*/ 21600 21600 1089"/>
                <a:gd name="G7" fmla="*/ G6 1 2"/>
                <a:gd name="G8" fmla="+- 21600 0 G7"/>
                <a:gd name="G9" fmla="*/ 21600 1 2"/>
                <a:gd name="G10" fmla="+- 1089 0 G9"/>
                <a:gd name="G11" fmla="?: G10 G8 0"/>
                <a:gd name="G12" fmla="?: G10 G7 21600"/>
                <a:gd name="T0" fmla="*/ 21055 w 21600"/>
                <a:gd name="T1" fmla="*/ 10800 h 21600"/>
                <a:gd name="T2" fmla="*/ 10800 w 21600"/>
                <a:gd name="T3" fmla="*/ 21600 h 21600"/>
                <a:gd name="T4" fmla="*/ 545 w 21600"/>
                <a:gd name="T5" fmla="*/ 10800 h 21600"/>
                <a:gd name="T6" fmla="*/ 10800 w 21600"/>
                <a:gd name="T7" fmla="*/ 0 h 21600"/>
                <a:gd name="T8" fmla="*/ 2345 w 21600"/>
                <a:gd name="T9" fmla="*/ 2345 h 21600"/>
                <a:gd name="T10" fmla="*/ 19255 w 21600"/>
                <a:gd name="T11" fmla="*/ 19255 h 21600"/>
              </a:gdLst>
              <a:ahLst/>
              <a:cxnLst>
                <a:cxn ang="0">
                  <a:pos x="T0" y="T1"/>
                </a:cxn>
                <a:cxn ang="0">
                  <a:pos x="T2" y="T3"/>
                </a:cxn>
                <a:cxn ang="0">
                  <a:pos x="T4" y="T5"/>
                </a:cxn>
                <a:cxn ang="0">
                  <a:pos x="T6" y="T7"/>
                </a:cxn>
              </a:cxnLst>
              <a:rect l="T8" t="T9" r="T10" b="T11"/>
              <a:pathLst>
                <a:path w="21600" h="21600">
                  <a:moveTo>
                    <a:pt x="0" y="0"/>
                  </a:moveTo>
                  <a:lnTo>
                    <a:pt x="1089" y="21600"/>
                  </a:lnTo>
                  <a:lnTo>
                    <a:pt x="20511" y="21600"/>
                  </a:lnTo>
                  <a:lnTo>
                    <a:pt x="21600" y="0"/>
                  </a:lnTo>
                  <a:close/>
                </a:path>
              </a:pathLst>
            </a:custGeom>
            <a:gradFill rotWithShape="0">
              <a:gsLst>
                <a:gs pos="0">
                  <a:srgbClr val="006600"/>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65606" name="AutoShape 6"/>
            <p:cNvSpPr>
              <a:spLocks noChangeArrowheads="1"/>
            </p:cNvSpPr>
            <p:nvPr userDrawn="1"/>
          </p:nvSpPr>
          <p:spPr bwMode="invGray">
            <a:xfrm flipV="1">
              <a:off x="-12" y="4072"/>
              <a:ext cx="5820" cy="290"/>
            </a:xfrm>
            <a:custGeom>
              <a:avLst/>
              <a:gdLst>
                <a:gd name="G0" fmla="+- 1100 0 0"/>
                <a:gd name="G1" fmla="+- 21600 0 1100"/>
                <a:gd name="G2" fmla="*/ 1100 1 2"/>
                <a:gd name="G3" fmla="+- 21600 0 G2"/>
                <a:gd name="G4" fmla="+/ 1100 21600 2"/>
                <a:gd name="G5" fmla="+/ G1 0 2"/>
                <a:gd name="G6" fmla="*/ 21600 21600 1100"/>
                <a:gd name="G7" fmla="*/ G6 1 2"/>
                <a:gd name="G8" fmla="+- 21600 0 G7"/>
                <a:gd name="G9" fmla="*/ 21600 1 2"/>
                <a:gd name="G10" fmla="+- 1100 0 G9"/>
                <a:gd name="G11" fmla="?: G10 G8 0"/>
                <a:gd name="G12" fmla="?: G10 G7 21600"/>
                <a:gd name="T0" fmla="*/ 21050 w 21600"/>
                <a:gd name="T1" fmla="*/ 10800 h 21600"/>
                <a:gd name="T2" fmla="*/ 10800 w 21600"/>
                <a:gd name="T3" fmla="*/ 21600 h 21600"/>
                <a:gd name="T4" fmla="*/ 550 w 21600"/>
                <a:gd name="T5" fmla="*/ 10800 h 21600"/>
                <a:gd name="T6" fmla="*/ 10800 w 21600"/>
                <a:gd name="T7" fmla="*/ 0 h 21600"/>
                <a:gd name="T8" fmla="*/ 2350 w 21600"/>
                <a:gd name="T9" fmla="*/ 2350 h 21600"/>
                <a:gd name="T10" fmla="*/ 19250 w 21600"/>
                <a:gd name="T11" fmla="*/ 19250 h 21600"/>
              </a:gdLst>
              <a:ahLst/>
              <a:cxnLst>
                <a:cxn ang="0">
                  <a:pos x="T0" y="T1"/>
                </a:cxn>
                <a:cxn ang="0">
                  <a:pos x="T2" y="T3"/>
                </a:cxn>
                <a:cxn ang="0">
                  <a:pos x="T4" y="T5"/>
                </a:cxn>
                <a:cxn ang="0">
                  <a:pos x="T6" y="T7"/>
                </a:cxn>
              </a:cxnLst>
              <a:rect l="T8" t="T9" r="T10" b="T11"/>
              <a:pathLst>
                <a:path w="21600" h="21600">
                  <a:moveTo>
                    <a:pt x="0" y="0"/>
                  </a:moveTo>
                  <a:lnTo>
                    <a:pt x="1100" y="21600"/>
                  </a:lnTo>
                  <a:lnTo>
                    <a:pt x="20500" y="21600"/>
                  </a:lnTo>
                  <a:lnTo>
                    <a:pt x="21600" y="0"/>
                  </a:lnTo>
                  <a:close/>
                </a:path>
              </a:pathLst>
            </a:custGeom>
            <a:gradFill rotWithShape="0">
              <a:gsLst>
                <a:gs pos="0">
                  <a:schemeClr val="bg2"/>
                </a:gs>
                <a:gs pos="100000">
                  <a:srgbClr val="0066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65607" name="Rectangle 7" descr="Green marble"/>
            <p:cNvSpPr>
              <a:spLocks noChangeArrowheads="1"/>
            </p:cNvSpPr>
            <p:nvPr userDrawn="1"/>
          </p:nvSpPr>
          <p:spPr bwMode="invGray">
            <a:xfrm>
              <a:off x="184" y="176"/>
              <a:ext cx="5432" cy="3988"/>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2051" name="Rectangle 8"/>
          <p:cNvSpPr>
            <a:spLocks noGrp="1" noChangeArrowheads="1"/>
          </p:cNvSpPr>
          <p:nvPr>
            <p:ph type="title"/>
          </p:nvPr>
        </p:nvSpPr>
        <p:spPr bwMode="auto">
          <a:xfrm>
            <a:off x="685800" y="3508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2052" name="Rectangle 9"/>
          <p:cNvSpPr>
            <a:spLocks noGrp="1" noChangeArrowheads="1"/>
          </p:cNvSpPr>
          <p:nvPr>
            <p:ph type="body" idx="1"/>
          </p:nvPr>
        </p:nvSpPr>
        <p:spPr bwMode="auto">
          <a:xfrm>
            <a:off x="698500" y="16652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665610" name="Rectangle 10"/>
          <p:cNvSpPr>
            <a:spLocks noGrp="1" noChangeArrowheads="1"/>
          </p:cNvSpPr>
          <p:nvPr>
            <p:ph type="dt" sz="half" idx="2"/>
          </p:nvPr>
        </p:nvSpPr>
        <p:spPr bwMode="auto">
          <a:xfrm>
            <a:off x="685800" y="6165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solidFill>
                  <a:schemeClr val="tx1"/>
                </a:solidFill>
                <a:effectLst/>
                <a:latin typeface="Times New Roman" pitchFamily="18" charset="0"/>
              </a:defRPr>
            </a:lvl1pPr>
          </a:lstStyle>
          <a:p>
            <a:pPr>
              <a:defRPr/>
            </a:pPr>
            <a:endParaRPr lang="pl-PL"/>
          </a:p>
        </p:txBody>
      </p:sp>
      <p:sp>
        <p:nvSpPr>
          <p:cNvPr id="665611" name="Rectangle 11"/>
          <p:cNvSpPr>
            <a:spLocks noGrp="1" noChangeArrowheads="1"/>
          </p:cNvSpPr>
          <p:nvPr>
            <p:ph type="ftr" sz="quarter" idx="3"/>
          </p:nvPr>
        </p:nvSpPr>
        <p:spPr bwMode="auto">
          <a:xfrm>
            <a:off x="3124200" y="61658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effectLst/>
                <a:latin typeface="Times New Roman" pitchFamily="18" charset="0"/>
              </a:defRPr>
            </a:lvl1pPr>
          </a:lstStyle>
          <a:p>
            <a:pPr>
              <a:defRPr/>
            </a:pPr>
            <a:endParaRPr lang="pl-PL"/>
          </a:p>
        </p:txBody>
      </p:sp>
      <p:sp>
        <p:nvSpPr>
          <p:cNvPr id="665612" name="Rectangle 12"/>
          <p:cNvSpPr>
            <a:spLocks noGrp="1" noChangeArrowheads="1"/>
          </p:cNvSpPr>
          <p:nvPr>
            <p:ph type="sldNum" sz="quarter" idx="4"/>
          </p:nvPr>
        </p:nvSpPr>
        <p:spPr bwMode="auto">
          <a:xfrm>
            <a:off x="6553200" y="6165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effectLst/>
                <a:latin typeface="Times New Roman" pitchFamily="18" charset="0"/>
              </a:defRPr>
            </a:lvl1pPr>
          </a:lstStyle>
          <a:p>
            <a:pPr>
              <a:defRPr/>
            </a:pPr>
            <a:fld id="{72858312-0A4C-43A3-9D92-41524AABF77F}" type="slidenum">
              <a:rPr lang="pl-PL"/>
              <a:pPr>
                <a:defRPr/>
              </a:pPr>
              <a:t>‹#›</a:t>
            </a:fld>
            <a:endParaRPr lang="pl-PL"/>
          </a:p>
        </p:txBody>
      </p:sp>
    </p:spTree>
  </p:cSld>
  <p:clrMap bg1="dk2" tx1="lt1" bg2="dk1" tx2="lt2" accent1="accent1" accent2="accent2" accent3="accent3" accent4="accent4" accent5="accent5" accent6="accent6" hlink="hlink" folHlink="folHlink"/>
  <p:sldLayoutIdLst>
    <p:sldLayoutId id="2147483726"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11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a:solidFill>
            <a:schemeClr val="tx1"/>
          </a:solidFill>
          <a:latin typeface="+mn-lt"/>
        </a:defRPr>
      </a:lvl5pPr>
      <a:lvl6pPr marL="2514600" indent="-228600" algn="l" rtl="0" fontAlgn="base">
        <a:spcBef>
          <a:spcPct val="20000"/>
        </a:spcBef>
        <a:spcAft>
          <a:spcPct val="0"/>
        </a:spcAft>
        <a:buClr>
          <a:schemeClr val="tx2"/>
        </a:buClr>
        <a:buSzPct val="110000"/>
        <a:buChar char="•"/>
        <a:defRPr>
          <a:solidFill>
            <a:schemeClr val="tx1"/>
          </a:solidFill>
          <a:latin typeface="+mn-lt"/>
        </a:defRPr>
      </a:lvl6pPr>
      <a:lvl7pPr marL="2971800" indent="-228600" algn="l" rtl="0" fontAlgn="base">
        <a:spcBef>
          <a:spcPct val="20000"/>
        </a:spcBef>
        <a:spcAft>
          <a:spcPct val="0"/>
        </a:spcAft>
        <a:buClr>
          <a:schemeClr val="tx2"/>
        </a:buClr>
        <a:buSzPct val="110000"/>
        <a:buChar char="•"/>
        <a:defRPr>
          <a:solidFill>
            <a:schemeClr val="tx1"/>
          </a:solidFill>
          <a:latin typeface="+mn-lt"/>
        </a:defRPr>
      </a:lvl7pPr>
      <a:lvl8pPr marL="3429000" indent="-228600" algn="l" rtl="0" fontAlgn="base">
        <a:spcBef>
          <a:spcPct val="20000"/>
        </a:spcBef>
        <a:spcAft>
          <a:spcPct val="0"/>
        </a:spcAft>
        <a:buClr>
          <a:schemeClr val="tx2"/>
        </a:buClr>
        <a:buSzPct val="110000"/>
        <a:buChar char="•"/>
        <a:defRPr>
          <a:solidFill>
            <a:schemeClr val="tx1"/>
          </a:solidFill>
          <a:latin typeface="+mn-lt"/>
        </a:defRPr>
      </a:lvl8pPr>
      <a:lvl9pPr marL="3886200" indent="-228600" algn="l" rtl="0" fontAlgn="base">
        <a:spcBef>
          <a:spcPct val="20000"/>
        </a:spcBef>
        <a:spcAft>
          <a:spcPct val="0"/>
        </a:spcAft>
        <a:buClr>
          <a:schemeClr val="tx2"/>
        </a:buClr>
        <a:buSzPct val="11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02F00"/>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3508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3075" name="Rectangle 3"/>
          <p:cNvSpPr>
            <a:spLocks noGrp="1" noChangeArrowheads="1"/>
          </p:cNvSpPr>
          <p:nvPr>
            <p:ph type="body" idx="1"/>
          </p:nvPr>
        </p:nvSpPr>
        <p:spPr bwMode="auto">
          <a:xfrm>
            <a:off x="698500" y="16652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671748" name="Rectangle 4"/>
          <p:cNvSpPr>
            <a:spLocks noGrp="1" noChangeArrowheads="1"/>
          </p:cNvSpPr>
          <p:nvPr>
            <p:ph type="dt" sz="half" idx="2"/>
          </p:nvPr>
        </p:nvSpPr>
        <p:spPr bwMode="auto">
          <a:xfrm>
            <a:off x="685800" y="6165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solidFill>
                  <a:schemeClr val="tx1"/>
                </a:solidFill>
                <a:effectLst/>
                <a:latin typeface="Times New Roman" pitchFamily="18" charset="0"/>
              </a:defRPr>
            </a:lvl1pPr>
          </a:lstStyle>
          <a:p>
            <a:pPr>
              <a:defRPr/>
            </a:pPr>
            <a:endParaRPr lang="pl-PL"/>
          </a:p>
        </p:txBody>
      </p:sp>
      <p:sp>
        <p:nvSpPr>
          <p:cNvPr id="671749" name="Rectangle 5"/>
          <p:cNvSpPr>
            <a:spLocks noGrp="1" noChangeArrowheads="1"/>
          </p:cNvSpPr>
          <p:nvPr>
            <p:ph type="ftr" sz="quarter" idx="3"/>
          </p:nvPr>
        </p:nvSpPr>
        <p:spPr bwMode="auto">
          <a:xfrm>
            <a:off x="3124200" y="61658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effectLst/>
                <a:latin typeface="Times New Roman" pitchFamily="18" charset="0"/>
              </a:defRPr>
            </a:lvl1pPr>
          </a:lstStyle>
          <a:p>
            <a:pPr>
              <a:defRPr/>
            </a:pPr>
            <a:endParaRPr lang="pl-PL"/>
          </a:p>
        </p:txBody>
      </p:sp>
      <p:sp>
        <p:nvSpPr>
          <p:cNvPr id="671750" name="Rectangle 6"/>
          <p:cNvSpPr>
            <a:spLocks noGrp="1" noChangeArrowheads="1"/>
          </p:cNvSpPr>
          <p:nvPr>
            <p:ph type="sldNum" sz="quarter" idx="4"/>
          </p:nvPr>
        </p:nvSpPr>
        <p:spPr bwMode="auto">
          <a:xfrm>
            <a:off x="6553200" y="6165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effectLst/>
                <a:latin typeface="Times New Roman" pitchFamily="18" charset="0"/>
              </a:defRPr>
            </a:lvl1pPr>
          </a:lstStyle>
          <a:p>
            <a:pPr>
              <a:defRPr/>
            </a:pPr>
            <a:fld id="{41A229ED-8E31-470D-B4FC-5AF63FE11754}" type="slidenum">
              <a:rPr lang="pl-PL"/>
              <a:pPr>
                <a:defRPr/>
              </a:pPr>
              <a:t>‹#›</a:t>
            </a:fld>
            <a:endParaRPr lang="pl-PL"/>
          </a:p>
        </p:txBody>
      </p:sp>
    </p:spTree>
  </p:cSld>
  <p:clrMap bg1="dk2" tx1="lt1" bg2="dk1" tx2="lt2" accent1="accent1" accent2="accent2" accent3="accent3" accent4="accent4" accent5="accent5" accent6="accent6" hlink="hlink" folHlink="folHlink"/>
  <p:sldLayoutIdLst>
    <p:sldLayoutId id="2147483727"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115000"/>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16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0.png"/><Relationship Id="rId3" Type="http://schemas.openxmlformats.org/officeDocument/2006/relationships/notesSlide" Target="../notesSlides/notesSlide13.xml"/><Relationship Id="rId7" Type="http://schemas.openxmlformats.org/officeDocument/2006/relationships/oleObject" Target="../embeddings/oleObject2.bin"/><Relationship Id="rId12"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7.png"/><Relationship Id="rId11" Type="http://schemas.openxmlformats.org/officeDocument/2006/relationships/image" Target="../media/image29.png"/><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hyperlink" Target="20qOnDB.lnk" TargetMode="External"/><Relationship Id="rId9" Type="http://schemas.openxmlformats.org/officeDocument/2006/relationships/hyperlink" Target="GCC-Graph-Examples.pdf" TargetMode="External"/><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8.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Biomimetic-robot-Hanson.mov"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95288" y="115888"/>
            <a:ext cx="8569325" cy="1582737"/>
          </a:xfrm>
          <a:effectLst>
            <a:outerShdw dist="35921" dir="2700000" algn="ctr" rotWithShape="0">
              <a:schemeClr val="bg2"/>
            </a:outerShdw>
          </a:effectLst>
          <a:extLst>
            <a:ext uri="{909E8E84-426E-40DD-AFC4-6F175D3DCCD1}">
              <a14:hiddenFill xmlns:a14="http://schemas.microsoft.com/office/drawing/2010/main">
                <a:solidFill>
                  <a:srgbClr val="000066"/>
                </a:solidFill>
              </a14:hiddenFill>
            </a:ext>
          </a:extLst>
        </p:spPr>
        <p:txBody>
          <a:bodyPr/>
          <a:lstStyle/>
          <a:p>
            <a:pPr eaLnBrk="1" hangingPunct="1">
              <a:defRPr/>
            </a:pPr>
            <a:r>
              <a:rPr lang="en-US" b="1" smtClean="0">
                <a:solidFill>
                  <a:srgbClr val="FFFF00"/>
                </a:solidFill>
                <a:latin typeface="Arial Unicode MS" pitchFamily="34" charset="-128"/>
              </a:rPr>
              <a:t>Creativity, Intuition, Emotions </a:t>
            </a:r>
            <a:br>
              <a:rPr lang="en-US" b="1" smtClean="0">
                <a:solidFill>
                  <a:srgbClr val="FFFF00"/>
                </a:solidFill>
                <a:latin typeface="Arial Unicode MS" pitchFamily="34" charset="-128"/>
              </a:rPr>
            </a:br>
            <a:r>
              <a:rPr lang="en-US" b="1" smtClean="0">
                <a:solidFill>
                  <a:srgbClr val="FFFF00"/>
                </a:solidFill>
                <a:latin typeface="Arial Unicode MS" pitchFamily="34" charset="-128"/>
              </a:rPr>
              <a:t>&amp; Perceptual Learning.</a:t>
            </a:r>
            <a:br>
              <a:rPr lang="en-US" b="1" smtClean="0">
                <a:solidFill>
                  <a:srgbClr val="FFFF00"/>
                </a:solidFill>
                <a:latin typeface="Arial Unicode MS" pitchFamily="34" charset="-128"/>
              </a:rPr>
            </a:br>
            <a:r>
              <a:rPr lang="en-US" sz="2400" b="1" smtClean="0">
                <a:solidFill>
                  <a:srgbClr val="FFFF00"/>
                </a:solidFill>
                <a:latin typeface="Arial Unicode MS" pitchFamily="34" charset="-128"/>
              </a:rPr>
              <a:t>Potential fields for wider collaboration in cognitive sciences.</a:t>
            </a:r>
            <a:endParaRPr lang="pl-PL" sz="2400" b="1" smtClean="0">
              <a:solidFill>
                <a:srgbClr val="FFFF00"/>
              </a:solidFill>
              <a:latin typeface="Arial Unicode MS" pitchFamily="34" charset="-128"/>
            </a:endParaRPr>
          </a:p>
        </p:txBody>
      </p:sp>
      <p:sp>
        <p:nvSpPr>
          <p:cNvPr id="4099" name="Rectangle 3"/>
          <p:cNvSpPr>
            <a:spLocks noGrp="1" noChangeArrowheads="1"/>
          </p:cNvSpPr>
          <p:nvPr>
            <p:ph type="subTitle" idx="1"/>
          </p:nvPr>
        </p:nvSpPr>
        <p:spPr>
          <a:xfrm>
            <a:off x="971550" y="3644900"/>
            <a:ext cx="7488238" cy="2879725"/>
          </a:xfrm>
          <a:extLst>
            <a:ext uri="{909E8E84-426E-40DD-AFC4-6F175D3DCCD1}">
              <a14:hiddenFill xmlns:a14="http://schemas.microsoft.com/office/drawing/2010/main">
                <a:solidFill>
                  <a:srgbClr val="000066"/>
                </a:solidFill>
              </a14:hiddenFill>
            </a:ext>
          </a:extLst>
        </p:spPr>
        <p:txBody>
          <a:bodyPr/>
          <a:lstStyle/>
          <a:p>
            <a:pPr eaLnBrk="1" hangingPunct="1">
              <a:defRPr/>
            </a:pPr>
            <a:r>
              <a:rPr lang="en-US" sz="3200" b="1" smtClean="0">
                <a:effectLst>
                  <a:outerShdw blurRad="38100" dist="38100" dir="2700000" algn="tl">
                    <a:srgbClr val="000000"/>
                  </a:outerShdw>
                </a:effectLst>
                <a:latin typeface="Arial Unicode MS" pitchFamily="34" charset="-128"/>
              </a:rPr>
              <a:t>Włodzisław Duch &amp; SCE Co.</a:t>
            </a:r>
          </a:p>
          <a:p>
            <a:pPr eaLnBrk="1" hangingPunct="1">
              <a:defRPr/>
            </a:pPr>
            <a:endParaRPr lang="en-US" sz="1000" b="1" smtClean="0">
              <a:effectLst>
                <a:outerShdw blurRad="38100" dist="38100" dir="2700000" algn="tl">
                  <a:srgbClr val="000000"/>
                </a:outerShdw>
              </a:effectLst>
              <a:latin typeface="Arial Unicode MS" pitchFamily="34" charset="-128"/>
            </a:endParaRPr>
          </a:p>
          <a:p>
            <a:pPr eaLnBrk="1" hangingPunct="1">
              <a:defRPr/>
            </a:pPr>
            <a:r>
              <a:rPr lang="en-US" sz="2400" smtClean="0">
                <a:effectLst>
                  <a:outerShdw blurRad="38100" dist="38100" dir="2700000" algn="tl">
                    <a:srgbClr val="000000"/>
                  </a:outerShdw>
                </a:effectLst>
                <a:latin typeface="Arial Unicode MS" pitchFamily="34" charset="-128"/>
              </a:rPr>
              <a:t>Department of Computer Science, </a:t>
            </a:r>
            <a:br>
              <a:rPr lang="en-US" sz="2400" smtClean="0">
                <a:effectLst>
                  <a:outerShdw blurRad="38100" dist="38100" dir="2700000" algn="tl">
                    <a:srgbClr val="000000"/>
                  </a:outerShdw>
                </a:effectLst>
                <a:latin typeface="Arial Unicode MS" pitchFamily="34" charset="-128"/>
              </a:rPr>
            </a:br>
            <a:r>
              <a:rPr lang="en-US" sz="2400" smtClean="0">
                <a:effectLst>
                  <a:outerShdw blurRad="38100" dist="38100" dir="2700000" algn="tl">
                    <a:srgbClr val="000000"/>
                  </a:outerShdw>
                </a:effectLst>
                <a:latin typeface="Arial Unicode MS" pitchFamily="34" charset="-128"/>
              </a:rPr>
              <a:t>School of Computer Engineering</a:t>
            </a:r>
          </a:p>
          <a:p>
            <a:pPr eaLnBrk="1" hangingPunct="1">
              <a:defRPr/>
            </a:pPr>
            <a:r>
              <a:rPr lang="en-US" sz="1000" smtClean="0">
                <a:effectLst>
                  <a:outerShdw blurRad="38100" dist="38100" dir="2700000" algn="tl">
                    <a:srgbClr val="000000"/>
                  </a:outerShdw>
                </a:effectLst>
                <a:latin typeface="Arial Unicode MS" pitchFamily="34" charset="-128"/>
              </a:rPr>
              <a:t/>
            </a:r>
            <a:br>
              <a:rPr lang="en-US" sz="1000" smtClean="0">
                <a:effectLst>
                  <a:outerShdw blurRad="38100" dist="38100" dir="2700000" algn="tl">
                    <a:srgbClr val="000000"/>
                  </a:outerShdw>
                </a:effectLst>
                <a:latin typeface="Arial Unicode MS" pitchFamily="34" charset="-128"/>
              </a:rPr>
            </a:br>
            <a:r>
              <a:rPr lang="en-US" sz="1000" smtClean="0">
                <a:effectLst>
                  <a:outerShdw blurRad="38100" dist="38100" dir="2700000" algn="tl">
                    <a:srgbClr val="000000"/>
                  </a:outerShdw>
                </a:effectLst>
                <a:latin typeface="Arial Unicode MS" pitchFamily="34" charset="-128"/>
              </a:rPr>
              <a:t/>
            </a:r>
            <a:br>
              <a:rPr lang="en-US" sz="1000" smtClean="0">
                <a:effectLst>
                  <a:outerShdw blurRad="38100" dist="38100" dir="2700000" algn="tl">
                    <a:srgbClr val="000000"/>
                  </a:outerShdw>
                </a:effectLst>
                <a:latin typeface="Arial Unicode MS" pitchFamily="34" charset="-128"/>
              </a:rPr>
            </a:br>
            <a:r>
              <a:rPr lang="en-US" smtClean="0">
                <a:effectLst>
                  <a:outerShdw blurRad="38100" dist="38100" dir="2700000" algn="tl">
                    <a:srgbClr val="000000"/>
                  </a:outerShdw>
                </a:effectLst>
                <a:latin typeface="Arial Unicode MS" pitchFamily="34" charset="-128"/>
              </a:rPr>
              <a:t>Department of Informatics, Nicolaus Copernicus University</a:t>
            </a:r>
            <a:br>
              <a:rPr lang="en-US" smtClean="0">
                <a:effectLst>
                  <a:outerShdw blurRad="38100" dist="38100" dir="2700000" algn="tl">
                    <a:srgbClr val="000000"/>
                  </a:outerShdw>
                </a:effectLst>
                <a:latin typeface="Arial Unicode MS" pitchFamily="34" charset="-128"/>
              </a:rPr>
            </a:br>
            <a:endParaRPr lang="en-US" sz="900" smtClean="0">
              <a:effectLst>
                <a:outerShdw blurRad="38100" dist="38100" dir="2700000" algn="tl">
                  <a:srgbClr val="000000"/>
                </a:outerShdw>
              </a:effectLst>
              <a:latin typeface="Arial Unicode MS" pitchFamily="34" charset="-128"/>
            </a:endParaRPr>
          </a:p>
          <a:p>
            <a:pPr eaLnBrk="1" hangingPunct="1">
              <a:defRPr/>
            </a:pPr>
            <a:r>
              <a:rPr lang="en-US" sz="2400" smtClean="0">
                <a:effectLst>
                  <a:outerShdw blurRad="38100" dist="38100" dir="2700000" algn="tl">
                    <a:srgbClr val="000000"/>
                  </a:outerShdw>
                </a:effectLst>
                <a:latin typeface="Arial Unicode MS" pitchFamily="34" charset="-128"/>
              </a:rPr>
              <a:t>Google: Duch</a:t>
            </a:r>
          </a:p>
        </p:txBody>
      </p:sp>
      <p:pic>
        <p:nvPicPr>
          <p:cNvPr id="6148"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989138"/>
            <a:ext cx="1143000" cy="14605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pic>
        <p:nvPicPr>
          <p:cNvPr id="6149" name="Picture 1030" descr="duch-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1989138"/>
            <a:ext cx="14287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a:xfrm>
            <a:off x="914400" y="193675"/>
            <a:ext cx="5889625" cy="481013"/>
          </a:xfrm>
          <a:effectLst>
            <a:outerShdw dist="35921" dir="2700000" algn="ctr" rotWithShape="0">
              <a:schemeClr val="bg2"/>
            </a:outerShdw>
          </a:effectLst>
          <a:extLst>
            <a:ext uri="{909E8E84-426E-40DD-AFC4-6F175D3DCCD1}">
              <a14:hiddenFill xmlns:a14="http://schemas.microsoft.com/office/drawing/2010/main">
                <a:solidFill>
                  <a:srgbClr val="339966"/>
                </a:solidFill>
              </a14:hiddenFill>
            </a:ext>
          </a:extLst>
        </p:spPr>
        <p:txBody>
          <a:bodyPr/>
          <a:lstStyle/>
          <a:p>
            <a:pPr eaLnBrk="1" hangingPunct="1">
              <a:defRPr/>
            </a:pPr>
            <a:r>
              <a:rPr lang="en-US" sz="4000" smtClean="0">
                <a:latin typeface="Arial Unicode MS" pitchFamily="34" charset="-128"/>
              </a:rPr>
              <a:t>Words: algorithm</a:t>
            </a:r>
            <a:endParaRPr lang="pl-PL" sz="4000" smtClean="0">
              <a:latin typeface="Arial Unicode MS" pitchFamily="34" charset="-128"/>
            </a:endParaRPr>
          </a:p>
        </p:txBody>
      </p:sp>
      <p:sp>
        <p:nvSpPr>
          <p:cNvPr id="15363" name="Rectangle 3"/>
          <p:cNvSpPr>
            <a:spLocks noGrp="1" noChangeArrowheads="1"/>
          </p:cNvSpPr>
          <p:nvPr>
            <p:ph type="body" idx="1"/>
          </p:nvPr>
        </p:nvSpPr>
        <p:spPr>
          <a:xfrm>
            <a:off x="228600" y="1066800"/>
            <a:ext cx="8807450" cy="2290763"/>
          </a:xfrm>
          <a:extLst>
            <a:ext uri="{909E8E84-426E-40DD-AFC4-6F175D3DCCD1}">
              <a14:hiddenFill xmlns:a14="http://schemas.microsoft.com/office/drawing/2010/main">
                <a:solidFill>
                  <a:srgbClr val="000066"/>
                </a:solid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marL="0" indent="0" eaLnBrk="1" hangingPunct="1">
              <a:buFontTx/>
              <a:buNone/>
            </a:pPr>
            <a:r>
              <a:rPr lang="en-US" altLang="pl-PL" smtClean="0">
                <a:latin typeface="Arial Unicode MS" pitchFamily="34" charset="-128"/>
              </a:rPr>
              <a:t>Neural resonant models (~ ARTWORD), or associative nets.</a:t>
            </a:r>
          </a:p>
          <a:p>
            <a:pPr marL="0" indent="0" eaLnBrk="1" hangingPunct="1">
              <a:buFontTx/>
              <a:buNone/>
            </a:pPr>
            <a:r>
              <a:rPr lang="en-US" altLang="pl-PL" smtClean="0">
                <a:latin typeface="Arial Unicode MS" pitchFamily="34" charset="-128"/>
              </a:rPr>
              <a:t>Simplest things first =&gt; statistical model.</a:t>
            </a:r>
            <a:br>
              <a:rPr lang="en-US" altLang="pl-PL" smtClean="0">
                <a:latin typeface="Arial Unicode MS" pitchFamily="34" charset="-128"/>
              </a:rPr>
            </a:br>
            <a:endParaRPr lang="en-US" altLang="pl-PL" smtClean="0">
              <a:latin typeface="Arial Unicode MS" pitchFamily="34" charset="-128"/>
            </a:endParaRPr>
          </a:p>
          <a:p>
            <a:pPr marL="0" indent="0" eaLnBrk="1" hangingPunct="1">
              <a:buFontTx/>
              <a:buNone/>
            </a:pPr>
            <a:r>
              <a:rPr lang="en-US" altLang="pl-PL" smtClean="0">
                <a:latin typeface="Arial Unicode MS" pitchFamily="34" charset="-128"/>
              </a:rPr>
              <a:t>Preliminary: </a:t>
            </a:r>
          </a:p>
          <a:p>
            <a:pPr marL="0" indent="0" eaLnBrk="1" hangingPunct="1"/>
            <a:r>
              <a:rPr lang="en-US" altLang="pl-PL" smtClean="0">
                <a:latin typeface="Arial Unicode MS" pitchFamily="34" charset="-128"/>
              </a:rPr>
              <a:t>  create probability models for linking phonemes and syllables;</a:t>
            </a:r>
          </a:p>
          <a:p>
            <a:pPr marL="0" indent="0" eaLnBrk="1" hangingPunct="1"/>
            <a:r>
              <a:rPr lang="en-US" altLang="pl-PL" smtClean="0">
                <a:latin typeface="Arial Unicode MS" pitchFamily="34" charset="-128"/>
              </a:rPr>
              <a:t>  create semantic and phonological distance measures for words.  </a:t>
            </a:r>
          </a:p>
        </p:txBody>
      </p:sp>
      <p:sp>
        <p:nvSpPr>
          <p:cNvPr id="15364" name="Text Box 4"/>
          <p:cNvSpPr txBox="1">
            <a:spLocks noChangeArrowheads="1"/>
          </p:cNvSpPr>
          <p:nvPr/>
        </p:nvSpPr>
        <p:spPr bwMode="auto">
          <a:xfrm>
            <a:off x="250825" y="3429000"/>
            <a:ext cx="8736013"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a:effectLst/>
              </a:rPr>
              <a:t>Statistical algorithm to find novel words:</a:t>
            </a:r>
          </a:p>
          <a:p>
            <a:pPr algn="l" eaLnBrk="1" hangingPunct="1">
              <a:spcBef>
                <a:spcPct val="50000"/>
              </a:spcBef>
              <a:buFontTx/>
              <a:buChar char="•"/>
            </a:pPr>
            <a:r>
              <a:rPr lang="en-US" altLang="pl-PL" sz="2000">
                <a:effectLst/>
              </a:rPr>
              <a:t>  Read initial pool of keywords. </a:t>
            </a:r>
          </a:p>
          <a:p>
            <a:pPr algn="l" eaLnBrk="1" hangingPunct="1">
              <a:spcBef>
                <a:spcPct val="50000"/>
              </a:spcBef>
              <a:buFontTx/>
              <a:buChar char="•"/>
            </a:pPr>
            <a:r>
              <a:rPr lang="en-US" altLang="pl-PL" sz="2000">
                <a:effectLst/>
              </a:rPr>
              <a:t>  Find phonological and semantic associations to increase the pool.</a:t>
            </a:r>
          </a:p>
          <a:p>
            <a:pPr algn="l" eaLnBrk="1" hangingPunct="1">
              <a:spcBef>
                <a:spcPct val="50000"/>
              </a:spcBef>
              <a:buFontTx/>
              <a:buChar char="•"/>
            </a:pPr>
            <a:r>
              <a:rPr lang="en-US" altLang="pl-PL" sz="2000">
                <a:effectLst/>
              </a:rPr>
              <a:t>  Break all words into chains of phonemes, and chains of morphemes. </a:t>
            </a:r>
          </a:p>
          <a:p>
            <a:pPr algn="l" eaLnBrk="1" hangingPunct="1">
              <a:spcBef>
                <a:spcPct val="50000"/>
              </a:spcBef>
              <a:buFontTx/>
              <a:buChar char="•"/>
            </a:pPr>
            <a:r>
              <a:rPr lang="en-US" altLang="pl-PL" sz="2000">
                <a:effectLst/>
              </a:rPr>
              <a:t>  Find all combinations of fragments forming longer chunks ranked </a:t>
            </a:r>
            <a:br>
              <a:rPr lang="en-US" altLang="pl-PL" sz="2000">
                <a:effectLst/>
              </a:rPr>
            </a:br>
            <a:r>
              <a:rPr lang="en-US" altLang="pl-PL" sz="2000">
                <a:effectLst/>
              </a:rPr>
              <a:t>   according to their phonological probability (using bi- or tri-grams).</a:t>
            </a:r>
          </a:p>
          <a:p>
            <a:pPr algn="l" eaLnBrk="1" hangingPunct="1">
              <a:spcBef>
                <a:spcPct val="50000"/>
              </a:spcBef>
              <a:buFontTx/>
              <a:buChar char="•"/>
            </a:pPr>
            <a:r>
              <a:rPr lang="en-US" altLang="pl-PL" sz="2000">
                <a:effectLst/>
              </a:rPr>
              <a:t>  For final ranking use estimation of semantic density around morphemes </a:t>
            </a:r>
            <a:br>
              <a:rPr lang="en-US" altLang="pl-PL" sz="2000">
                <a:effectLst/>
              </a:rPr>
            </a:br>
            <a:r>
              <a:rPr lang="en-US" altLang="pl-PL" sz="2000">
                <a:effectLst/>
              </a:rPr>
              <a:t>   in the newly created words.</a:t>
            </a:r>
          </a:p>
        </p:txBody>
      </p:sp>
      <p:pic>
        <p:nvPicPr>
          <p:cNvPr id="153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15888"/>
            <a:ext cx="1524000" cy="15240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a:xfrm>
            <a:off x="1042988" y="115888"/>
            <a:ext cx="7186612" cy="642937"/>
          </a:xfrm>
          <a:effectLst>
            <a:outerShdw dist="35921" dir="2700000" algn="ctr" rotWithShape="0">
              <a:schemeClr val="bg2"/>
            </a:outerShdw>
          </a:effectLst>
          <a:extLst>
            <a:ext uri="{909E8E84-426E-40DD-AFC4-6F175D3DCCD1}">
              <a14:hiddenFill xmlns:a14="http://schemas.microsoft.com/office/drawing/2010/main">
                <a:solidFill>
                  <a:srgbClr val="339966"/>
                </a:solidFill>
              </a14:hiddenFill>
            </a:ext>
          </a:extLst>
        </p:spPr>
        <p:txBody>
          <a:bodyPr/>
          <a:lstStyle/>
          <a:p>
            <a:pPr eaLnBrk="1" hangingPunct="1">
              <a:defRPr/>
            </a:pPr>
            <a:r>
              <a:rPr lang="en-US" sz="4000" smtClean="0">
                <a:latin typeface="Arial Unicode MS" pitchFamily="34" charset="-128"/>
              </a:rPr>
              <a:t>Words: experiments</a:t>
            </a:r>
            <a:endParaRPr lang="pl-PL" sz="4000" smtClean="0">
              <a:latin typeface="Arial Unicode MS" pitchFamily="34" charset="-128"/>
            </a:endParaRPr>
          </a:p>
        </p:txBody>
      </p:sp>
      <p:sp>
        <p:nvSpPr>
          <p:cNvPr id="16387" name="Rectangle 3"/>
          <p:cNvSpPr>
            <a:spLocks noGrp="1" noChangeArrowheads="1"/>
          </p:cNvSpPr>
          <p:nvPr>
            <p:ph type="body" idx="1"/>
          </p:nvPr>
        </p:nvSpPr>
        <p:spPr>
          <a:xfrm>
            <a:off x="336550" y="765175"/>
            <a:ext cx="8699500" cy="2362200"/>
          </a:xfrm>
          <a:extLst>
            <a:ext uri="{909E8E84-426E-40DD-AFC4-6F175D3DCCD1}">
              <a14:hiddenFill xmlns:a14="http://schemas.microsoft.com/office/drawing/2010/main">
                <a:solidFill>
                  <a:srgbClr val="000066"/>
                </a:solid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marL="0" indent="0" eaLnBrk="1" hangingPunct="1">
              <a:buFontTx/>
              <a:buNone/>
            </a:pPr>
            <a:r>
              <a:rPr lang="en-US" altLang="pl-PL" smtClean="0">
                <a:latin typeface="Arial Unicode MS" pitchFamily="34" charset="-128"/>
              </a:rPr>
              <a:t>A real letter from a friend: </a:t>
            </a:r>
          </a:p>
          <a:p>
            <a:pPr marL="0" indent="0" eaLnBrk="1" hangingPunct="1">
              <a:buFontTx/>
              <a:buNone/>
            </a:pPr>
            <a:r>
              <a:rPr lang="en-US" altLang="pl-PL" smtClean="0">
                <a:latin typeface="Arial Unicode MS" pitchFamily="34" charset="-128"/>
              </a:rPr>
              <a:t>I am looking for a word that would capture the following qualities: portal to new worlds of imagination and creativity, a place where visitors embark on a journey discovering their inner selves, awakening the Peter Pan within. </a:t>
            </a:r>
            <a:br>
              <a:rPr lang="en-US" altLang="pl-PL" smtClean="0">
                <a:latin typeface="Arial Unicode MS" pitchFamily="34" charset="-128"/>
              </a:rPr>
            </a:br>
            <a:r>
              <a:rPr lang="en-US" altLang="pl-PL" smtClean="0">
                <a:latin typeface="Arial Unicode MS" pitchFamily="34" charset="-128"/>
              </a:rPr>
              <a:t>A place where we can travel through time and space (from the origin to the future and back), so, its about time, about space, infinite possibilities.</a:t>
            </a:r>
          </a:p>
          <a:p>
            <a:pPr marL="0" indent="0" eaLnBrk="1" hangingPunct="1">
              <a:buFontTx/>
              <a:buNone/>
            </a:pPr>
            <a:r>
              <a:rPr lang="en-US" altLang="pl-PL" smtClean="0">
                <a:latin typeface="Arial Unicode MS" pitchFamily="34" charset="-128"/>
              </a:rPr>
              <a:t>FAST!!! I need it sooooooooooooooooooooooon.</a:t>
            </a:r>
          </a:p>
        </p:txBody>
      </p:sp>
      <p:sp>
        <p:nvSpPr>
          <p:cNvPr id="634884" name="Text Box 4"/>
          <p:cNvSpPr txBox="1">
            <a:spLocks noChangeArrowheads="1"/>
          </p:cNvSpPr>
          <p:nvPr/>
        </p:nvSpPr>
        <p:spPr bwMode="auto">
          <a:xfrm>
            <a:off x="323850" y="3284538"/>
            <a:ext cx="856932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a:effectLst/>
              </a:rPr>
              <a:t>creativital, creatival (creativity, portal), used in creatival.com</a:t>
            </a:r>
            <a:br>
              <a:rPr lang="en-US" altLang="pl-PL" sz="2000">
                <a:effectLst/>
              </a:rPr>
            </a:br>
            <a:r>
              <a:rPr lang="en-US" altLang="pl-PL" sz="2000">
                <a:effectLst/>
              </a:rPr>
              <a:t>creativery (creativity, discovery), creativery.com (strategy+creativity)</a:t>
            </a:r>
            <a:br>
              <a:rPr lang="en-US" altLang="pl-PL" sz="2000">
                <a:effectLst/>
              </a:rPr>
            </a:br>
            <a:r>
              <a:rPr lang="it-IT" altLang="pl-PL" sz="2000">
                <a:effectLst/>
              </a:rPr>
              <a:t>discoverity = {disc, disco, discover, verity}</a:t>
            </a:r>
            <a:r>
              <a:rPr lang="en-US" altLang="pl-PL" sz="2000">
                <a:effectLst/>
              </a:rPr>
              <a:t> (discovery, creativity, verity)</a:t>
            </a:r>
            <a:br>
              <a:rPr lang="en-US" altLang="pl-PL" sz="2000">
                <a:effectLst/>
              </a:rPr>
            </a:br>
            <a:r>
              <a:rPr lang="en-US" altLang="pl-PL" sz="2000">
                <a:effectLst/>
              </a:rPr>
              <a:t>digventure ={dig, digital, venture, adventure}   new! </a:t>
            </a:r>
            <a:br>
              <a:rPr lang="en-US" altLang="pl-PL" sz="2000">
                <a:effectLst/>
              </a:rPr>
            </a:br>
            <a:r>
              <a:rPr lang="en-US" altLang="pl-PL" sz="2000">
                <a:effectLst/>
              </a:rPr>
              <a:t>imativity (imagination, creativity); infinitime (infinitive, time) </a:t>
            </a:r>
            <a:br>
              <a:rPr lang="en-US" altLang="pl-PL" sz="2000">
                <a:effectLst/>
              </a:rPr>
            </a:br>
            <a:r>
              <a:rPr lang="en-US" altLang="pl-PL" sz="2000">
                <a:effectLst/>
              </a:rPr>
              <a:t>infinition (infinitive, imagination), already a company name</a:t>
            </a:r>
            <a:br>
              <a:rPr lang="en-US" altLang="pl-PL" sz="2000">
                <a:effectLst/>
              </a:rPr>
            </a:br>
            <a:r>
              <a:rPr lang="en-US" altLang="pl-PL" sz="2000">
                <a:effectLst/>
              </a:rPr>
              <a:t>journativity (journey, creativity) </a:t>
            </a:r>
            <a:br>
              <a:rPr lang="en-US" altLang="pl-PL" sz="2000">
                <a:effectLst/>
              </a:rPr>
            </a:br>
            <a:r>
              <a:rPr lang="en-US" altLang="pl-PL" sz="2000">
                <a:effectLst/>
              </a:rPr>
              <a:t>learnativity (taken, see http://www.learnativity.com)</a:t>
            </a:r>
            <a:br>
              <a:rPr lang="en-US" altLang="pl-PL" sz="2000">
                <a:effectLst/>
              </a:rPr>
            </a:br>
            <a:r>
              <a:rPr lang="en-US" altLang="pl-PL" sz="2000">
                <a:effectLst/>
              </a:rPr>
              <a:t>portravel (portal, travel); sportal (space, sport, portal), taken </a:t>
            </a:r>
            <a:br>
              <a:rPr lang="en-US" altLang="pl-PL" sz="2000">
                <a:effectLst/>
              </a:rPr>
            </a:br>
            <a:r>
              <a:rPr lang="en-US" altLang="pl-PL" sz="2000">
                <a:effectLst/>
              </a:rPr>
              <a:t>timagination (time, imagination); timativity (time, creativity)</a:t>
            </a:r>
            <a:br>
              <a:rPr lang="en-US" altLang="pl-PL" sz="2000">
                <a:effectLst/>
              </a:rPr>
            </a:br>
            <a:r>
              <a:rPr lang="en-US" altLang="pl-PL" sz="2000">
                <a:effectLst/>
              </a:rPr>
              <a:t>tivery (time, discovery); trime (travel, time)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884"/>
                                        </p:tgtEl>
                                        <p:attrNameLst>
                                          <p:attrName>style.visibility</p:attrName>
                                        </p:attrNameLst>
                                      </p:cBhvr>
                                      <p:to>
                                        <p:strVal val="visible"/>
                                      </p:to>
                                    </p:set>
                                    <p:animEffect transition="in" filter="blinds(horizontal)">
                                      <p:cBhvr>
                                        <p:cTn id="7" dur="500"/>
                                        <p:tgtEl>
                                          <p:spTgt spid="634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684213" y="115888"/>
            <a:ext cx="7772400" cy="792162"/>
          </a:xfrm>
          <a:effectLst>
            <a:outerShdw dist="35921" dir="2700000" algn="ctr" rotWithShape="0">
              <a:schemeClr val="bg2"/>
            </a:outerShdw>
          </a:effectLst>
          <a:extLst>
            <a:ext uri="{909E8E84-426E-40DD-AFC4-6F175D3DCCD1}">
              <a14:hiddenFill xmlns:a14="http://schemas.microsoft.com/office/drawing/2010/main">
                <a:solidFill>
                  <a:srgbClr val="006600"/>
                </a:solidFill>
              </a14:hiddenFill>
            </a:ext>
          </a:extLst>
        </p:spPr>
        <p:txBody>
          <a:bodyPr lIns="92075" tIns="46038" rIns="92075" bIns="46038"/>
          <a:lstStyle/>
          <a:p>
            <a:pPr eaLnBrk="1" hangingPunct="1">
              <a:defRPr/>
            </a:pPr>
            <a:r>
              <a:rPr lang="en-US" sz="4000" smtClean="0"/>
              <a:t>Word games</a:t>
            </a:r>
          </a:p>
        </p:txBody>
      </p:sp>
      <p:sp>
        <p:nvSpPr>
          <p:cNvPr id="17411" name="Rectangle 3"/>
          <p:cNvSpPr>
            <a:spLocks noGrp="1" noChangeArrowheads="1"/>
          </p:cNvSpPr>
          <p:nvPr>
            <p:ph type="body" idx="1"/>
          </p:nvPr>
        </p:nvSpPr>
        <p:spPr>
          <a:xfrm>
            <a:off x="457200" y="1125538"/>
            <a:ext cx="8523288" cy="5543550"/>
          </a:xfrm>
          <a:extLst>
            <a:ext uri="{909E8E84-426E-40DD-AFC4-6F175D3DCCD1}">
              <a14:hiddenFill xmlns:a14="http://schemas.microsoft.com/office/drawing/2010/main">
                <a:solidFill>
                  <a:srgbClr val="006600"/>
                </a:solidFill>
              </a14:hiddenFill>
            </a:ext>
          </a:extLst>
        </p:spPr>
        <p:txBody>
          <a:bodyPr lIns="92075" tIns="46038" rIns="92075" bIns="46038"/>
          <a:lstStyle/>
          <a:p>
            <a:pPr marL="0" indent="0" eaLnBrk="1" hangingPunct="1">
              <a:lnSpc>
                <a:spcPct val="90000"/>
              </a:lnSpc>
              <a:spcBef>
                <a:spcPct val="0"/>
              </a:spcBef>
              <a:buFontTx/>
              <a:buNone/>
            </a:pPr>
            <a:r>
              <a:rPr lang="en-US" altLang="pl-PL" smtClean="0"/>
              <a:t>Word games that were popular before computer games took over. </a:t>
            </a:r>
            <a:br>
              <a:rPr lang="en-US" altLang="pl-PL" smtClean="0"/>
            </a:br>
            <a:r>
              <a:rPr lang="en-US" altLang="pl-PL" smtClean="0"/>
              <a:t>Word games are essential to the development of analytical thinking skills. </a:t>
            </a:r>
            <a:br>
              <a:rPr lang="en-US" altLang="pl-PL" smtClean="0"/>
            </a:br>
            <a:r>
              <a:rPr lang="en-US" altLang="pl-PL" smtClean="0"/>
              <a:t>Until recently computer technology was not sufficient to play such games. </a:t>
            </a:r>
          </a:p>
          <a:p>
            <a:pPr marL="0" indent="0" eaLnBrk="1" hangingPunct="1">
              <a:lnSpc>
                <a:spcPct val="90000"/>
              </a:lnSpc>
              <a:spcBef>
                <a:spcPct val="0"/>
              </a:spcBef>
              <a:buFontTx/>
              <a:buNone/>
            </a:pPr>
            <a:endParaRPr lang="en-US" altLang="pl-PL" smtClean="0"/>
          </a:p>
          <a:p>
            <a:pPr marL="0" indent="0" eaLnBrk="1" hangingPunct="1">
              <a:lnSpc>
                <a:spcPct val="90000"/>
              </a:lnSpc>
              <a:spcBef>
                <a:spcPct val="0"/>
              </a:spcBef>
              <a:buFontTx/>
              <a:buNone/>
            </a:pPr>
            <a:r>
              <a:rPr lang="en-US" altLang="pl-PL" smtClean="0"/>
              <a:t>The 20 question game may be the next great challenge for AI, because it is more realistic than the unrestricted Turing test; </a:t>
            </a:r>
            <a:br>
              <a:rPr lang="en-US" altLang="pl-PL" smtClean="0"/>
            </a:br>
            <a:r>
              <a:rPr lang="en-US" altLang="pl-PL" smtClean="0"/>
              <a:t>a World Championship with human and software players in Singapore? </a:t>
            </a:r>
          </a:p>
          <a:p>
            <a:pPr marL="0" indent="0" eaLnBrk="1" hangingPunct="1">
              <a:lnSpc>
                <a:spcPct val="90000"/>
              </a:lnSpc>
              <a:spcBef>
                <a:spcPct val="0"/>
              </a:spcBef>
              <a:buFontTx/>
              <a:buNone/>
            </a:pPr>
            <a:endParaRPr lang="en-US" altLang="pl-PL" smtClean="0"/>
          </a:p>
          <a:p>
            <a:pPr marL="0" indent="0" eaLnBrk="1" hangingPunct="1">
              <a:lnSpc>
                <a:spcPct val="90000"/>
              </a:lnSpc>
              <a:spcBef>
                <a:spcPct val="0"/>
              </a:spcBef>
              <a:buFontTx/>
              <a:buNone/>
            </a:pPr>
            <a:r>
              <a:rPr lang="en-US" altLang="pl-PL" smtClean="0"/>
              <a:t>Finding most informative questions requires knowledge and creativity.  </a:t>
            </a:r>
          </a:p>
          <a:p>
            <a:pPr marL="0" indent="0" eaLnBrk="1" hangingPunct="1">
              <a:lnSpc>
                <a:spcPct val="90000"/>
              </a:lnSpc>
              <a:spcBef>
                <a:spcPct val="0"/>
              </a:spcBef>
              <a:buFontTx/>
              <a:buNone/>
            </a:pPr>
            <a:endParaRPr lang="en-US" altLang="pl-PL" smtClean="0"/>
          </a:p>
          <a:p>
            <a:pPr marL="0" indent="0" eaLnBrk="1" hangingPunct="1">
              <a:lnSpc>
                <a:spcPct val="90000"/>
              </a:lnSpc>
              <a:spcBef>
                <a:spcPct val="0"/>
              </a:spcBef>
              <a:buFontTx/>
              <a:buNone/>
            </a:pPr>
            <a:r>
              <a:rPr lang="en-US" altLang="pl-PL" smtClean="0"/>
              <a:t>Performance of various models of semantic memory and episodic memory may be tested in this game in a realistic, difficult application. </a:t>
            </a:r>
          </a:p>
          <a:p>
            <a:pPr marL="0" indent="0" eaLnBrk="1" hangingPunct="1">
              <a:lnSpc>
                <a:spcPct val="90000"/>
              </a:lnSpc>
              <a:spcBef>
                <a:spcPct val="0"/>
              </a:spcBef>
              <a:buFontTx/>
              <a:buNone/>
            </a:pPr>
            <a:endParaRPr lang="en-US" altLang="pl-PL" smtClean="0"/>
          </a:p>
          <a:p>
            <a:pPr marL="0" indent="0" eaLnBrk="1" hangingPunct="1">
              <a:lnSpc>
                <a:spcPct val="90000"/>
              </a:lnSpc>
              <a:spcBef>
                <a:spcPct val="0"/>
              </a:spcBef>
              <a:buFontTx/>
              <a:buNone/>
            </a:pPr>
            <a:r>
              <a:rPr lang="en-US" altLang="pl-PL" smtClean="0"/>
              <a:t>Asking questions to understand precisely what the user has in mind is critical for search engines and many other applications. </a:t>
            </a:r>
          </a:p>
          <a:p>
            <a:pPr marL="0" indent="0" eaLnBrk="1" hangingPunct="1">
              <a:lnSpc>
                <a:spcPct val="90000"/>
              </a:lnSpc>
              <a:spcBef>
                <a:spcPct val="0"/>
              </a:spcBef>
              <a:buFontTx/>
              <a:buNone/>
            </a:pPr>
            <a:endParaRPr lang="en-US" altLang="pl-PL" smtClean="0"/>
          </a:p>
          <a:p>
            <a:pPr marL="0" indent="0" eaLnBrk="1" hangingPunct="1">
              <a:lnSpc>
                <a:spcPct val="90000"/>
              </a:lnSpc>
              <a:spcBef>
                <a:spcPct val="0"/>
              </a:spcBef>
              <a:buFontTx/>
              <a:buNone/>
            </a:pPr>
            <a:r>
              <a:rPr lang="en-US" altLang="pl-PL" smtClean="0"/>
              <a:t>Creating large-scale semantic memory is a great challenge: </a:t>
            </a:r>
            <a:br>
              <a:rPr lang="en-US" altLang="pl-PL" smtClean="0"/>
            </a:br>
            <a:r>
              <a:rPr lang="en-US" altLang="pl-PL" smtClean="0"/>
              <a:t>ontologies, dictionaries (Wordnet), encyclopedias, MindNet (Microsoft), collaborative projects like Concept Net (MIT) … </a:t>
            </a:r>
            <a:endParaRPr lang="en-US" altLang="pl-PL" u="sng"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8434" name="Object 2">
            <a:hlinkClick r:id="rId4" action="ppaction://hlinkfile"/>
          </p:cNvPr>
          <p:cNvGraphicFramePr>
            <a:graphicFrameLocks noChangeAspect="1"/>
          </p:cNvGraphicFramePr>
          <p:nvPr>
            <p:ph sz="half" idx="1"/>
          </p:nvPr>
        </p:nvGraphicFramePr>
        <p:xfrm>
          <a:off x="6372225" y="404813"/>
          <a:ext cx="2411413" cy="2041525"/>
        </p:xfrm>
        <a:graphic>
          <a:graphicData uri="http://schemas.openxmlformats.org/presentationml/2006/ole">
            <mc:AlternateContent xmlns:mc="http://schemas.openxmlformats.org/markup-compatibility/2006">
              <mc:Choice xmlns:v="urn:schemas-microsoft-com:vml" Requires="v">
                <p:oleObj spid="_x0000_s18458" name="Obraz - mapa bitowa" r:id="rId5" imgW="3352381" imgH="2838846" progId="Paint.Picture">
                  <p:embed/>
                </p:oleObj>
              </mc:Choice>
              <mc:Fallback>
                <p:oleObj name="Obraz - mapa bitowa" r:id="rId5" imgW="3352381" imgH="2838846" progId="Paint.Picture">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404813"/>
                        <a:ext cx="2411413"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3"/>
          <p:cNvGraphicFramePr>
            <a:graphicFrameLocks noChangeAspect="1"/>
          </p:cNvGraphicFramePr>
          <p:nvPr>
            <p:ph sz="quarter" idx="2"/>
          </p:nvPr>
        </p:nvGraphicFramePr>
        <p:xfrm>
          <a:off x="3419475" y="404813"/>
          <a:ext cx="2305050" cy="2097087"/>
        </p:xfrm>
        <a:graphic>
          <a:graphicData uri="http://schemas.openxmlformats.org/presentationml/2006/ole">
            <mc:AlternateContent xmlns:mc="http://schemas.openxmlformats.org/markup-compatibility/2006">
              <mc:Choice xmlns:v="urn:schemas-microsoft-com:vml" Requires="v">
                <p:oleObj spid="_x0000_s18459" name="Obraz - mapa bitowa" r:id="rId7" imgW="2847619" imgH="2591162" progId="Paint.Picture">
                  <p:embed/>
                </p:oleObj>
              </mc:Choice>
              <mc:Fallback>
                <p:oleObj name="Obraz - mapa bitowa" r:id="rId7" imgW="2847619" imgH="2591162" progId="Paint.Picture">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475" y="404813"/>
                        <a:ext cx="2305050"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 name="Text Box 4"/>
          <p:cNvSpPr txBox="1">
            <a:spLocks noChangeArrowheads="1"/>
          </p:cNvSpPr>
          <p:nvPr/>
        </p:nvSpPr>
        <p:spPr bwMode="auto">
          <a:xfrm>
            <a:off x="6443663" y="2636838"/>
            <a:ext cx="227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r>
              <a:rPr lang="en-US" altLang="pl-PL" sz="1800">
                <a:effectLst/>
                <a:latin typeface="Arial" charset="0"/>
              </a:rPr>
              <a:t>Humanized interface</a:t>
            </a:r>
          </a:p>
        </p:txBody>
      </p:sp>
      <p:sp>
        <p:nvSpPr>
          <p:cNvPr id="18437" name="Text Box 5"/>
          <p:cNvSpPr txBox="1">
            <a:spLocks noChangeArrowheads="1"/>
          </p:cNvSpPr>
          <p:nvPr/>
        </p:nvSpPr>
        <p:spPr bwMode="auto">
          <a:xfrm>
            <a:off x="1042988" y="4076700"/>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r>
              <a:rPr lang="en-US" altLang="pl-PL" sz="1800">
                <a:effectLst/>
                <a:latin typeface="Arial" charset="0"/>
              </a:rPr>
              <a:t>Store</a:t>
            </a:r>
          </a:p>
        </p:txBody>
      </p:sp>
      <p:sp>
        <p:nvSpPr>
          <p:cNvPr id="18438" name="Text Box 6"/>
          <p:cNvSpPr txBox="1">
            <a:spLocks noChangeArrowheads="1"/>
          </p:cNvSpPr>
          <p:nvPr/>
        </p:nvSpPr>
        <p:spPr bwMode="auto">
          <a:xfrm>
            <a:off x="3635375" y="2636838"/>
            <a:ext cx="211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r>
              <a:rPr lang="en-US" altLang="pl-PL" sz="1800">
                <a:effectLst/>
                <a:latin typeface="Arial" charset="0"/>
              </a:rPr>
              <a:t>Applications, eg.  </a:t>
            </a:r>
          </a:p>
          <a:p>
            <a:pPr algn="l" eaLnBrk="1" hangingPunct="1"/>
            <a:r>
              <a:rPr lang="en-US" altLang="pl-PL" sz="1800">
                <a:effectLst/>
                <a:latin typeface="Arial" charset="0"/>
              </a:rPr>
              <a:t>20 questions game</a:t>
            </a:r>
          </a:p>
        </p:txBody>
      </p:sp>
      <p:sp>
        <p:nvSpPr>
          <p:cNvPr id="18439" name="Text Box 7"/>
          <p:cNvSpPr txBox="1">
            <a:spLocks noChangeArrowheads="1"/>
          </p:cNvSpPr>
          <p:nvPr/>
        </p:nvSpPr>
        <p:spPr bwMode="auto">
          <a:xfrm>
            <a:off x="2555875" y="1484313"/>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r>
              <a:rPr lang="en-US" altLang="pl-PL" sz="1800">
                <a:effectLst/>
                <a:latin typeface="Arial" charset="0"/>
              </a:rPr>
              <a:t>Query</a:t>
            </a:r>
          </a:p>
        </p:txBody>
      </p:sp>
      <p:graphicFrame>
        <p:nvGraphicFramePr>
          <p:cNvPr id="18440" name="Object 8">
            <a:hlinkClick r:id="rId9" action="ppaction://hlinkfile"/>
          </p:cNvPr>
          <p:cNvGraphicFramePr>
            <a:graphicFrameLocks noChangeAspect="1"/>
          </p:cNvGraphicFramePr>
          <p:nvPr>
            <p:ph sz="quarter" idx="3"/>
          </p:nvPr>
        </p:nvGraphicFramePr>
        <p:xfrm>
          <a:off x="323850" y="260350"/>
          <a:ext cx="2249488" cy="2187575"/>
        </p:xfrm>
        <a:graphic>
          <a:graphicData uri="http://schemas.openxmlformats.org/presentationml/2006/ole">
            <mc:AlternateContent xmlns:mc="http://schemas.openxmlformats.org/markup-compatibility/2006">
              <mc:Choice xmlns:v="urn:schemas-microsoft-com:vml" Requires="v">
                <p:oleObj spid="_x0000_s18460" name="Obraz - mapa bitowa" r:id="rId10" imgW="3847619" imgH="3742857" progId="Paint.Picture">
                  <p:embed/>
                </p:oleObj>
              </mc:Choice>
              <mc:Fallback>
                <p:oleObj name="Obraz - mapa bitowa" r:id="rId10" imgW="3847619" imgH="3742857" progId="Paint.Picture">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850" y="260350"/>
                        <a:ext cx="2249488"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3337" name="Line 9"/>
          <p:cNvSpPr>
            <a:spLocks noChangeShapeType="1"/>
          </p:cNvSpPr>
          <p:nvPr/>
        </p:nvSpPr>
        <p:spPr bwMode="auto">
          <a:xfrm>
            <a:off x="2627313" y="1341438"/>
            <a:ext cx="649287" cy="0"/>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483338" name="Line 10"/>
          <p:cNvSpPr>
            <a:spLocks noChangeShapeType="1"/>
          </p:cNvSpPr>
          <p:nvPr/>
        </p:nvSpPr>
        <p:spPr bwMode="auto">
          <a:xfrm>
            <a:off x="5867400" y="1341438"/>
            <a:ext cx="360363" cy="0"/>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483339" name="Line 11"/>
          <p:cNvSpPr>
            <a:spLocks noChangeShapeType="1"/>
          </p:cNvSpPr>
          <p:nvPr/>
        </p:nvSpPr>
        <p:spPr bwMode="auto">
          <a:xfrm flipV="1">
            <a:off x="1403350" y="3068638"/>
            <a:ext cx="0" cy="1081087"/>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18444" name="Text Box 12"/>
          <p:cNvSpPr txBox="1">
            <a:spLocks noChangeArrowheads="1"/>
          </p:cNvSpPr>
          <p:nvPr/>
        </p:nvSpPr>
        <p:spPr bwMode="auto">
          <a:xfrm>
            <a:off x="468313" y="2565400"/>
            <a:ext cx="202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r>
              <a:rPr lang="en-US" altLang="pl-PL" sz="1800">
                <a:effectLst/>
                <a:latin typeface="Arial" charset="0"/>
              </a:rPr>
              <a:t>Semantic memory</a:t>
            </a:r>
          </a:p>
        </p:txBody>
      </p:sp>
      <p:graphicFrame>
        <p:nvGraphicFramePr>
          <p:cNvPr id="18445" name="Object 13"/>
          <p:cNvGraphicFramePr>
            <a:graphicFrameLocks noChangeAspect="1"/>
          </p:cNvGraphicFramePr>
          <p:nvPr/>
        </p:nvGraphicFramePr>
        <p:xfrm>
          <a:off x="6443663" y="4365625"/>
          <a:ext cx="2376487" cy="1052513"/>
        </p:xfrm>
        <a:graphic>
          <a:graphicData uri="http://schemas.openxmlformats.org/presentationml/2006/ole">
            <mc:AlternateContent xmlns:mc="http://schemas.openxmlformats.org/markup-compatibility/2006">
              <mc:Choice xmlns:v="urn:schemas-microsoft-com:vml" Requires="v">
                <p:oleObj spid="_x0000_s18461" name="Obraz - mapa bitowa" r:id="rId12" imgW="2343477" imgH="1038370" progId="Paint.Picture">
                  <p:embed/>
                </p:oleObj>
              </mc:Choice>
              <mc:Fallback>
                <p:oleObj name="Obraz - mapa bitowa" r:id="rId12" imgW="2343477" imgH="1038370" progId="Paint.Picture">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43663" y="4365625"/>
                        <a:ext cx="2376487"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6" name="Text Box 14"/>
          <p:cNvSpPr txBox="1">
            <a:spLocks noChangeArrowheads="1"/>
          </p:cNvSpPr>
          <p:nvPr/>
        </p:nvSpPr>
        <p:spPr bwMode="auto">
          <a:xfrm>
            <a:off x="4787900" y="5949950"/>
            <a:ext cx="85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r" eaLnBrk="1" hangingPunct="1"/>
            <a:r>
              <a:rPr lang="en-US" altLang="pl-PL" sz="1800">
                <a:effectLst/>
                <a:latin typeface="Arial" charset="0"/>
              </a:rPr>
              <a:t>Parser</a:t>
            </a:r>
          </a:p>
        </p:txBody>
      </p:sp>
      <p:sp>
        <p:nvSpPr>
          <p:cNvPr id="18447" name="Text Box 15"/>
          <p:cNvSpPr txBox="1">
            <a:spLocks noChangeArrowheads="1"/>
          </p:cNvSpPr>
          <p:nvPr/>
        </p:nvSpPr>
        <p:spPr bwMode="auto">
          <a:xfrm>
            <a:off x="3819525" y="4292600"/>
            <a:ext cx="2368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r>
              <a:rPr lang="en-US" altLang="pl-PL" sz="1800">
                <a:effectLst/>
                <a:latin typeface="Arial" charset="0"/>
              </a:rPr>
              <a:t>Part of speech tagger</a:t>
            </a:r>
          </a:p>
          <a:p>
            <a:pPr eaLnBrk="1" hangingPunct="1"/>
            <a:r>
              <a:rPr lang="en-US" altLang="pl-PL" sz="1800">
                <a:effectLst/>
                <a:latin typeface="Arial" charset="0"/>
              </a:rPr>
              <a:t>&amp; phrase extractor</a:t>
            </a:r>
          </a:p>
        </p:txBody>
      </p:sp>
      <p:sp>
        <p:nvSpPr>
          <p:cNvPr id="18448" name="Text Box 16"/>
          <p:cNvSpPr txBox="1">
            <a:spLocks noChangeArrowheads="1"/>
          </p:cNvSpPr>
          <p:nvPr/>
        </p:nvSpPr>
        <p:spPr bwMode="auto">
          <a:xfrm>
            <a:off x="6588125" y="5445125"/>
            <a:ext cx="212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r" eaLnBrk="1" hangingPunct="1"/>
            <a:r>
              <a:rPr lang="en-US" altLang="pl-PL" sz="1800">
                <a:effectLst/>
                <a:latin typeface="Arial" charset="0"/>
              </a:rPr>
              <a:t>On line dictionaries</a:t>
            </a:r>
          </a:p>
        </p:txBody>
      </p:sp>
      <p:sp>
        <p:nvSpPr>
          <p:cNvPr id="18449" name="Text Box 17"/>
          <p:cNvSpPr txBox="1">
            <a:spLocks noChangeArrowheads="1"/>
          </p:cNvSpPr>
          <p:nvPr/>
        </p:nvSpPr>
        <p:spPr bwMode="auto">
          <a:xfrm>
            <a:off x="2771775" y="6092825"/>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r>
              <a:rPr lang="en-US" altLang="pl-PL" sz="1800">
                <a:effectLst/>
                <a:latin typeface="Arial" charset="0"/>
              </a:rPr>
              <a:t>Manual</a:t>
            </a:r>
          </a:p>
        </p:txBody>
      </p:sp>
      <p:sp>
        <p:nvSpPr>
          <p:cNvPr id="18450" name="Text Box 18"/>
          <p:cNvSpPr txBox="1">
            <a:spLocks noChangeArrowheads="1"/>
          </p:cNvSpPr>
          <p:nvPr/>
        </p:nvSpPr>
        <p:spPr bwMode="auto">
          <a:xfrm>
            <a:off x="2700338" y="5157788"/>
            <a:ext cx="1276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r>
              <a:rPr lang="en-US" altLang="pl-PL" sz="1800">
                <a:effectLst/>
                <a:latin typeface="Arial" charset="0"/>
              </a:rPr>
              <a:t>verification</a:t>
            </a:r>
          </a:p>
        </p:txBody>
      </p:sp>
      <p:pic>
        <p:nvPicPr>
          <p:cNvPr id="18451"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188" y="4508500"/>
            <a:ext cx="17716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3348" name="Line 20"/>
          <p:cNvSpPr>
            <a:spLocks noChangeShapeType="1"/>
          </p:cNvSpPr>
          <p:nvPr/>
        </p:nvSpPr>
        <p:spPr bwMode="auto">
          <a:xfrm>
            <a:off x="2268538" y="3573463"/>
            <a:ext cx="64801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483349" name="Line 21"/>
          <p:cNvSpPr>
            <a:spLocks noChangeShapeType="1"/>
          </p:cNvSpPr>
          <p:nvPr/>
        </p:nvSpPr>
        <p:spPr bwMode="auto">
          <a:xfrm flipH="1">
            <a:off x="5651500" y="5157788"/>
            <a:ext cx="1152525" cy="935037"/>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483350" name="Line 22"/>
          <p:cNvSpPr>
            <a:spLocks noChangeShapeType="1"/>
          </p:cNvSpPr>
          <p:nvPr/>
        </p:nvSpPr>
        <p:spPr bwMode="auto">
          <a:xfrm flipV="1">
            <a:off x="5148263" y="4941888"/>
            <a:ext cx="0" cy="935037"/>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483351" name="Line 23"/>
          <p:cNvSpPr>
            <a:spLocks noChangeShapeType="1"/>
          </p:cNvSpPr>
          <p:nvPr/>
        </p:nvSpPr>
        <p:spPr bwMode="auto">
          <a:xfrm flipH="1">
            <a:off x="3563938" y="4941888"/>
            <a:ext cx="1008062" cy="10795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483352" name="Line 24"/>
          <p:cNvSpPr>
            <a:spLocks noChangeShapeType="1"/>
          </p:cNvSpPr>
          <p:nvPr/>
        </p:nvSpPr>
        <p:spPr bwMode="auto">
          <a:xfrm flipH="1" flipV="1">
            <a:off x="2411413" y="5589588"/>
            <a:ext cx="720725" cy="4318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483353" name="Line 25"/>
          <p:cNvSpPr>
            <a:spLocks noChangeShapeType="1"/>
          </p:cNvSpPr>
          <p:nvPr/>
        </p:nvSpPr>
        <p:spPr bwMode="auto">
          <a:xfrm flipH="1">
            <a:off x="2411413" y="4652963"/>
            <a:ext cx="1368425" cy="36036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684213" y="115888"/>
            <a:ext cx="7772400" cy="792162"/>
          </a:xfrm>
          <a:effectLst>
            <a:outerShdw dist="35921" dir="2700000" algn="ctr" rotWithShape="0">
              <a:schemeClr val="bg2"/>
            </a:outerShdw>
          </a:effectLst>
          <a:extLst>
            <a:ext uri="{909E8E84-426E-40DD-AFC4-6F175D3DCCD1}">
              <a14:hiddenFill xmlns:a14="http://schemas.microsoft.com/office/drawing/2010/main">
                <a:solidFill>
                  <a:srgbClr val="006600"/>
                </a:solidFill>
              </a14:hiddenFill>
            </a:ext>
          </a:extLst>
        </p:spPr>
        <p:txBody>
          <a:bodyPr lIns="92075" tIns="46038" rIns="92075" bIns="46038"/>
          <a:lstStyle/>
          <a:p>
            <a:pPr eaLnBrk="1" hangingPunct="1">
              <a:defRPr/>
            </a:pPr>
            <a:r>
              <a:rPr lang="en-US" sz="4000" smtClean="0"/>
              <a:t>Puzzle generator</a:t>
            </a:r>
          </a:p>
        </p:txBody>
      </p:sp>
      <p:sp>
        <p:nvSpPr>
          <p:cNvPr id="19459" name="Rectangle 3"/>
          <p:cNvSpPr>
            <a:spLocks noGrp="1" noChangeArrowheads="1"/>
          </p:cNvSpPr>
          <p:nvPr>
            <p:ph type="body" idx="1"/>
          </p:nvPr>
        </p:nvSpPr>
        <p:spPr>
          <a:xfrm>
            <a:off x="457200" y="1125538"/>
            <a:ext cx="8523288" cy="2016125"/>
          </a:xfrm>
          <a:extLst>
            <a:ext uri="{909E8E84-426E-40DD-AFC4-6F175D3DCCD1}">
              <a14:hiddenFill xmlns:a14="http://schemas.microsoft.com/office/drawing/2010/main">
                <a:solidFill>
                  <a:srgbClr val="006600"/>
                </a:solidFill>
              </a14:hiddenFill>
            </a:ext>
          </a:extLst>
        </p:spPr>
        <p:txBody>
          <a:bodyPr lIns="92075" tIns="46038" rIns="92075" bIns="46038"/>
          <a:lstStyle/>
          <a:p>
            <a:pPr marL="0" indent="0" eaLnBrk="1" hangingPunct="1">
              <a:spcBef>
                <a:spcPct val="0"/>
              </a:spcBef>
              <a:buFontTx/>
              <a:buNone/>
            </a:pPr>
            <a:r>
              <a:rPr lang="en-US" altLang="pl-PL" smtClean="0"/>
              <a:t>Semantic memory may be used to invent automatically a large number of word puzzles that the avatar presents. </a:t>
            </a:r>
          </a:p>
          <a:p>
            <a:pPr marL="0" indent="0" eaLnBrk="1" hangingPunct="1">
              <a:spcBef>
                <a:spcPct val="0"/>
              </a:spcBef>
              <a:buFontTx/>
              <a:buNone/>
            </a:pPr>
            <a:r>
              <a:rPr lang="en-US" altLang="pl-PL" smtClean="0"/>
              <a:t>This application selects a random concept from all concepts in the memory and searches for a minimal set of features necessary to uniquely define it; if many subsets are sufficient for unique definition one of them is selected randomly. </a:t>
            </a:r>
          </a:p>
        </p:txBody>
      </p:sp>
      <p:sp>
        <p:nvSpPr>
          <p:cNvPr id="555015" name="Rectangle 7"/>
          <p:cNvSpPr>
            <a:spLocks noChangeArrowheads="1"/>
          </p:cNvSpPr>
          <p:nvPr/>
        </p:nvSpPr>
        <p:spPr bwMode="auto">
          <a:xfrm>
            <a:off x="539750" y="4652963"/>
            <a:ext cx="6191250" cy="792162"/>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r>
              <a:rPr lang="en-US" altLang="pl-PL" sz="2000">
                <a:effectLst/>
                <a:latin typeface="Arial" charset="0"/>
              </a:rPr>
              <a:t>It has charm, it has spin, and it has charge. </a:t>
            </a:r>
            <a:br>
              <a:rPr lang="en-US" altLang="pl-PL" sz="2000">
                <a:effectLst/>
                <a:latin typeface="Arial" charset="0"/>
              </a:rPr>
            </a:br>
            <a:r>
              <a:rPr lang="en-US" altLang="pl-PL" sz="2000">
                <a:effectLst/>
                <a:latin typeface="Arial" charset="0"/>
              </a:rPr>
              <a:t>What is it?</a:t>
            </a:r>
          </a:p>
        </p:txBody>
      </p:sp>
      <p:sp>
        <p:nvSpPr>
          <p:cNvPr id="555013" name="Rectangle 5"/>
          <p:cNvSpPr>
            <a:spLocks noChangeArrowheads="1"/>
          </p:cNvSpPr>
          <p:nvPr/>
        </p:nvSpPr>
        <p:spPr bwMode="auto">
          <a:xfrm>
            <a:off x="539750" y="3284538"/>
            <a:ext cx="6191250" cy="792162"/>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r>
              <a:rPr lang="en-US" altLang="pl-PL" sz="2000">
                <a:effectLst/>
                <a:latin typeface="Arial" charset="0"/>
              </a:rPr>
              <a:t>It is an Amphibian, it is orange and has black spots. </a:t>
            </a:r>
            <a:br>
              <a:rPr lang="en-US" altLang="pl-PL" sz="2000">
                <a:effectLst/>
                <a:latin typeface="Arial" charset="0"/>
              </a:rPr>
            </a:br>
            <a:r>
              <a:rPr lang="en-US" altLang="pl-PL" sz="2000">
                <a:effectLst/>
                <a:latin typeface="Arial" charset="0"/>
              </a:rPr>
              <a:t>How do you call this animal?</a:t>
            </a:r>
          </a:p>
        </p:txBody>
      </p:sp>
      <p:grpSp>
        <p:nvGrpSpPr>
          <p:cNvPr id="555019" name="Group 11"/>
          <p:cNvGrpSpPr>
            <a:grpSpLocks/>
          </p:cNvGrpSpPr>
          <p:nvPr/>
        </p:nvGrpSpPr>
        <p:grpSpPr bwMode="auto">
          <a:xfrm>
            <a:off x="539750" y="3933825"/>
            <a:ext cx="7353300" cy="731838"/>
            <a:chOff x="340" y="2478"/>
            <a:chExt cx="4632" cy="461"/>
          </a:xfrm>
        </p:grpSpPr>
        <p:sp>
          <p:nvSpPr>
            <p:cNvPr id="19466" name="Rectangle 6"/>
            <p:cNvSpPr>
              <a:spLocks noChangeArrowheads="1"/>
            </p:cNvSpPr>
            <p:nvPr/>
          </p:nvSpPr>
          <p:spPr bwMode="auto">
            <a:xfrm>
              <a:off x="340" y="2614"/>
              <a:ext cx="1406" cy="272"/>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r>
                <a:rPr lang="en-US" altLang="pl-PL" sz="2000">
                  <a:effectLst/>
                  <a:latin typeface="Arial" charset="0"/>
                </a:rPr>
                <a:t>A Salamander.</a:t>
              </a:r>
            </a:p>
          </p:txBody>
        </p:sp>
        <p:pic>
          <p:nvPicPr>
            <p:cNvPr id="1946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 y="2478"/>
              <a:ext cx="595" cy="461"/>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grpSp>
      <p:grpSp>
        <p:nvGrpSpPr>
          <p:cNvPr id="555021" name="Group 13"/>
          <p:cNvGrpSpPr>
            <a:grpSpLocks/>
          </p:cNvGrpSpPr>
          <p:nvPr/>
        </p:nvGrpSpPr>
        <p:grpSpPr bwMode="auto">
          <a:xfrm>
            <a:off x="539750" y="5084763"/>
            <a:ext cx="7335838" cy="1152525"/>
            <a:chOff x="340" y="3203"/>
            <a:chExt cx="4621" cy="726"/>
          </a:xfrm>
        </p:grpSpPr>
        <p:sp>
          <p:nvSpPr>
            <p:cNvPr id="19464" name="Rectangle 8"/>
            <p:cNvSpPr>
              <a:spLocks noChangeArrowheads="1"/>
            </p:cNvSpPr>
            <p:nvPr/>
          </p:nvSpPr>
          <p:spPr bwMode="auto">
            <a:xfrm>
              <a:off x="340" y="3430"/>
              <a:ext cx="3900" cy="499"/>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r>
                <a:rPr lang="en-US" altLang="pl-PL" sz="2000">
                  <a:effectLst/>
                  <a:latin typeface="Arial" charset="0"/>
                </a:rPr>
                <a:t>If you do not know, ask Google!</a:t>
              </a:r>
              <a:br>
                <a:rPr lang="en-US" altLang="pl-PL" sz="2000">
                  <a:effectLst/>
                  <a:latin typeface="Arial" charset="0"/>
                </a:rPr>
              </a:br>
              <a:r>
                <a:rPr lang="en-US" altLang="pl-PL" sz="2000">
                  <a:effectLst/>
                  <a:latin typeface="Arial" charset="0"/>
                </a:rPr>
                <a:t>Quark page comes at the top … </a:t>
              </a:r>
            </a:p>
          </p:txBody>
        </p:sp>
        <p:pic>
          <p:nvPicPr>
            <p:cNvPr id="1946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 y="3203"/>
              <a:ext cx="629" cy="576"/>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55013"/>
                                        </p:tgtEl>
                                        <p:attrNameLst>
                                          <p:attrName>style.visibility</p:attrName>
                                        </p:attrNameLst>
                                      </p:cBhvr>
                                      <p:to>
                                        <p:strVal val="visible"/>
                                      </p:to>
                                    </p:set>
                                    <p:animEffect transition="in" filter="diamond(in)">
                                      <p:cBhvr>
                                        <p:cTn id="7" dur="2000"/>
                                        <p:tgtEl>
                                          <p:spTgt spid="5550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55019"/>
                                        </p:tgtEl>
                                        <p:attrNameLst>
                                          <p:attrName>style.visibility</p:attrName>
                                        </p:attrNameLst>
                                      </p:cBhvr>
                                      <p:to>
                                        <p:strVal val="visible"/>
                                      </p:to>
                                    </p:set>
                                    <p:animEffect transition="in" filter="diamond(in)">
                                      <p:cBhvr>
                                        <p:cTn id="12" dur="2000"/>
                                        <p:tgtEl>
                                          <p:spTgt spid="5550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55015"/>
                                        </p:tgtEl>
                                        <p:attrNameLst>
                                          <p:attrName>style.visibility</p:attrName>
                                        </p:attrNameLst>
                                      </p:cBhvr>
                                      <p:to>
                                        <p:strVal val="visible"/>
                                      </p:to>
                                    </p:set>
                                    <p:animEffect transition="in" filter="diamond(in)">
                                      <p:cBhvr>
                                        <p:cTn id="17" dur="2000"/>
                                        <p:tgtEl>
                                          <p:spTgt spid="5550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555021"/>
                                        </p:tgtEl>
                                        <p:attrNameLst>
                                          <p:attrName>style.visibility</p:attrName>
                                        </p:attrNameLst>
                                      </p:cBhvr>
                                      <p:to>
                                        <p:strVal val="visible"/>
                                      </p:to>
                                    </p:set>
                                    <p:animEffect transition="in" filter="diamond(in)">
                                      <p:cBhvr>
                                        <p:cTn id="22" dur="2000"/>
                                        <p:tgtEl>
                                          <p:spTgt spid="555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5" grpId="0"/>
      <p:bldP spid="55501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a:xfrm>
            <a:off x="1042988" y="188913"/>
            <a:ext cx="6753225" cy="571500"/>
          </a:xfrm>
          <a:effectLst>
            <a:outerShdw dist="35921" dir="2700000" algn="ctr" rotWithShape="0">
              <a:schemeClr val="bg2"/>
            </a:outerShdw>
          </a:effectLst>
          <a:extLst>
            <a:ext uri="{909E8E84-426E-40DD-AFC4-6F175D3DCCD1}">
              <a14:hiddenFill xmlns:a14="http://schemas.microsoft.com/office/drawing/2010/main">
                <a:solidFill>
                  <a:srgbClr val="339966"/>
                </a:solidFill>
              </a14:hiddenFill>
            </a:ext>
          </a:extLst>
        </p:spPr>
        <p:txBody>
          <a:bodyPr/>
          <a:lstStyle/>
          <a:p>
            <a:pPr eaLnBrk="1" hangingPunct="1">
              <a:defRPr/>
            </a:pPr>
            <a:r>
              <a:rPr lang="en-US" sz="4000" smtClean="0">
                <a:latin typeface="Arial Unicode MS" pitchFamily="34" charset="-128"/>
              </a:rPr>
              <a:t>Creativity: future?</a:t>
            </a:r>
            <a:endParaRPr lang="pl-PL" sz="4000" smtClean="0">
              <a:latin typeface="Arial Unicode MS" pitchFamily="34" charset="-128"/>
            </a:endParaRPr>
          </a:p>
        </p:txBody>
      </p:sp>
      <p:sp>
        <p:nvSpPr>
          <p:cNvPr id="20483" name="Rectangle 3"/>
          <p:cNvSpPr>
            <a:spLocks noGrp="1" noChangeArrowheads="1"/>
          </p:cNvSpPr>
          <p:nvPr>
            <p:ph type="body" idx="1"/>
          </p:nvPr>
        </p:nvSpPr>
        <p:spPr>
          <a:xfrm>
            <a:off x="323850" y="908050"/>
            <a:ext cx="8699500" cy="3025775"/>
          </a:xfrm>
          <a:extLst>
            <a:ext uri="{909E8E84-426E-40DD-AFC4-6F175D3DCCD1}">
              <a14:hiddenFill xmlns:a14="http://schemas.microsoft.com/office/drawing/2010/main">
                <a:solidFill>
                  <a:srgbClr val="000066"/>
                </a:solid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marL="0" indent="0" eaLnBrk="1" hangingPunct="1">
              <a:lnSpc>
                <a:spcPct val="90000"/>
              </a:lnSpc>
              <a:buFontTx/>
              <a:buNone/>
            </a:pPr>
            <a:r>
              <a:rPr lang="en-US" altLang="pl-PL" smtClean="0">
                <a:latin typeface="Arial Unicode MS" pitchFamily="34" charset="-128"/>
              </a:rPr>
              <a:t>Better neural models, many variants of algorithm.</a:t>
            </a:r>
          </a:p>
          <a:p>
            <a:pPr marL="0" indent="0" eaLnBrk="1" hangingPunct="1">
              <a:lnSpc>
                <a:spcPct val="90000"/>
              </a:lnSpc>
              <a:buFontTx/>
              <a:buNone/>
            </a:pPr>
            <a:r>
              <a:rPr lang="en-US" altLang="pl-PL" smtClean="0">
                <a:latin typeface="Arial Unicode MS" pitchFamily="34" charset="-128"/>
              </a:rPr>
              <a:t>Same principles apply to creativity in design &amp; other domains: imagination </a:t>
            </a:r>
            <a:br>
              <a:rPr lang="en-US" altLang="pl-PL" smtClean="0">
                <a:latin typeface="Arial Unicode MS" pitchFamily="34" charset="-128"/>
              </a:rPr>
            </a:br>
            <a:r>
              <a:rPr lang="en-US" altLang="pl-PL" smtClean="0">
                <a:latin typeface="Arial Unicode MS" pitchFamily="34" charset="-128"/>
              </a:rPr>
              <a:t>restricted by probabilities, results filtered by … emotions? beauty? interest?</a:t>
            </a:r>
            <a:br>
              <a:rPr lang="en-US" altLang="pl-PL" smtClean="0">
                <a:latin typeface="Arial Unicode MS" pitchFamily="34" charset="-128"/>
              </a:rPr>
            </a:br>
            <a:endParaRPr lang="en-US" altLang="pl-PL" smtClean="0">
              <a:latin typeface="Arial Unicode MS" pitchFamily="34" charset="-128"/>
            </a:endParaRPr>
          </a:p>
          <a:p>
            <a:pPr marL="0" indent="0" eaLnBrk="1" hangingPunct="1">
              <a:lnSpc>
                <a:spcPct val="90000"/>
              </a:lnSpc>
              <a:buFontTx/>
              <a:buNone/>
            </a:pPr>
            <a:r>
              <a:rPr lang="en-US" altLang="pl-PL" smtClean="0">
                <a:latin typeface="Arial Unicode MS" pitchFamily="34" charset="-128"/>
              </a:rPr>
              <a:t>Assessing: who is better at invent new words, people or algorithms? </a:t>
            </a:r>
          </a:p>
          <a:p>
            <a:pPr marL="0" indent="0" eaLnBrk="1" hangingPunct="1">
              <a:lnSpc>
                <a:spcPct val="90000"/>
              </a:lnSpc>
              <a:buFontTx/>
              <a:buNone/>
            </a:pPr>
            <a:r>
              <a:rPr lang="en-US" altLang="pl-PL" smtClean="0">
                <a:latin typeface="Arial Unicode MS" pitchFamily="34" charset="-128"/>
              </a:rPr>
              <a:t>How good are people in 20Q game? We need references!</a:t>
            </a:r>
          </a:p>
          <a:p>
            <a:pPr marL="0" indent="0" eaLnBrk="1" hangingPunct="1">
              <a:lnSpc>
                <a:spcPct val="90000"/>
              </a:lnSpc>
              <a:buFontTx/>
              <a:buNone/>
            </a:pPr>
            <a:r>
              <a:rPr lang="en-US" altLang="pl-PL" smtClean="0">
                <a:latin typeface="Arial Unicode MS" pitchFamily="34" charset="-128"/>
              </a:rPr>
              <a:t>We need some tests to have a reference for humans: given a pool of keywords, come up with a good name for a new toy, software, company, product, web address, processor … </a:t>
            </a:r>
          </a:p>
        </p:txBody>
      </p:sp>
      <p:grpSp>
        <p:nvGrpSpPr>
          <p:cNvPr id="638983" name="Group 7"/>
          <p:cNvGrpSpPr>
            <a:grpSpLocks/>
          </p:cNvGrpSpPr>
          <p:nvPr/>
        </p:nvGrpSpPr>
        <p:grpSpPr bwMode="auto">
          <a:xfrm>
            <a:off x="323850" y="3933825"/>
            <a:ext cx="8556625" cy="2835275"/>
            <a:chOff x="204" y="2478"/>
            <a:chExt cx="5390" cy="1786"/>
          </a:xfrm>
        </p:grpSpPr>
        <p:sp>
          <p:nvSpPr>
            <p:cNvPr id="20485" name="Text Box 4"/>
            <p:cNvSpPr txBox="1">
              <a:spLocks noChangeArrowheads="1"/>
            </p:cNvSpPr>
            <p:nvPr/>
          </p:nvSpPr>
          <p:spPr bwMode="auto">
            <a:xfrm>
              <a:off x="204" y="2478"/>
              <a:ext cx="5390" cy="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a:effectLst/>
                </a:rPr>
                <a:t>What really happens in the brain: </a:t>
              </a:r>
              <a:br>
                <a:rPr lang="en-US" altLang="pl-PL" sz="2000">
                  <a:effectLst/>
                </a:rPr>
              </a:br>
              <a:r>
                <a:rPr lang="en-US" altLang="pl-PL" sz="2000">
                  <a:effectLst/>
                </a:rPr>
                <a:t>EPR and fMRI studies of brain activity during invention of new words and hearing of new words requiring analysis. </a:t>
              </a:r>
            </a:p>
            <a:p>
              <a:pPr algn="l" eaLnBrk="1" hangingPunct="1">
                <a:spcBef>
                  <a:spcPct val="50000"/>
                </a:spcBef>
              </a:pPr>
              <a:r>
                <a:rPr lang="en-US" altLang="pl-PL" sz="2000">
                  <a:effectLst/>
                </a:rPr>
                <a:t>Applications: </a:t>
              </a:r>
            </a:p>
            <a:p>
              <a:pPr algn="l" eaLnBrk="1" hangingPunct="1">
                <a:spcBef>
                  <a:spcPct val="50000"/>
                </a:spcBef>
                <a:buFontTx/>
                <a:buChar char="•"/>
              </a:pPr>
              <a:r>
                <a:rPr lang="en-US" altLang="pl-PL" sz="2000">
                  <a:effectLst/>
                </a:rPr>
                <a:t>names can be sold and copyrighted; </a:t>
              </a:r>
            </a:p>
            <a:p>
              <a:pPr algn="l" eaLnBrk="1" hangingPunct="1">
                <a:spcBef>
                  <a:spcPct val="50000"/>
                </a:spcBef>
                <a:buFontTx/>
                <a:buChar char="•"/>
              </a:pPr>
              <a:r>
                <a:rPr lang="en-US" altLang="pl-PL" sz="2000">
                  <a:effectLst/>
                </a:rPr>
                <a:t>word games;</a:t>
              </a:r>
            </a:p>
            <a:p>
              <a:pPr algn="l" eaLnBrk="1" hangingPunct="1">
                <a:spcBef>
                  <a:spcPct val="50000"/>
                </a:spcBef>
                <a:buFontTx/>
                <a:buChar char="•"/>
              </a:pPr>
              <a:r>
                <a:rPr lang="en-US" altLang="pl-PL" sz="2000">
                  <a:effectLst/>
                </a:rPr>
                <a:t>understanding new words.</a:t>
              </a:r>
            </a:p>
          </p:txBody>
        </p:sp>
        <p:pic>
          <p:nvPicPr>
            <p:cNvPr id="20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 y="2976"/>
              <a:ext cx="883" cy="1104"/>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8983"/>
                                        </p:tgtEl>
                                        <p:attrNameLst>
                                          <p:attrName>style.visibility</p:attrName>
                                        </p:attrNameLst>
                                      </p:cBhvr>
                                      <p:to>
                                        <p:strVal val="visible"/>
                                      </p:to>
                                    </p:set>
                                    <p:animEffect transition="in" filter="blinds(horizontal)">
                                      <p:cBhvr>
                                        <p:cTn id="7" dur="500"/>
                                        <p:tgtEl>
                                          <p:spTgt spid="638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323850" y="260350"/>
            <a:ext cx="7343775" cy="693738"/>
          </a:xfrm>
          <a:effectLst>
            <a:outerShdw dist="35921" dir="2700000" algn="ctr" rotWithShape="0">
              <a:schemeClr val="bg2"/>
            </a:outerShdw>
          </a:effectLst>
          <a:extLst>
            <a:ext uri="{909E8E84-426E-40DD-AFC4-6F175D3DCCD1}">
              <a14:hiddenFill xmlns:a14="http://schemas.microsoft.com/office/drawing/2010/main">
                <a:solidFill>
                  <a:srgbClr val="339966"/>
                </a:solidFill>
              </a14:hiddenFill>
            </a:ext>
          </a:extLst>
        </p:spPr>
        <p:txBody>
          <a:bodyPr/>
          <a:lstStyle/>
          <a:p>
            <a:pPr eaLnBrk="1" hangingPunct="1">
              <a:defRPr/>
            </a:pPr>
            <a:r>
              <a:rPr lang="en-US" sz="4000" smtClean="0">
                <a:latin typeface="Arial Unicode MS" pitchFamily="34" charset="-128"/>
              </a:rPr>
              <a:t>Intuition</a:t>
            </a:r>
            <a:endParaRPr lang="pl-PL" sz="4000" smtClean="0">
              <a:latin typeface="Arial Unicode MS" pitchFamily="34" charset="-128"/>
            </a:endParaRPr>
          </a:p>
        </p:txBody>
      </p:sp>
      <p:sp>
        <p:nvSpPr>
          <p:cNvPr id="21507" name="Rectangle 3"/>
          <p:cNvSpPr>
            <a:spLocks noGrp="1" noChangeArrowheads="1"/>
          </p:cNvSpPr>
          <p:nvPr>
            <p:ph type="body" idx="1"/>
          </p:nvPr>
        </p:nvSpPr>
        <p:spPr>
          <a:xfrm>
            <a:off x="468313" y="1052513"/>
            <a:ext cx="6911975" cy="1152525"/>
          </a:xfrm>
          <a:extLst>
            <a:ext uri="{909E8E84-426E-40DD-AFC4-6F175D3DCCD1}">
              <a14:hiddenFill xmlns:a14="http://schemas.microsoft.com/office/drawing/2010/main">
                <a:solidFill>
                  <a:srgbClr val="000066"/>
                </a:solid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marL="0" indent="0" eaLnBrk="1" hangingPunct="1">
              <a:buFontTx/>
              <a:buNone/>
            </a:pPr>
            <a:r>
              <a:rPr lang="en-US" altLang="pl-PL" smtClean="0">
                <a:latin typeface="Arial Unicode MS" pitchFamily="34" charset="-128"/>
              </a:rPr>
              <a:t>Intuition: instinctive knowing, without the use of rational </a:t>
            </a:r>
            <a:br>
              <a:rPr lang="en-US" altLang="pl-PL" smtClean="0">
                <a:latin typeface="Arial Unicode MS" pitchFamily="34" charset="-128"/>
              </a:rPr>
            </a:br>
            <a:r>
              <a:rPr lang="en-US" altLang="pl-PL" smtClean="0">
                <a:latin typeface="Arial Unicode MS" pitchFamily="34" charset="-128"/>
              </a:rPr>
              <a:t>processes (WordNet); knowledge or conviction gained </a:t>
            </a:r>
            <a:br>
              <a:rPr lang="en-US" altLang="pl-PL" smtClean="0">
                <a:latin typeface="Arial Unicode MS" pitchFamily="34" charset="-128"/>
              </a:rPr>
            </a:br>
            <a:r>
              <a:rPr lang="en-US" altLang="pl-PL" smtClean="0">
                <a:latin typeface="Arial Unicode MS" pitchFamily="34" charset="-128"/>
              </a:rPr>
              <a:t>immediately and without detailed consideration (Wikipedia). </a:t>
            </a:r>
            <a:endParaRPr lang="pl-PL" altLang="pl-PL" smtClean="0">
              <a:latin typeface="Arial Unicode MS" pitchFamily="34" charset="-128"/>
            </a:endParaRPr>
          </a:p>
        </p:txBody>
      </p:sp>
      <p:sp>
        <p:nvSpPr>
          <p:cNvPr id="21508" name="Text Box 4"/>
          <p:cNvSpPr txBox="1">
            <a:spLocks noChangeArrowheads="1"/>
          </p:cNvSpPr>
          <p:nvPr/>
        </p:nvSpPr>
        <p:spPr bwMode="auto">
          <a:xfrm>
            <a:off x="468313" y="2205038"/>
            <a:ext cx="844867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a:effectLst/>
              </a:rPr>
              <a:t>Typical belief about playing chess with computers: human intuition versus the brute force of millions of positions calculated per second. </a:t>
            </a:r>
          </a:p>
          <a:p>
            <a:pPr algn="l" eaLnBrk="1" hangingPunct="1">
              <a:spcBef>
                <a:spcPct val="50000"/>
              </a:spcBef>
            </a:pPr>
            <a:r>
              <a:rPr lang="en-US" altLang="pl-PL" sz="2000">
                <a:effectLst/>
              </a:rPr>
              <a:t>Can computers have intuition? Yes, in many ways.</a:t>
            </a:r>
          </a:p>
        </p:txBody>
      </p:sp>
      <p:sp>
        <p:nvSpPr>
          <p:cNvPr id="21509" name="Text Box 9"/>
          <p:cNvSpPr txBox="1">
            <a:spLocks noChangeArrowheads="1"/>
          </p:cNvSpPr>
          <p:nvPr/>
        </p:nvSpPr>
        <p:spPr bwMode="auto">
          <a:xfrm>
            <a:off x="468313" y="3644900"/>
            <a:ext cx="84486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a:effectLst/>
              </a:rPr>
              <a:t>Parallel computational brain processes are hidden from the mind, but it does not mean that there are no computations behind human decisions.</a:t>
            </a:r>
          </a:p>
          <a:p>
            <a:pPr algn="l" eaLnBrk="1" hangingPunct="1">
              <a:spcBef>
                <a:spcPct val="50000"/>
              </a:spcBef>
            </a:pPr>
            <a:r>
              <a:rPr lang="en-US" altLang="pl-PL" sz="2000">
                <a:effectLst/>
              </a:rPr>
              <a:t>Intuition is based on experience, complex evaluation of the case based on similarity to previous cases, but there is no sharp distinction between the use of logical rules and “intuitive” reasoning, see: </a:t>
            </a:r>
          </a:p>
          <a:p>
            <a:pPr algn="l" eaLnBrk="1" hangingPunct="1">
              <a:spcBef>
                <a:spcPct val="50000"/>
              </a:spcBef>
            </a:pPr>
            <a:r>
              <a:rPr lang="en-US" altLang="pl-PL" sz="2000">
                <a:effectLst/>
              </a:rPr>
              <a:t>Duch W, Rules, Similarity, and Threshold Logic. Commentary on Emmanuel M. Pothos, The Rules versus Similarity distinction. </a:t>
            </a:r>
            <a:br>
              <a:rPr lang="en-US" altLang="pl-PL" sz="2000">
                <a:effectLst/>
              </a:rPr>
            </a:br>
            <a:r>
              <a:rPr lang="en-US" altLang="pl-PL" sz="2000">
                <a:effectLst/>
              </a:rPr>
              <a:t>Behavioral and Brain Sciences Vol. 28 (1): 23-23, 2005</a:t>
            </a:r>
          </a:p>
        </p:txBody>
      </p:sp>
      <p:pic>
        <p:nvPicPr>
          <p:cNvPr id="215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115888"/>
            <a:ext cx="1524000" cy="15240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a:xfrm>
            <a:off x="755650" y="136525"/>
            <a:ext cx="7772400" cy="541338"/>
          </a:xfrm>
          <a:effectLst>
            <a:outerShdw dist="35921" dir="2700000" algn="ctr" rotWithShape="0">
              <a:schemeClr val="bg2"/>
            </a:outerShdw>
          </a:effectLst>
          <a:extLst>
            <a:ext uri="{909E8E84-426E-40DD-AFC4-6F175D3DCCD1}">
              <a14:hiddenFill xmlns:a14="http://schemas.microsoft.com/office/drawing/2010/main">
                <a:solidFill>
                  <a:srgbClr val="006600"/>
                </a:solidFill>
              </a14:hiddenFill>
            </a:ext>
          </a:extLst>
        </p:spPr>
        <p:txBody>
          <a:bodyPr lIns="92075" tIns="46038" rIns="92075" bIns="46038"/>
          <a:lstStyle/>
          <a:p>
            <a:pPr eaLnBrk="1" hangingPunct="1">
              <a:defRPr/>
            </a:pPr>
            <a:r>
              <a:rPr lang="en-US" smtClean="0"/>
              <a:t>Intuitive thinking</a:t>
            </a:r>
            <a:endParaRPr lang="pl-PL" smtClean="0"/>
          </a:p>
        </p:txBody>
      </p:sp>
      <p:sp>
        <p:nvSpPr>
          <p:cNvPr id="22531" name="Rectangle 3"/>
          <p:cNvSpPr>
            <a:spLocks noGrp="1" noChangeArrowheads="1"/>
          </p:cNvSpPr>
          <p:nvPr>
            <p:ph type="body" idx="1"/>
          </p:nvPr>
        </p:nvSpPr>
        <p:spPr>
          <a:xfrm>
            <a:off x="611188" y="908050"/>
            <a:ext cx="7772400" cy="1255713"/>
          </a:xfrm>
          <a:extLst>
            <a:ext uri="{909E8E84-426E-40DD-AFC4-6F175D3DCCD1}">
              <a14:hiddenFill xmlns:a14="http://schemas.microsoft.com/office/drawing/2010/main">
                <a:solidFill>
                  <a:srgbClr val="006600"/>
                </a:solidFill>
              </a14:hiddenFill>
            </a:ext>
          </a:extLst>
        </p:spPr>
        <p:txBody>
          <a:bodyPr/>
          <a:lstStyle/>
          <a:p>
            <a:pPr marL="0" indent="0" eaLnBrk="1" hangingPunct="1">
              <a:buFontTx/>
              <a:buNone/>
            </a:pPr>
            <a:r>
              <a:rPr lang="en-US" altLang="pl-PL" smtClean="0">
                <a:cs typeface="Times New Roman" pitchFamily="18" charset="0"/>
              </a:rPr>
              <a:t>Question in qualitative physics (from PDP book, 1986): </a:t>
            </a:r>
          </a:p>
          <a:p>
            <a:pPr marL="0" indent="0" eaLnBrk="1" hangingPunct="1">
              <a:buFontTx/>
              <a:buNone/>
            </a:pPr>
            <a:r>
              <a:rPr lang="en-US" altLang="pl-PL" smtClean="0">
                <a:cs typeface="Times New Roman" pitchFamily="18" charset="0"/>
              </a:rPr>
              <a:t>if </a:t>
            </a:r>
            <a:r>
              <a:rPr lang="en-US" altLang="pl-PL" smtClean="0">
                <a:solidFill>
                  <a:srgbClr val="FFFF00"/>
                </a:solidFill>
                <a:cs typeface="Times New Roman" pitchFamily="18" charset="0"/>
              </a:rPr>
              <a:t>R</a:t>
            </a:r>
            <a:r>
              <a:rPr lang="en-US" altLang="pl-PL" baseline="-25000" smtClean="0">
                <a:solidFill>
                  <a:srgbClr val="FFFF00"/>
                </a:solidFill>
                <a:cs typeface="Times New Roman" pitchFamily="18" charset="0"/>
              </a:rPr>
              <a:t>2</a:t>
            </a:r>
            <a:r>
              <a:rPr lang="en-US" altLang="pl-PL" smtClean="0">
                <a:cs typeface="Times New Roman" pitchFamily="18" charset="0"/>
              </a:rPr>
              <a:t> increases, and </a:t>
            </a:r>
            <a:r>
              <a:rPr lang="en-US" altLang="pl-PL" smtClean="0">
                <a:solidFill>
                  <a:srgbClr val="FFFF00"/>
                </a:solidFill>
                <a:cs typeface="Times New Roman" pitchFamily="18" charset="0"/>
              </a:rPr>
              <a:t>R</a:t>
            </a:r>
            <a:r>
              <a:rPr lang="en-US" altLang="pl-PL" baseline="-25000" smtClean="0">
                <a:solidFill>
                  <a:srgbClr val="FFFF00"/>
                </a:solidFill>
                <a:cs typeface="Times New Roman" pitchFamily="18" charset="0"/>
              </a:rPr>
              <a:t>1</a:t>
            </a:r>
            <a:r>
              <a:rPr lang="en-US" altLang="pl-PL" smtClean="0">
                <a:cs typeface="Times New Roman" pitchFamily="18" charset="0"/>
              </a:rPr>
              <a:t> and </a:t>
            </a:r>
            <a:r>
              <a:rPr lang="en-US" altLang="pl-PL" smtClean="0">
                <a:solidFill>
                  <a:srgbClr val="FFFF00"/>
                </a:solidFill>
                <a:cs typeface="Times New Roman" pitchFamily="18" charset="0"/>
              </a:rPr>
              <a:t>V</a:t>
            </a:r>
            <a:r>
              <a:rPr lang="en-US" altLang="pl-PL" baseline="-25000" smtClean="0">
                <a:solidFill>
                  <a:srgbClr val="FFFF00"/>
                </a:solidFill>
                <a:cs typeface="Times New Roman" pitchFamily="18" charset="0"/>
              </a:rPr>
              <a:t>t</a:t>
            </a:r>
            <a:r>
              <a:rPr lang="en-US" altLang="pl-PL" smtClean="0">
                <a:cs typeface="Times New Roman" pitchFamily="18" charset="0"/>
              </a:rPr>
              <a:t> are constant, </a:t>
            </a:r>
          </a:p>
          <a:p>
            <a:pPr marL="0" indent="0" eaLnBrk="1" hangingPunct="1">
              <a:buFontTx/>
              <a:buNone/>
            </a:pPr>
            <a:r>
              <a:rPr lang="en-US" altLang="pl-PL" smtClean="0">
                <a:cs typeface="Times New Roman" pitchFamily="18" charset="0"/>
              </a:rPr>
              <a:t>what will happen with current </a:t>
            </a:r>
            <a:r>
              <a:rPr lang="en-US" altLang="pl-PL" smtClean="0">
                <a:solidFill>
                  <a:srgbClr val="FFFF00"/>
                </a:solidFill>
                <a:cs typeface="Times New Roman" pitchFamily="18" charset="0"/>
              </a:rPr>
              <a:t>I</a:t>
            </a:r>
            <a:r>
              <a:rPr lang="en-US" altLang="pl-PL" smtClean="0">
                <a:cs typeface="Times New Roman" pitchFamily="18" charset="0"/>
              </a:rPr>
              <a:t>, and voltages </a:t>
            </a:r>
            <a:r>
              <a:rPr lang="en-US" altLang="pl-PL" smtClean="0">
                <a:solidFill>
                  <a:srgbClr val="FFFF00"/>
                </a:solidFill>
                <a:cs typeface="Times New Roman" pitchFamily="18" charset="0"/>
              </a:rPr>
              <a:t>V</a:t>
            </a:r>
            <a:r>
              <a:rPr lang="en-US" altLang="pl-PL" baseline="-25000" smtClean="0">
                <a:solidFill>
                  <a:srgbClr val="FFFF00"/>
                </a:solidFill>
                <a:cs typeface="Times New Roman" pitchFamily="18" charset="0"/>
              </a:rPr>
              <a:t>1</a:t>
            </a:r>
            <a:r>
              <a:rPr lang="en-US" altLang="pl-PL" smtClean="0">
                <a:solidFill>
                  <a:srgbClr val="FFFF00"/>
                </a:solidFill>
                <a:cs typeface="Times New Roman" pitchFamily="18" charset="0"/>
              </a:rPr>
              <a:t>, V</a:t>
            </a:r>
            <a:r>
              <a:rPr lang="en-US" altLang="pl-PL" baseline="-25000" smtClean="0">
                <a:solidFill>
                  <a:srgbClr val="FFFF00"/>
                </a:solidFill>
                <a:cs typeface="Times New Roman" pitchFamily="18" charset="0"/>
              </a:rPr>
              <a:t>2</a:t>
            </a:r>
            <a:r>
              <a:rPr lang="en-US" altLang="pl-PL" smtClean="0">
                <a:cs typeface="Times New Roman" pitchFamily="18" charset="0"/>
              </a:rPr>
              <a:t> ?</a:t>
            </a:r>
          </a:p>
        </p:txBody>
      </p:sp>
      <p:sp>
        <p:nvSpPr>
          <p:cNvPr id="22532" name="Rectangle 4"/>
          <p:cNvSpPr>
            <a:spLocks noChangeArrowheads="1"/>
          </p:cNvSpPr>
          <p:nvPr/>
        </p:nvSpPr>
        <p:spPr bwMode="auto">
          <a:xfrm>
            <a:off x="630238" y="2576513"/>
            <a:ext cx="5295900" cy="2005012"/>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lnSpc>
                <a:spcPct val="90000"/>
              </a:lnSpc>
              <a:spcBef>
                <a:spcPct val="20000"/>
              </a:spcBef>
            </a:pPr>
            <a:r>
              <a:rPr lang="en-US" altLang="pl-PL" sz="2000">
                <a:effectLst/>
                <a:latin typeface="Arial" charset="0"/>
              </a:rPr>
              <a:t>Students can answer such questions without making explicit calculations, like writing and solving equations by making transformations.</a:t>
            </a:r>
          </a:p>
          <a:p>
            <a:pPr algn="l" eaLnBrk="1" hangingPunct="1">
              <a:lnSpc>
                <a:spcPct val="90000"/>
              </a:lnSpc>
              <a:spcBef>
                <a:spcPct val="20000"/>
              </a:spcBef>
            </a:pPr>
            <a:endParaRPr lang="en-US" altLang="pl-PL" sz="2000">
              <a:effectLst/>
              <a:latin typeface="Arial" charset="0"/>
            </a:endParaRPr>
          </a:p>
          <a:p>
            <a:pPr algn="l" eaLnBrk="1" hangingPunct="1">
              <a:lnSpc>
                <a:spcPct val="90000"/>
              </a:lnSpc>
              <a:spcBef>
                <a:spcPct val="20000"/>
              </a:spcBef>
            </a:pPr>
            <a:r>
              <a:rPr lang="en-US" altLang="pl-PL" sz="2000">
                <a:effectLst/>
                <a:latin typeface="Arial" charset="0"/>
              </a:rPr>
              <a:t>How do we reason in such case? </a:t>
            </a:r>
            <a:endParaRPr lang="pl-PL" altLang="pl-PL" sz="2000">
              <a:effectLst/>
              <a:latin typeface="Arial" charset="0"/>
            </a:endParaRPr>
          </a:p>
          <a:p>
            <a:pPr algn="l" eaLnBrk="1" hangingPunct="1">
              <a:lnSpc>
                <a:spcPct val="90000"/>
              </a:lnSpc>
              <a:spcBef>
                <a:spcPct val="20000"/>
              </a:spcBef>
            </a:pPr>
            <a:r>
              <a:rPr lang="en-US" altLang="pl-PL" sz="2000">
                <a:effectLst/>
                <a:latin typeface="Arial" charset="0"/>
              </a:rPr>
              <a:t>We use intuition based on experience. </a:t>
            </a:r>
          </a:p>
        </p:txBody>
      </p:sp>
      <p:pic>
        <p:nvPicPr>
          <p:cNvPr id="225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2205038"/>
            <a:ext cx="2743200" cy="1752600"/>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26" name="Text Box 6"/>
          <p:cNvSpPr txBox="1">
            <a:spLocks noChangeArrowheads="1"/>
          </p:cNvSpPr>
          <p:nvPr/>
        </p:nvSpPr>
        <p:spPr bwMode="auto">
          <a:xfrm>
            <a:off x="615950" y="4581525"/>
            <a:ext cx="8307388"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a:solidFill>
                  <a:srgbClr val="FFFF00"/>
                </a:solidFill>
                <a:effectLst/>
                <a:latin typeface="Arial" charset="0"/>
              </a:rPr>
              <a:t>R</a:t>
            </a:r>
            <a:r>
              <a:rPr lang="en-US" altLang="pl-PL" sz="2000" baseline="-25000">
                <a:solidFill>
                  <a:srgbClr val="FFFF00"/>
                </a:solidFill>
                <a:effectLst/>
                <a:latin typeface="Arial" charset="0"/>
              </a:rPr>
              <a:t>2</a:t>
            </a:r>
            <a:r>
              <a:rPr lang="en-US" altLang="pl-PL" sz="2000">
                <a:solidFill>
                  <a:schemeClr val="tx1"/>
                </a:solidFill>
                <a:effectLst/>
                <a:latin typeface="Arial" charset="0"/>
              </a:rPr>
              <a:t> </a:t>
            </a:r>
            <a:r>
              <a:rPr lang="en-US" altLang="pl-PL" sz="2000">
                <a:effectLst/>
                <a:latin typeface="Arial" charset="0"/>
              </a:rPr>
              <a:t>increases so the total resistance should be higher, so the current</a:t>
            </a:r>
            <a:r>
              <a:rPr lang="en-US" altLang="pl-PL" sz="2000">
                <a:solidFill>
                  <a:schemeClr val="tx1"/>
                </a:solidFill>
                <a:effectLst/>
                <a:latin typeface="Arial" charset="0"/>
              </a:rPr>
              <a:t> </a:t>
            </a:r>
            <a:r>
              <a:rPr lang="en-US" altLang="pl-PL" sz="2000">
                <a:solidFill>
                  <a:srgbClr val="FFFF00"/>
                </a:solidFill>
                <a:effectLst/>
                <a:latin typeface="Arial" charset="0"/>
              </a:rPr>
              <a:t>I</a:t>
            </a:r>
            <a:r>
              <a:rPr lang="en-US" altLang="pl-PL" sz="2000">
                <a:solidFill>
                  <a:schemeClr val="tx1"/>
                </a:solidFill>
                <a:effectLst/>
                <a:latin typeface="Arial" charset="0"/>
              </a:rPr>
              <a:t> </a:t>
            </a:r>
            <a:r>
              <a:rPr lang="en-US" altLang="pl-PL" sz="2000">
                <a:effectLst/>
                <a:latin typeface="Arial" charset="0"/>
              </a:rPr>
              <a:t>should decrease, and therefore</a:t>
            </a:r>
            <a:r>
              <a:rPr lang="en-US" altLang="pl-PL" sz="2000">
                <a:solidFill>
                  <a:schemeClr val="tx1"/>
                </a:solidFill>
                <a:effectLst/>
                <a:latin typeface="Arial" charset="0"/>
              </a:rPr>
              <a:t> </a:t>
            </a:r>
            <a:r>
              <a:rPr lang="en-US" altLang="pl-PL" sz="2000">
                <a:solidFill>
                  <a:srgbClr val="FFFF00"/>
                </a:solidFill>
                <a:effectLst/>
                <a:latin typeface="Arial" charset="0"/>
              </a:rPr>
              <a:t>V</a:t>
            </a:r>
            <a:r>
              <a:rPr lang="en-US" altLang="pl-PL" sz="2000" baseline="-25000">
                <a:solidFill>
                  <a:srgbClr val="FFFF00"/>
                </a:solidFill>
                <a:effectLst/>
                <a:latin typeface="Arial" charset="0"/>
              </a:rPr>
              <a:t>1</a:t>
            </a:r>
            <a:r>
              <a:rPr lang="en-US" altLang="pl-PL" sz="2000">
                <a:solidFill>
                  <a:schemeClr val="tx1"/>
                </a:solidFill>
                <a:effectLst/>
                <a:latin typeface="Arial" charset="0"/>
              </a:rPr>
              <a:t> </a:t>
            </a:r>
            <a:r>
              <a:rPr lang="en-US" altLang="pl-PL" sz="2000">
                <a:effectLst/>
                <a:latin typeface="Arial" charset="0"/>
              </a:rPr>
              <a:t>will also decrease, and to keep the total voltage</a:t>
            </a:r>
            <a:r>
              <a:rPr lang="en-US" altLang="pl-PL" sz="2000">
                <a:solidFill>
                  <a:schemeClr val="tx1"/>
                </a:solidFill>
                <a:effectLst/>
                <a:latin typeface="Arial" charset="0"/>
              </a:rPr>
              <a:t> </a:t>
            </a:r>
            <a:r>
              <a:rPr lang="en-US" altLang="pl-PL" sz="2000">
                <a:solidFill>
                  <a:srgbClr val="FFFF00"/>
                </a:solidFill>
                <a:effectLst/>
                <a:latin typeface="Arial" charset="0"/>
              </a:rPr>
              <a:t>V</a:t>
            </a:r>
            <a:r>
              <a:rPr lang="en-US" altLang="pl-PL" sz="2000" baseline="-25000">
                <a:solidFill>
                  <a:srgbClr val="FFFF00"/>
                </a:solidFill>
                <a:effectLst/>
                <a:latin typeface="Arial" charset="0"/>
              </a:rPr>
              <a:t>t</a:t>
            </a:r>
            <a:r>
              <a:rPr lang="en-US" altLang="pl-PL" sz="2000">
                <a:solidFill>
                  <a:schemeClr val="tx1"/>
                </a:solidFill>
                <a:effectLst/>
                <a:latin typeface="Arial" charset="0"/>
              </a:rPr>
              <a:t> </a:t>
            </a:r>
            <a:r>
              <a:rPr lang="en-US" altLang="pl-PL" sz="2000">
                <a:effectLst/>
                <a:latin typeface="Arial" charset="0"/>
              </a:rPr>
              <a:t>constant</a:t>
            </a:r>
            <a:r>
              <a:rPr lang="en-US" altLang="pl-PL" sz="2000">
                <a:solidFill>
                  <a:schemeClr val="tx1"/>
                </a:solidFill>
                <a:effectLst/>
                <a:latin typeface="Arial" charset="0"/>
              </a:rPr>
              <a:t> </a:t>
            </a:r>
            <a:r>
              <a:rPr lang="en-US" altLang="pl-PL" sz="2000">
                <a:solidFill>
                  <a:srgbClr val="FFFF00"/>
                </a:solidFill>
                <a:effectLst/>
                <a:latin typeface="Arial" charset="0"/>
              </a:rPr>
              <a:t>V</a:t>
            </a:r>
            <a:r>
              <a:rPr lang="en-US" altLang="pl-PL" sz="2000" baseline="-25000">
                <a:solidFill>
                  <a:srgbClr val="FFFF00"/>
                </a:solidFill>
                <a:effectLst/>
                <a:latin typeface="Arial" charset="0"/>
              </a:rPr>
              <a:t>2</a:t>
            </a:r>
            <a:r>
              <a:rPr lang="en-US" altLang="pl-PL" sz="2000">
                <a:solidFill>
                  <a:schemeClr val="tx1"/>
                </a:solidFill>
                <a:effectLst/>
                <a:latin typeface="Arial" charset="0"/>
              </a:rPr>
              <a:t> </a:t>
            </a:r>
            <a:r>
              <a:rPr lang="en-US" altLang="pl-PL" sz="2000">
                <a:effectLst/>
                <a:latin typeface="Arial" charset="0"/>
              </a:rPr>
              <a:t>should increase. </a:t>
            </a:r>
          </a:p>
          <a:p>
            <a:pPr algn="l" eaLnBrk="1" hangingPunct="1">
              <a:spcBef>
                <a:spcPct val="50000"/>
              </a:spcBef>
            </a:pPr>
            <a:r>
              <a:rPr lang="en-US" altLang="pl-PL" sz="2000">
                <a:effectLst/>
                <a:latin typeface="Arial" charset="0"/>
              </a:rPr>
              <a:t>No reference to equations; good students can answer any question about this system. How accurate are their answers? How complex may these questions be? What happens in their brains? </a:t>
            </a:r>
            <a:endParaRPr lang="pl-PL" altLang="pl-PL" sz="2000">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5126"/>
                                        </p:tgtEl>
                                        <p:attrNameLst>
                                          <p:attrName>style.visibility</p:attrName>
                                        </p:attrNameLst>
                                      </p:cBhvr>
                                      <p:to>
                                        <p:strVal val="visible"/>
                                      </p:to>
                                    </p:set>
                                    <p:animEffect transition="in" filter="checkerboard(across)">
                                      <p:cBhvr>
                                        <p:cTn id="7" dur="500"/>
                                        <p:tgtEl>
                                          <p:spTgt spid="6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a:xfrm>
            <a:off x="755650" y="136525"/>
            <a:ext cx="7772400" cy="541338"/>
          </a:xfrm>
          <a:effectLst>
            <a:outerShdw dist="35921" dir="2700000" algn="ctr" rotWithShape="0">
              <a:schemeClr val="bg2"/>
            </a:outerShdw>
          </a:effectLst>
          <a:extLst>
            <a:ext uri="{909E8E84-426E-40DD-AFC4-6F175D3DCCD1}">
              <a14:hiddenFill xmlns:a14="http://schemas.microsoft.com/office/drawing/2010/main">
                <a:solidFill>
                  <a:srgbClr val="006600"/>
                </a:solidFill>
              </a14:hiddenFill>
            </a:ext>
          </a:extLst>
        </p:spPr>
        <p:txBody>
          <a:bodyPr lIns="92075" tIns="46038" rIns="92075" bIns="46038"/>
          <a:lstStyle/>
          <a:p>
            <a:pPr eaLnBrk="1" hangingPunct="1">
              <a:defRPr/>
            </a:pPr>
            <a:r>
              <a:rPr lang="en-US" smtClean="0"/>
              <a:t>Expert system approach</a:t>
            </a:r>
            <a:endParaRPr lang="pl-PL" smtClean="0"/>
          </a:p>
        </p:txBody>
      </p:sp>
      <p:sp>
        <p:nvSpPr>
          <p:cNvPr id="23555" name="Rectangle 3"/>
          <p:cNvSpPr>
            <a:spLocks noGrp="1" noChangeArrowheads="1"/>
          </p:cNvSpPr>
          <p:nvPr>
            <p:ph type="body" idx="1"/>
          </p:nvPr>
        </p:nvSpPr>
        <p:spPr>
          <a:xfrm>
            <a:off x="539750" y="981075"/>
            <a:ext cx="8274050" cy="5337175"/>
          </a:xfrm>
          <a:extLst>
            <a:ext uri="{909E8E84-426E-40DD-AFC4-6F175D3DCCD1}">
              <a14:hiddenFill xmlns:a14="http://schemas.microsoft.com/office/drawing/2010/main">
                <a:solidFill>
                  <a:srgbClr val="006600"/>
                </a:solidFill>
              </a14:hiddenFill>
            </a:ext>
          </a:extLst>
        </p:spPr>
        <p:txBody>
          <a:bodyPr/>
          <a:lstStyle/>
          <a:p>
            <a:pPr marL="0" indent="0" eaLnBrk="1" hangingPunct="1">
              <a:buFontTx/>
              <a:buNone/>
            </a:pPr>
            <a:r>
              <a:rPr lang="en-US" altLang="pl-PL" smtClean="0">
                <a:cs typeface="Times New Roman" pitchFamily="18" charset="0"/>
              </a:rPr>
              <a:t>One way to answer the question would be to create an expert system with knowledge of basic laws of physics, able to analyze equation, transform them and solve them. A lot of programming and not easy.</a:t>
            </a:r>
          </a:p>
          <a:p>
            <a:pPr marL="0" indent="0" eaLnBrk="1" hangingPunct="1">
              <a:buFontTx/>
              <a:buNone/>
            </a:pPr>
            <a:r>
              <a:rPr lang="en-US" altLang="pl-PL" smtClean="0">
                <a:cs typeface="Times New Roman" pitchFamily="18" charset="0"/>
              </a:rPr>
              <a:t>Symbolic algebra packages (like Mathematica) may solve the problem once we formulate it. </a:t>
            </a:r>
          </a:p>
          <a:p>
            <a:pPr marL="0" indent="0" eaLnBrk="1" hangingPunct="1">
              <a:buFontTx/>
              <a:buNone/>
            </a:pPr>
            <a:endParaRPr lang="en-US" altLang="pl-PL" smtClean="0">
              <a:cs typeface="Times New Roman" pitchFamily="18" charset="0"/>
            </a:endParaRPr>
          </a:p>
          <a:p>
            <a:pPr marL="0" indent="0" eaLnBrk="1" hangingPunct="1">
              <a:buFontTx/>
              <a:buNone/>
            </a:pPr>
            <a:r>
              <a:rPr lang="en-US" altLang="pl-PL" smtClean="0">
                <a:cs typeface="Times New Roman" pitchFamily="18" charset="0"/>
              </a:rPr>
              <a:t>What useful knowledge do we have? </a:t>
            </a:r>
          </a:p>
          <a:p>
            <a:pPr marL="0" indent="0" eaLnBrk="1" hangingPunct="1">
              <a:buFontTx/>
              <a:buNone/>
            </a:pPr>
            <a:r>
              <a:rPr lang="en-US" altLang="pl-PL" smtClean="0">
                <a:cs typeface="Times New Roman" pitchFamily="18" charset="0"/>
              </a:rPr>
              <a:t>Kirchoff’s law: 		</a:t>
            </a:r>
            <a:r>
              <a:rPr lang="en-US" altLang="pl-PL" smtClean="0">
                <a:solidFill>
                  <a:srgbClr val="FFFF00"/>
                </a:solidFill>
                <a:cs typeface="Times New Roman" pitchFamily="18" charset="0"/>
              </a:rPr>
              <a:t>V</a:t>
            </a:r>
            <a:r>
              <a:rPr lang="en-US" altLang="pl-PL" baseline="-25000" smtClean="0">
                <a:solidFill>
                  <a:srgbClr val="FFFF00"/>
                </a:solidFill>
                <a:cs typeface="Times New Roman" pitchFamily="18" charset="0"/>
              </a:rPr>
              <a:t>t</a:t>
            </a:r>
            <a:r>
              <a:rPr lang="en-US" altLang="pl-PL" smtClean="0">
                <a:solidFill>
                  <a:srgbClr val="FFFF00"/>
                </a:solidFill>
                <a:cs typeface="Times New Roman" pitchFamily="18" charset="0"/>
              </a:rPr>
              <a:t>=V</a:t>
            </a:r>
            <a:r>
              <a:rPr lang="en-US" altLang="pl-PL" baseline="-25000" smtClean="0">
                <a:solidFill>
                  <a:srgbClr val="FFFF00"/>
                </a:solidFill>
                <a:cs typeface="Times New Roman" pitchFamily="18" charset="0"/>
              </a:rPr>
              <a:t>1</a:t>
            </a:r>
            <a:r>
              <a:rPr lang="en-US" altLang="pl-PL" smtClean="0">
                <a:solidFill>
                  <a:srgbClr val="FFFF00"/>
                </a:solidFill>
                <a:cs typeface="Times New Roman" pitchFamily="18" charset="0"/>
              </a:rPr>
              <a:t>+V</a:t>
            </a:r>
            <a:r>
              <a:rPr lang="en-US" altLang="pl-PL" baseline="-25000" smtClean="0">
                <a:solidFill>
                  <a:srgbClr val="FFFF00"/>
                </a:solidFill>
                <a:cs typeface="Times New Roman" pitchFamily="18" charset="0"/>
              </a:rPr>
              <a:t>2</a:t>
            </a:r>
          </a:p>
          <a:p>
            <a:pPr marL="0" indent="0" eaLnBrk="1" hangingPunct="1">
              <a:buFontTx/>
              <a:buNone/>
            </a:pPr>
            <a:r>
              <a:rPr lang="en-US" altLang="pl-PL" smtClean="0">
                <a:cs typeface="Times New Roman" pitchFamily="18" charset="0"/>
              </a:rPr>
              <a:t>Adding resistances</a:t>
            </a:r>
            <a:r>
              <a:rPr lang="en-US" altLang="pl-PL" baseline="-25000" smtClean="0">
                <a:cs typeface="Times New Roman" pitchFamily="18" charset="0"/>
              </a:rPr>
              <a:t> </a:t>
            </a:r>
            <a:r>
              <a:rPr lang="en-US" altLang="pl-PL" smtClean="0">
                <a:cs typeface="Times New Roman" pitchFamily="18" charset="0"/>
              </a:rPr>
              <a:t>  	</a:t>
            </a:r>
            <a:r>
              <a:rPr lang="en-US" altLang="pl-PL" smtClean="0">
                <a:solidFill>
                  <a:srgbClr val="FFFF00"/>
                </a:solidFill>
                <a:cs typeface="Times New Roman" pitchFamily="18" charset="0"/>
              </a:rPr>
              <a:t>R</a:t>
            </a:r>
            <a:r>
              <a:rPr lang="en-US" altLang="pl-PL" baseline="-25000" smtClean="0">
                <a:solidFill>
                  <a:srgbClr val="FFFF00"/>
                </a:solidFill>
                <a:cs typeface="Times New Roman" pitchFamily="18" charset="0"/>
              </a:rPr>
              <a:t>t</a:t>
            </a:r>
            <a:r>
              <a:rPr lang="en-US" altLang="pl-PL" smtClean="0">
                <a:solidFill>
                  <a:srgbClr val="FFFF00"/>
                </a:solidFill>
                <a:cs typeface="Times New Roman" pitchFamily="18" charset="0"/>
              </a:rPr>
              <a:t>=R</a:t>
            </a:r>
            <a:r>
              <a:rPr lang="en-US" altLang="pl-PL" baseline="-25000" smtClean="0">
                <a:solidFill>
                  <a:srgbClr val="FFFF00"/>
                </a:solidFill>
                <a:cs typeface="Times New Roman" pitchFamily="18" charset="0"/>
              </a:rPr>
              <a:t>1</a:t>
            </a:r>
            <a:r>
              <a:rPr lang="en-US" altLang="pl-PL" smtClean="0">
                <a:solidFill>
                  <a:srgbClr val="FFFF00"/>
                </a:solidFill>
                <a:cs typeface="Times New Roman" pitchFamily="18" charset="0"/>
              </a:rPr>
              <a:t>+R</a:t>
            </a:r>
            <a:r>
              <a:rPr lang="en-US" altLang="pl-PL" baseline="-25000" smtClean="0">
                <a:solidFill>
                  <a:srgbClr val="FFFF00"/>
                </a:solidFill>
                <a:cs typeface="Times New Roman" pitchFamily="18" charset="0"/>
              </a:rPr>
              <a:t>2</a:t>
            </a:r>
          </a:p>
          <a:p>
            <a:pPr marL="0" indent="0" eaLnBrk="1" hangingPunct="1">
              <a:buFontTx/>
              <a:buNone/>
            </a:pPr>
            <a:r>
              <a:rPr lang="en-US" altLang="pl-PL" smtClean="0">
                <a:cs typeface="Times New Roman" pitchFamily="18" charset="0"/>
              </a:rPr>
              <a:t>Ohm’s law: </a:t>
            </a:r>
            <a:r>
              <a:rPr lang="en-US" altLang="pl-PL" smtClean="0">
                <a:solidFill>
                  <a:srgbClr val="FFFF00"/>
                </a:solidFill>
                <a:cs typeface="Times New Roman" pitchFamily="18" charset="0"/>
              </a:rPr>
              <a:t>V=I*R</a:t>
            </a:r>
            <a:r>
              <a:rPr lang="en-US" altLang="pl-PL" smtClean="0">
                <a:cs typeface="Times New Roman" pitchFamily="18" charset="0"/>
              </a:rPr>
              <a:t>, may be applied to each resistor and to total </a:t>
            </a:r>
            <a:r>
              <a:rPr lang="en-US" altLang="pl-PL" smtClean="0">
                <a:solidFill>
                  <a:srgbClr val="FFFF00"/>
                </a:solidFill>
                <a:cs typeface="Times New Roman" pitchFamily="18" charset="0"/>
              </a:rPr>
              <a:t>R</a:t>
            </a:r>
            <a:r>
              <a:rPr lang="en-US" altLang="pl-PL" smtClean="0">
                <a:cs typeface="Times New Roman" pitchFamily="18" charset="0"/>
              </a:rPr>
              <a:t>:</a:t>
            </a:r>
          </a:p>
          <a:p>
            <a:pPr marL="0" indent="0" eaLnBrk="1" hangingPunct="1">
              <a:buFontTx/>
              <a:buNone/>
            </a:pPr>
            <a:r>
              <a:rPr lang="en-US" altLang="pl-PL" smtClean="0">
                <a:cs typeface="Times New Roman" pitchFamily="18" charset="0"/>
              </a:rPr>
              <a:t>			</a:t>
            </a:r>
            <a:r>
              <a:rPr lang="en-US" altLang="pl-PL" smtClean="0">
                <a:solidFill>
                  <a:srgbClr val="FFFF00"/>
                </a:solidFill>
                <a:cs typeface="Times New Roman" pitchFamily="18" charset="0"/>
              </a:rPr>
              <a:t>V</a:t>
            </a:r>
            <a:r>
              <a:rPr lang="en-US" altLang="pl-PL" baseline="-25000" smtClean="0">
                <a:solidFill>
                  <a:srgbClr val="FFFF00"/>
                </a:solidFill>
                <a:cs typeface="Times New Roman" pitchFamily="18" charset="0"/>
              </a:rPr>
              <a:t>t</a:t>
            </a:r>
            <a:r>
              <a:rPr lang="en-US" altLang="pl-PL" smtClean="0">
                <a:solidFill>
                  <a:srgbClr val="FFFF00"/>
                </a:solidFill>
                <a:cs typeface="Times New Roman" pitchFamily="18" charset="0"/>
              </a:rPr>
              <a:t>=I*R</a:t>
            </a:r>
            <a:r>
              <a:rPr lang="en-US" altLang="pl-PL" baseline="-25000" smtClean="0">
                <a:solidFill>
                  <a:srgbClr val="FFFF00"/>
                </a:solidFill>
                <a:cs typeface="Times New Roman" pitchFamily="18" charset="0"/>
              </a:rPr>
              <a:t>t </a:t>
            </a:r>
            <a:r>
              <a:rPr lang="en-US" altLang="pl-PL" smtClean="0">
                <a:cs typeface="Times New Roman" pitchFamily="18" charset="0"/>
              </a:rPr>
              <a:t>,  </a:t>
            </a:r>
            <a:r>
              <a:rPr lang="en-US" altLang="pl-PL" smtClean="0">
                <a:solidFill>
                  <a:srgbClr val="FFFF00"/>
                </a:solidFill>
                <a:cs typeface="Times New Roman" pitchFamily="18" charset="0"/>
              </a:rPr>
              <a:t>V</a:t>
            </a:r>
            <a:r>
              <a:rPr lang="en-US" altLang="pl-PL" baseline="-25000" smtClean="0">
                <a:solidFill>
                  <a:srgbClr val="FFFF00"/>
                </a:solidFill>
                <a:cs typeface="Times New Roman" pitchFamily="18" charset="0"/>
              </a:rPr>
              <a:t>1</a:t>
            </a:r>
            <a:r>
              <a:rPr lang="en-US" altLang="pl-PL" smtClean="0">
                <a:solidFill>
                  <a:srgbClr val="FFFF00"/>
                </a:solidFill>
                <a:cs typeface="Times New Roman" pitchFamily="18" charset="0"/>
              </a:rPr>
              <a:t>=I*R</a:t>
            </a:r>
            <a:r>
              <a:rPr lang="en-US" altLang="pl-PL" baseline="-25000" smtClean="0">
                <a:solidFill>
                  <a:srgbClr val="FFFF00"/>
                </a:solidFill>
                <a:cs typeface="Times New Roman" pitchFamily="18" charset="0"/>
              </a:rPr>
              <a:t>1</a:t>
            </a:r>
            <a:r>
              <a:rPr lang="en-US" altLang="pl-PL" baseline="-25000" smtClean="0">
                <a:cs typeface="Times New Roman" pitchFamily="18" charset="0"/>
              </a:rPr>
              <a:t> </a:t>
            </a:r>
            <a:r>
              <a:rPr lang="en-US" altLang="pl-PL" smtClean="0">
                <a:cs typeface="Times New Roman" pitchFamily="18" charset="0"/>
              </a:rPr>
              <a:t>, and </a:t>
            </a:r>
            <a:r>
              <a:rPr lang="en-US" altLang="pl-PL" smtClean="0">
                <a:solidFill>
                  <a:srgbClr val="FFFF00"/>
                </a:solidFill>
                <a:cs typeface="Times New Roman" pitchFamily="18" charset="0"/>
              </a:rPr>
              <a:t>V</a:t>
            </a:r>
            <a:r>
              <a:rPr lang="en-US" altLang="pl-PL" baseline="-25000" smtClean="0">
                <a:solidFill>
                  <a:srgbClr val="FFFF00"/>
                </a:solidFill>
                <a:cs typeface="Times New Roman" pitchFamily="18" charset="0"/>
              </a:rPr>
              <a:t>2</a:t>
            </a:r>
            <a:r>
              <a:rPr lang="en-US" altLang="pl-PL" smtClean="0">
                <a:solidFill>
                  <a:srgbClr val="FFFF00"/>
                </a:solidFill>
                <a:cs typeface="Times New Roman" pitchFamily="18" charset="0"/>
              </a:rPr>
              <a:t>=I*R</a:t>
            </a:r>
            <a:r>
              <a:rPr lang="en-US" altLang="pl-PL" baseline="-25000" smtClean="0">
                <a:solidFill>
                  <a:srgbClr val="FFFF00"/>
                </a:solidFill>
                <a:cs typeface="Times New Roman" pitchFamily="18" charset="0"/>
              </a:rPr>
              <a:t>2</a:t>
            </a:r>
          </a:p>
          <a:p>
            <a:pPr marL="0" indent="0" eaLnBrk="1" hangingPunct="1">
              <a:buFontTx/>
              <a:buNone/>
            </a:pPr>
            <a:endParaRPr lang="en-US" altLang="pl-PL" smtClean="0">
              <a:cs typeface="Times New Roman" pitchFamily="18" charset="0"/>
            </a:endParaRPr>
          </a:p>
          <a:p>
            <a:pPr marL="0" indent="0" eaLnBrk="1" hangingPunct="1">
              <a:buFontTx/>
              <a:buNone/>
            </a:pPr>
            <a:r>
              <a:rPr lang="en-US" altLang="pl-PL" smtClean="0">
                <a:cs typeface="Times New Roman" pitchFamily="18" charset="0"/>
              </a:rPr>
              <a:t>Given information about  </a:t>
            </a:r>
            <a:r>
              <a:rPr lang="en-US" altLang="pl-PL" smtClean="0">
                <a:solidFill>
                  <a:srgbClr val="FFFF00"/>
                </a:solidFill>
                <a:cs typeface="Times New Roman" pitchFamily="18" charset="0"/>
              </a:rPr>
              <a:t>R</a:t>
            </a:r>
            <a:r>
              <a:rPr lang="en-US" altLang="pl-PL" baseline="-25000" smtClean="0">
                <a:solidFill>
                  <a:srgbClr val="FFFF00"/>
                </a:solidFill>
                <a:cs typeface="Times New Roman" pitchFamily="18" charset="0"/>
              </a:rPr>
              <a:t>2</a:t>
            </a:r>
            <a:r>
              <a:rPr lang="en-US" altLang="pl-PL" smtClean="0">
                <a:solidFill>
                  <a:srgbClr val="FFFF00"/>
                </a:solidFill>
                <a:cs typeface="Times New Roman" pitchFamily="18" charset="0"/>
              </a:rPr>
              <a:t>, R</a:t>
            </a:r>
            <a:r>
              <a:rPr lang="en-US" altLang="pl-PL" baseline="-25000" smtClean="0">
                <a:solidFill>
                  <a:srgbClr val="FFFF00"/>
                </a:solidFill>
                <a:cs typeface="Times New Roman" pitchFamily="18" charset="0"/>
              </a:rPr>
              <a:t>1</a:t>
            </a:r>
            <a:r>
              <a:rPr lang="en-US" altLang="pl-PL" smtClean="0">
                <a:cs typeface="Times New Roman" pitchFamily="18" charset="0"/>
              </a:rPr>
              <a:t> and </a:t>
            </a:r>
            <a:r>
              <a:rPr lang="en-US" altLang="pl-PL" smtClean="0">
                <a:solidFill>
                  <a:srgbClr val="FFFF00"/>
                </a:solidFill>
                <a:cs typeface="Times New Roman" pitchFamily="18" charset="0"/>
              </a:rPr>
              <a:t>V</a:t>
            </a:r>
            <a:r>
              <a:rPr lang="en-US" altLang="pl-PL" baseline="-25000" smtClean="0">
                <a:solidFill>
                  <a:srgbClr val="FFFF00"/>
                </a:solidFill>
                <a:cs typeface="Times New Roman" pitchFamily="18" charset="0"/>
              </a:rPr>
              <a:t>t</a:t>
            </a:r>
            <a:r>
              <a:rPr lang="en-US" altLang="pl-PL" smtClean="0">
                <a:solidFill>
                  <a:srgbClr val="FFFF00"/>
                </a:solidFill>
                <a:cs typeface="Times New Roman" pitchFamily="18" charset="0"/>
              </a:rPr>
              <a:t> </a:t>
            </a:r>
            <a:r>
              <a:rPr lang="en-US" altLang="pl-PL" smtClean="0">
                <a:cs typeface="Times New Roman" pitchFamily="18" charset="0"/>
              </a:rPr>
              <a:t>find </a:t>
            </a:r>
            <a:r>
              <a:rPr lang="en-US" altLang="pl-PL" smtClean="0">
                <a:solidFill>
                  <a:srgbClr val="FFFF00"/>
                </a:solidFill>
                <a:cs typeface="Times New Roman" pitchFamily="18" charset="0"/>
              </a:rPr>
              <a:t>I</a:t>
            </a:r>
            <a:r>
              <a:rPr lang="en-US" altLang="pl-PL" smtClean="0">
                <a:cs typeface="Times New Roman" pitchFamily="18" charset="0"/>
              </a:rPr>
              <a:t>, and voltages </a:t>
            </a:r>
            <a:r>
              <a:rPr lang="en-US" altLang="pl-PL" smtClean="0">
                <a:solidFill>
                  <a:srgbClr val="FFFF00"/>
                </a:solidFill>
                <a:cs typeface="Times New Roman" pitchFamily="18" charset="0"/>
              </a:rPr>
              <a:t>V</a:t>
            </a:r>
            <a:r>
              <a:rPr lang="en-US" altLang="pl-PL" baseline="-25000" smtClean="0">
                <a:solidFill>
                  <a:srgbClr val="FFFF00"/>
                </a:solidFill>
                <a:cs typeface="Times New Roman" pitchFamily="18" charset="0"/>
              </a:rPr>
              <a:t>1</a:t>
            </a:r>
            <a:r>
              <a:rPr lang="en-US" altLang="pl-PL" smtClean="0">
                <a:solidFill>
                  <a:srgbClr val="FFFF00"/>
                </a:solidFill>
                <a:cs typeface="Times New Roman" pitchFamily="18" charset="0"/>
              </a:rPr>
              <a:t>, V</a:t>
            </a:r>
            <a:r>
              <a:rPr lang="en-US" altLang="pl-PL" baseline="-25000" smtClean="0">
                <a:solidFill>
                  <a:srgbClr val="FFFF00"/>
                </a:solidFill>
                <a:cs typeface="Times New Roman" pitchFamily="18" charset="0"/>
              </a:rPr>
              <a:t>2</a:t>
            </a:r>
            <a:endParaRPr lang="en-US" altLang="pl-PL" smtClean="0">
              <a:solidFill>
                <a:srgbClr val="FFFF00"/>
              </a:solidFill>
              <a:cs typeface="Times New Roman" pitchFamily="18" charset="0"/>
            </a:endParaRPr>
          </a:p>
          <a:p>
            <a:pPr marL="0" indent="0" eaLnBrk="1" hangingPunct="1">
              <a:buFontTx/>
              <a:buNone/>
            </a:pPr>
            <a:r>
              <a:rPr lang="en-US" altLang="pl-PL" smtClean="0">
                <a:cs typeface="Times New Roman" pitchFamily="18" charset="0"/>
              </a:rPr>
              <a:t>Calculate first </a:t>
            </a:r>
            <a:r>
              <a:rPr lang="en-US" altLang="pl-PL" smtClean="0">
                <a:solidFill>
                  <a:srgbClr val="FFFF00"/>
                </a:solidFill>
                <a:cs typeface="Times New Roman" pitchFamily="18" charset="0"/>
              </a:rPr>
              <a:t>R</a:t>
            </a:r>
            <a:r>
              <a:rPr lang="en-US" altLang="pl-PL" baseline="-25000" smtClean="0">
                <a:solidFill>
                  <a:srgbClr val="FFFF00"/>
                </a:solidFill>
                <a:cs typeface="Times New Roman" pitchFamily="18" charset="0"/>
              </a:rPr>
              <a:t>t</a:t>
            </a:r>
            <a:r>
              <a:rPr lang="en-US" altLang="pl-PL" smtClean="0">
                <a:cs typeface="Times New Roman" pitchFamily="18" charset="0"/>
              </a:rPr>
              <a:t>, then </a:t>
            </a:r>
            <a:r>
              <a:rPr lang="en-US" altLang="pl-PL" smtClean="0">
                <a:solidFill>
                  <a:srgbClr val="FFFF00"/>
                </a:solidFill>
                <a:cs typeface="Times New Roman" pitchFamily="18" charset="0"/>
              </a:rPr>
              <a:t>I=V</a:t>
            </a:r>
            <a:r>
              <a:rPr lang="en-US" altLang="pl-PL" baseline="-25000" smtClean="0">
                <a:solidFill>
                  <a:srgbClr val="FFFF00"/>
                </a:solidFill>
                <a:cs typeface="Times New Roman" pitchFamily="18" charset="0"/>
              </a:rPr>
              <a:t>t</a:t>
            </a:r>
            <a:r>
              <a:rPr lang="en-US" altLang="pl-PL" smtClean="0">
                <a:solidFill>
                  <a:srgbClr val="FFFF00"/>
                </a:solidFill>
                <a:cs typeface="Times New Roman" pitchFamily="18" charset="0"/>
              </a:rPr>
              <a:t>/R</a:t>
            </a:r>
            <a:r>
              <a:rPr lang="en-US" altLang="pl-PL" baseline="-25000" smtClean="0">
                <a:solidFill>
                  <a:srgbClr val="FFFF00"/>
                </a:solidFill>
                <a:cs typeface="Times New Roman" pitchFamily="18" charset="0"/>
              </a:rPr>
              <a:t>t</a:t>
            </a:r>
            <a:r>
              <a:rPr lang="en-US" altLang="pl-PL" smtClean="0">
                <a:cs typeface="Times New Roman" pitchFamily="18" charset="0"/>
              </a:rPr>
              <a:t>, then </a:t>
            </a:r>
            <a:r>
              <a:rPr lang="en-US" altLang="pl-PL" smtClean="0">
                <a:solidFill>
                  <a:srgbClr val="FFFF00"/>
                </a:solidFill>
                <a:cs typeface="Times New Roman" pitchFamily="18" charset="0"/>
              </a:rPr>
              <a:t>V</a:t>
            </a:r>
            <a:r>
              <a:rPr lang="en-US" altLang="pl-PL" baseline="-25000" smtClean="0">
                <a:solidFill>
                  <a:srgbClr val="FFFF00"/>
                </a:solidFill>
                <a:cs typeface="Times New Roman" pitchFamily="18" charset="0"/>
              </a:rPr>
              <a:t>1</a:t>
            </a:r>
            <a:r>
              <a:rPr lang="en-US" altLang="pl-PL" smtClean="0">
                <a:cs typeface="Times New Roman" pitchFamily="18" charset="0"/>
              </a:rPr>
              <a:t>, and </a:t>
            </a:r>
            <a:r>
              <a:rPr lang="en-US" altLang="pl-PL" smtClean="0">
                <a:solidFill>
                  <a:srgbClr val="FFFF00"/>
                </a:solidFill>
                <a:cs typeface="Times New Roman" pitchFamily="18" charset="0"/>
              </a:rPr>
              <a:t>V</a:t>
            </a:r>
            <a:r>
              <a:rPr lang="en-US" altLang="pl-PL" baseline="-25000" smtClean="0">
                <a:solidFill>
                  <a:srgbClr val="FFFF00"/>
                </a:solidFill>
                <a:cs typeface="Times New Roman" pitchFamily="18" charset="0"/>
              </a:rPr>
              <a:t>2</a:t>
            </a:r>
            <a:r>
              <a:rPr lang="en-US" altLang="pl-PL" smtClean="0">
                <a:cs typeface="Times New Roman" pitchFamily="18" charset="0"/>
              </a:rPr>
              <a:t>. </a:t>
            </a:r>
          </a:p>
          <a:p>
            <a:pPr marL="0" indent="0" eaLnBrk="1" hangingPunct="1">
              <a:buFontTx/>
              <a:buNone/>
            </a:pPr>
            <a:r>
              <a:rPr lang="en-US" altLang="pl-PL" smtClean="0">
                <a:cs typeface="Times New Roman" pitchFamily="18" charset="0"/>
              </a:rPr>
              <a:t>Change of the problem =&gt; new transformations needed. </a:t>
            </a:r>
          </a:p>
        </p:txBody>
      </p:sp>
      <p:pic>
        <p:nvPicPr>
          <p:cNvPr id="2355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2349500"/>
            <a:ext cx="2743200" cy="1752600"/>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a:xfrm>
            <a:off x="755650" y="136525"/>
            <a:ext cx="7772400" cy="541338"/>
          </a:xfrm>
          <a:effectLst>
            <a:outerShdw dist="35921" dir="2700000" algn="ctr" rotWithShape="0">
              <a:schemeClr val="bg2"/>
            </a:outerShdw>
          </a:effectLst>
          <a:extLst>
            <a:ext uri="{909E8E84-426E-40DD-AFC4-6F175D3DCCD1}">
              <a14:hiddenFill xmlns:a14="http://schemas.microsoft.com/office/drawing/2010/main">
                <a:solidFill>
                  <a:srgbClr val="006600"/>
                </a:solidFill>
              </a14:hiddenFill>
            </a:ext>
          </a:extLst>
        </p:spPr>
        <p:txBody>
          <a:bodyPr lIns="92075" tIns="46038" rIns="92075" bIns="46038"/>
          <a:lstStyle/>
          <a:p>
            <a:pPr eaLnBrk="1" hangingPunct="1">
              <a:defRPr/>
            </a:pPr>
            <a:r>
              <a:rPr lang="en-US" smtClean="0"/>
              <a:t>Qualitative physics</a:t>
            </a:r>
            <a:endParaRPr lang="pl-PL" smtClean="0"/>
          </a:p>
        </p:txBody>
      </p:sp>
      <p:sp>
        <p:nvSpPr>
          <p:cNvPr id="24579" name="Rectangle 3"/>
          <p:cNvSpPr>
            <a:spLocks noGrp="1" noChangeArrowheads="1"/>
          </p:cNvSpPr>
          <p:nvPr>
            <p:ph type="body" idx="1"/>
          </p:nvPr>
        </p:nvSpPr>
        <p:spPr>
          <a:xfrm>
            <a:off x="539750" y="981075"/>
            <a:ext cx="8496300" cy="5543550"/>
          </a:xfrm>
          <a:extLst>
            <a:ext uri="{909E8E84-426E-40DD-AFC4-6F175D3DCCD1}">
              <a14:hiddenFill xmlns:a14="http://schemas.microsoft.com/office/drawing/2010/main">
                <a:solidFill>
                  <a:srgbClr val="006600"/>
                </a:solidFill>
              </a14:hiddenFill>
            </a:ext>
          </a:extLst>
        </p:spPr>
        <p:txBody>
          <a:bodyPr/>
          <a:lstStyle/>
          <a:p>
            <a:pPr marL="0" indent="0" eaLnBrk="1" hangingPunct="1">
              <a:buFontTx/>
              <a:buNone/>
            </a:pPr>
            <a:r>
              <a:rPr lang="en-US" altLang="pl-PL" smtClean="0">
                <a:cs typeface="Times New Roman" pitchFamily="18" charset="0"/>
              </a:rPr>
              <a:t>What is the basic relation that we learn? </a:t>
            </a:r>
            <a:r>
              <a:rPr lang="en-US" altLang="pl-PL" smtClean="0">
                <a:solidFill>
                  <a:srgbClr val="FFFF00"/>
                </a:solidFill>
                <a:cs typeface="Times New Roman" pitchFamily="18" charset="0"/>
              </a:rPr>
              <a:t>A=f(B,C)</a:t>
            </a:r>
            <a:r>
              <a:rPr lang="en-US" altLang="pl-PL" smtClean="0">
                <a:cs typeface="Times New Roman" pitchFamily="18" charset="0"/>
              </a:rPr>
              <a:t>, which is either</a:t>
            </a:r>
            <a:br>
              <a:rPr lang="en-US" altLang="pl-PL" smtClean="0">
                <a:cs typeface="Times New Roman" pitchFamily="18" charset="0"/>
              </a:rPr>
            </a:br>
            <a:r>
              <a:rPr lang="en-US" altLang="pl-PL" smtClean="0">
                <a:solidFill>
                  <a:srgbClr val="FFFF00"/>
                </a:solidFill>
                <a:cs typeface="Times New Roman" pitchFamily="18" charset="0"/>
              </a:rPr>
              <a:t>A=B*C</a:t>
            </a:r>
            <a:r>
              <a:rPr lang="en-US" altLang="pl-PL" smtClean="0">
                <a:cs typeface="Times New Roman" pitchFamily="18" charset="0"/>
              </a:rPr>
              <a:t> (Ohm) or </a:t>
            </a:r>
            <a:r>
              <a:rPr lang="en-US" altLang="pl-PL" smtClean="0">
                <a:solidFill>
                  <a:srgbClr val="FFFF00"/>
                </a:solidFill>
                <a:cs typeface="Times New Roman" pitchFamily="18" charset="0"/>
              </a:rPr>
              <a:t>A=B+C </a:t>
            </a:r>
            <a:r>
              <a:rPr lang="en-US" altLang="pl-PL" smtClean="0">
                <a:cs typeface="Times New Roman" pitchFamily="18" charset="0"/>
              </a:rPr>
              <a:t>(Kirchoff) or </a:t>
            </a:r>
            <a:r>
              <a:rPr lang="en-US" altLang="pl-PL" smtClean="0">
                <a:solidFill>
                  <a:srgbClr val="FFFF00"/>
                </a:solidFill>
                <a:cs typeface="Times New Roman" pitchFamily="18" charset="0"/>
              </a:rPr>
              <a:t>A</a:t>
            </a:r>
            <a:r>
              <a:rPr lang="en-US" altLang="pl-PL" baseline="30000" smtClean="0">
                <a:solidFill>
                  <a:srgbClr val="FFFF00"/>
                </a:solidFill>
                <a:cs typeface="Times New Roman" pitchFamily="18" charset="0"/>
              </a:rPr>
              <a:t>-1</a:t>
            </a:r>
            <a:r>
              <a:rPr lang="en-US" altLang="pl-PL" smtClean="0">
                <a:solidFill>
                  <a:srgbClr val="FFFF00"/>
                </a:solidFill>
                <a:cs typeface="Times New Roman" pitchFamily="18" charset="0"/>
              </a:rPr>
              <a:t>=B</a:t>
            </a:r>
            <a:r>
              <a:rPr lang="en-US" altLang="pl-PL" baseline="30000" smtClean="0">
                <a:solidFill>
                  <a:srgbClr val="FFFF00"/>
                </a:solidFill>
                <a:cs typeface="Times New Roman" pitchFamily="18" charset="0"/>
              </a:rPr>
              <a:t>-1</a:t>
            </a:r>
            <a:r>
              <a:rPr lang="en-US" altLang="pl-PL" smtClean="0">
                <a:solidFill>
                  <a:srgbClr val="FFFF00"/>
                </a:solidFill>
                <a:cs typeface="Times New Roman" pitchFamily="18" charset="0"/>
              </a:rPr>
              <a:t>+C</a:t>
            </a:r>
            <a:r>
              <a:rPr lang="en-US" altLang="pl-PL" baseline="30000" smtClean="0">
                <a:solidFill>
                  <a:srgbClr val="FFFF00"/>
                </a:solidFill>
                <a:cs typeface="Times New Roman" pitchFamily="18" charset="0"/>
              </a:rPr>
              <a:t>-1</a:t>
            </a:r>
            <a:r>
              <a:rPr lang="en-US" altLang="pl-PL" smtClean="0">
                <a:cs typeface="Times New Roman" pitchFamily="18" charset="0"/>
              </a:rPr>
              <a:t> (parallel resistors) </a:t>
            </a:r>
          </a:p>
          <a:p>
            <a:pPr marL="0" indent="0" eaLnBrk="1" hangingPunct="1">
              <a:buFontTx/>
              <a:buNone/>
            </a:pPr>
            <a:endParaRPr lang="en-US" altLang="pl-PL" smtClean="0">
              <a:cs typeface="Times New Roman" pitchFamily="18" charset="0"/>
            </a:endParaRPr>
          </a:p>
          <a:p>
            <a:pPr marL="0" indent="0" eaLnBrk="1" hangingPunct="1">
              <a:buFontTx/>
              <a:buNone/>
            </a:pPr>
            <a:r>
              <a:rPr lang="en-US" altLang="pl-PL" smtClean="0">
                <a:cs typeface="Times New Roman" pitchFamily="18" charset="0"/>
              </a:rPr>
              <a:t>How is the change of  </a:t>
            </a:r>
            <a:r>
              <a:rPr lang="en-US" altLang="pl-PL" smtClean="0">
                <a:solidFill>
                  <a:srgbClr val="FFFF00"/>
                </a:solidFill>
                <a:cs typeface="Times New Roman" pitchFamily="18" charset="0"/>
              </a:rPr>
              <a:t>A</a:t>
            </a:r>
            <a:r>
              <a:rPr lang="en-US" altLang="pl-PL" smtClean="0">
                <a:cs typeface="Times New Roman" pitchFamily="18" charset="0"/>
              </a:rPr>
              <a:t> correlated with changes of </a:t>
            </a:r>
            <a:r>
              <a:rPr lang="en-US" altLang="pl-PL" smtClean="0">
                <a:solidFill>
                  <a:srgbClr val="FFFF00"/>
                </a:solidFill>
                <a:cs typeface="Times New Roman" pitchFamily="18" charset="0"/>
              </a:rPr>
              <a:t>B</a:t>
            </a:r>
            <a:r>
              <a:rPr lang="en-US" altLang="pl-PL" smtClean="0">
                <a:cs typeface="Times New Roman" pitchFamily="18" charset="0"/>
              </a:rPr>
              <a:t> and </a:t>
            </a:r>
            <a:r>
              <a:rPr lang="en-US" altLang="pl-PL" smtClean="0">
                <a:solidFill>
                  <a:srgbClr val="FFFF00"/>
                </a:solidFill>
                <a:cs typeface="Times New Roman" pitchFamily="18" charset="0"/>
              </a:rPr>
              <a:t>C</a:t>
            </a:r>
            <a:r>
              <a:rPr lang="en-US" altLang="pl-PL" smtClean="0">
                <a:cs typeface="Times New Roman" pitchFamily="18" charset="0"/>
              </a:rPr>
              <a:t>? </a:t>
            </a:r>
          </a:p>
          <a:p>
            <a:pPr marL="0" indent="0" eaLnBrk="1" hangingPunct="1">
              <a:buFontTx/>
              <a:buNone/>
            </a:pPr>
            <a:r>
              <a:rPr lang="en-US" altLang="pl-PL" smtClean="0">
                <a:cs typeface="Times New Roman" pitchFamily="18" charset="0"/>
              </a:rPr>
              <a:t>In all cases there are 13 true facts, ex: </a:t>
            </a:r>
            <a:r>
              <a:rPr lang="en-US" altLang="pl-PL" smtClean="0">
                <a:solidFill>
                  <a:srgbClr val="FFFF00"/>
                </a:solidFill>
                <a:cs typeface="Times New Roman" pitchFamily="18" charset="0"/>
              </a:rPr>
              <a:t>A</a:t>
            </a:r>
            <a:r>
              <a:rPr lang="en-US" altLang="pl-PL" smtClean="0">
                <a:cs typeface="Times New Roman" pitchFamily="18" charset="0"/>
              </a:rPr>
              <a:t> grows if </a:t>
            </a:r>
            <a:r>
              <a:rPr lang="en-US" altLang="pl-PL" smtClean="0">
                <a:solidFill>
                  <a:srgbClr val="FFFF00"/>
                </a:solidFill>
                <a:cs typeface="Times New Roman" pitchFamily="18" charset="0"/>
              </a:rPr>
              <a:t>B</a:t>
            </a:r>
            <a:r>
              <a:rPr lang="en-US" altLang="pl-PL" smtClean="0">
                <a:cs typeface="Times New Roman" pitchFamily="18" charset="0"/>
              </a:rPr>
              <a:t> and </a:t>
            </a:r>
            <a:r>
              <a:rPr lang="en-US" altLang="pl-PL" smtClean="0">
                <a:solidFill>
                  <a:srgbClr val="FFFF00"/>
                </a:solidFill>
                <a:cs typeface="Times New Roman" pitchFamily="18" charset="0"/>
              </a:rPr>
              <a:t>C</a:t>
            </a:r>
            <a:r>
              <a:rPr lang="en-US" altLang="pl-PL" smtClean="0">
                <a:cs typeface="Times New Roman" pitchFamily="18" charset="0"/>
              </a:rPr>
              <a:t> grow, etc: </a:t>
            </a:r>
          </a:p>
          <a:p>
            <a:pPr marL="0" indent="0" eaLnBrk="1" hangingPunct="1">
              <a:buFontTx/>
              <a:buNone/>
            </a:pPr>
            <a:r>
              <a:rPr lang="en-US" altLang="pl-PL" smtClean="0">
                <a:solidFill>
                  <a:srgbClr val="FFFF00"/>
                </a:solidFill>
                <a:cs typeface="Times New Roman" pitchFamily="18" charset="0"/>
              </a:rPr>
              <a:t>(A,B,C)   = </a:t>
            </a:r>
            <a:r>
              <a:rPr lang="en-US" altLang="pl-PL" smtClean="0">
                <a:solidFill>
                  <a:srgbClr val="FFFF00"/>
                </a:solidFill>
                <a:latin typeface="Symbol" pitchFamily="18" charset="2"/>
                <a:cs typeface="Times New Roman" pitchFamily="18" charset="0"/>
              </a:rPr>
              <a:t>	(+,+,+), (+,+,-), (+,-,+), (+,+,0), (+,0,+) </a:t>
            </a:r>
          </a:p>
          <a:p>
            <a:pPr marL="0" indent="0" eaLnBrk="1" hangingPunct="1">
              <a:buFontTx/>
              <a:buNone/>
            </a:pPr>
            <a:r>
              <a:rPr lang="en-US" altLang="pl-PL" smtClean="0">
                <a:solidFill>
                  <a:srgbClr val="FFFF00"/>
                </a:solidFill>
                <a:latin typeface="Symbol" pitchFamily="18" charset="2"/>
                <a:cs typeface="Times New Roman" pitchFamily="18" charset="0"/>
              </a:rPr>
              <a:t>		(0,+,-), (0,-,+), (0,0,0)</a:t>
            </a:r>
          </a:p>
          <a:p>
            <a:pPr marL="0" indent="0" eaLnBrk="1" hangingPunct="1">
              <a:buFontTx/>
              <a:buNone/>
            </a:pPr>
            <a:r>
              <a:rPr lang="en-US" altLang="pl-PL" smtClean="0">
                <a:solidFill>
                  <a:srgbClr val="FFFF00"/>
                </a:solidFill>
                <a:latin typeface="Symbol" pitchFamily="18" charset="2"/>
                <a:cs typeface="Times New Roman" pitchFamily="18" charset="0"/>
              </a:rPr>
              <a:t>		(-,-,-), (-,+,-), (-,-,+), (-,-,0), (-,0,-)</a:t>
            </a:r>
          </a:p>
          <a:p>
            <a:pPr marL="0" indent="0" eaLnBrk="1" hangingPunct="1">
              <a:buFontTx/>
              <a:buNone/>
            </a:pPr>
            <a:r>
              <a:rPr lang="en-US" altLang="pl-PL" smtClean="0">
                <a:cs typeface="Times New Roman" pitchFamily="18" charset="0"/>
              </a:rPr>
              <a:t>where </a:t>
            </a:r>
            <a:r>
              <a:rPr lang="en-US" altLang="pl-PL" smtClean="0">
                <a:solidFill>
                  <a:srgbClr val="FFFF00"/>
                </a:solidFill>
                <a:latin typeface="Symbol" pitchFamily="18" charset="2"/>
                <a:cs typeface="Times New Roman" pitchFamily="18" charset="0"/>
              </a:rPr>
              <a:t>+, 0, -</a:t>
            </a:r>
            <a:r>
              <a:rPr lang="en-US" altLang="pl-PL" smtClean="0">
                <a:cs typeface="Times New Roman" pitchFamily="18" charset="0"/>
              </a:rPr>
              <a:t> means growing, staying constant and decreasing. </a:t>
            </a:r>
          </a:p>
          <a:p>
            <a:pPr marL="0" indent="0" eaLnBrk="1" hangingPunct="1">
              <a:buFontTx/>
              <a:buNone/>
            </a:pPr>
            <a:r>
              <a:rPr lang="en-US" altLang="pl-PL" smtClean="0">
                <a:cs typeface="Times New Roman" pitchFamily="18" charset="0"/>
              </a:rPr>
              <a:t>There are 14 false facts:  </a:t>
            </a:r>
          </a:p>
          <a:p>
            <a:pPr marL="0" indent="0" eaLnBrk="1" hangingPunct="1">
              <a:buFontTx/>
              <a:buNone/>
            </a:pPr>
            <a:r>
              <a:rPr lang="en-US" altLang="pl-PL" smtClean="0">
                <a:solidFill>
                  <a:srgbClr val="FFFF00"/>
                </a:solidFill>
                <a:cs typeface="Times New Roman" pitchFamily="18" charset="0"/>
              </a:rPr>
              <a:t>(A,B,C)   = </a:t>
            </a:r>
            <a:r>
              <a:rPr lang="en-US" altLang="pl-PL" smtClean="0">
                <a:solidFill>
                  <a:srgbClr val="FFFF00"/>
                </a:solidFill>
                <a:latin typeface="Symbol" pitchFamily="18" charset="2"/>
                <a:cs typeface="Times New Roman" pitchFamily="18" charset="0"/>
              </a:rPr>
              <a:t>	(+,-,0), (+,0,-), (+,0,0), (+,-,-) </a:t>
            </a:r>
          </a:p>
          <a:p>
            <a:pPr marL="0" indent="0" eaLnBrk="1" hangingPunct="1">
              <a:buFontTx/>
              <a:buNone/>
            </a:pPr>
            <a:r>
              <a:rPr lang="en-US" altLang="pl-PL" smtClean="0">
                <a:solidFill>
                  <a:srgbClr val="FFFF00"/>
                </a:solidFill>
                <a:latin typeface="Symbol" pitchFamily="18" charset="2"/>
                <a:cs typeface="Times New Roman" pitchFamily="18" charset="0"/>
              </a:rPr>
              <a:t>		(0,+,+), (0,+,0), (0,0,+), (0,0,-), (0,-,0), (0,-,-)</a:t>
            </a:r>
          </a:p>
          <a:p>
            <a:pPr marL="0" indent="0" eaLnBrk="1" hangingPunct="1">
              <a:buFontTx/>
              <a:buNone/>
            </a:pPr>
            <a:r>
              <a:rPr lang="en-US" altLang="pl-PL" smtClean="0">
                <a:solidFill>
                  <a:srgbClr val="FFFF00"/>
                </a:solidFill>
                <a:latin typeface="Symbol" pitchFamily="18" charset="2"/>
                <a:cs typeface="Times New Roman" pitchFamily="18" charset="0"/>
              </a:rPr>
              <a:t>		(-,+,+), (-,+,0), (-,0,+), (-,0,0) </a:t>
            </a:r>
          </a:p>
          <a:p>
            <a:pPr marL="0" indent="0" eaLnBrk="1" hangingPunct="1">
              <a:buFontTx/>
              <a:buNone/>
            </a:pPr>
            <a:endParaRPr lang="en-US" altLang="pl-PL" smtClean="0">
              <a:solidFill>
                <a:srgbClr val="FFFF00"/>
              </a:solidFill>
              <a:latin typeface="Symbol" pitchFamily="18" charset="2"/>
              <a:cs typeface="Times New Roman" pitchFamily="18" charset="0"/>
            </a:endParaRPr>
          </a:p>
          <a:p>
            <a:pPr marL="0" indent="0" eaLnBrk="1" hangingPunct="1">
              <a:buFontTx/>
              <a:buNone/>
            </a:pPr>
            <a:r>
              <a:rPr lang="en-US" altLang="pl-PL" smtClean="0">
                <a:cs typeface="Times New Roman" pitchFamily="18" charset="0"/>
              </a:rPr>
              <a:t>Experience = learning of such relations by designated groups of neurons.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5" name="Rectangle 9"/>
          <p:cNvSpPr>
            <a:spLocks noGrp="1" noChangeArrowheads="1"/>
          </p:cNvSpPr>
          <p:nvPr>
            <p:ph type="title"/>
          </p:nvPr>
        </p:nvSpPr>
        <p:spPr>
          <a:xfrm>
            <a:off x="2339975" y="315913"/>
            <a:ext cx="4679950" cy="361950"/>
          </a:xfrm>
          <a:effectLst>
            <a:outerShdw dist="35921" dir="2700000" algn="ctr" rotWithShape="0">
              <a:schemeClr val="bg2"/>
            </a:outerShdw>
          </a:effectLst>
        </p:spPr>
        <p:txBody>
          <a:bodyPr/>
          <a:lstStyle/>
          <a:p>
            <a:pPr eaLnBrk="1" hangingPunct="1">
              <a:defRPr/>
            </a:pPr>
            <a:r>
              <a:rPr lang="en-US" smtClean="0">
                <a:latin typeface="Arial Unicode MS" pitchFamily="34" charset="-128"/>
              </a:rPr>
              <a:t>The SCE Company</a:t>
            </a:r>
            <a:endParaRPr lang="en-US" sz="3200" smtClean="0">
              <a:latin typeface="Arial Unicode MS" pitchFamily="34" charset="-128"/>
            </a:endParaRPr>
          </a:p>
        </p:txBody>
      </p:sp>
      <p:sp>
        <p:nvSpPr>
          <p:cNvPr id="7171" name="Rectangle 10"/>
          <p:cNvSpPr>
            <a:spLocks noGrp="1" noChangeArrowheads="1"/>
          </p:cNvSpPr>
          <p:nvPr>
            <p:ph type="body" sz="half" idx="1"/>
          </p:nvPr>
        </p:nvSpPr>
        <p:spPr>
          <a:xfrm>
            <a:off x="755650" y="2581275"/>
            <a:ext cx="1470025" cy="984250"/>
          </a:xfrm>
          <a:extLst>
            <a:ext uri="{909E8E84-426E-40DD-AFC4-6F175D3DCCD1}">
              <a14:hiddenFill xmlns:a14="http://schemas.microsoft.com/office/drawing/2010/main">
                <a:solidFill>
                  <a:schemeClr val="bg1"/>
                </a:solidFill>
              </a14:hiddenFill>
            </a:ext>
          </a:extLst>
        </p:spPr>
        <p:txBody>
          <a:bodyPr/>
          <a:lstStyle/>
          <a:p>
            <a:pPr marL="533400" indent="-533400" eaLnBrk="1" hangingPunct="1">
              <a:lnSpc>
                <a:spcPct val="90000"/>
              </a:lnSpc>
              <a:buFont typeface="Wingdings" pitchFamily="2" charset="2"/>
              <a:buNone/>
            </a:pPr>
            <a:r>
              <a:rPr lang="en-US" altLang="pl-PL" sz="2000" smtClean="0">
                <a:latin typeface="Arial Unicode MS" pitchFamily="34" charset="-128"/>
              </a:rPr>
              <a:t>Geok See</a:t>
            </a:r>
          </a:p>
          <a:p>
            <a:pPr marL="533400" indent="-533400" eaLnBrk="1" hangingPunct="1">
              <a:lnSpc>
                <a:spcPct val="90000"/>
              </a:lnSpc>
              <a:buFont typeface="Wingdings" pitchFamily="2" charset="2"/>
              <a:buNone/>
            </a:pPr>
            <a:r>
              <a:rPr lang="en-US" altLang="pl-PL" sz="2000" smtClean="0">
                <a:latin typeface="Arial Unicode MS" pitchFamily="34" charset="-128"/>
              </a:rPr>
              <a:t>Ng </a:t>
            </a:r>
            <a:endParaRPr lang="pl-PL" altLang="pl-PL" sz="2000" smtClean="0">
              <a:latin typeface="Arial Unicode MS" pitchFamily="34" charset="-128"/>
            </a:endParaRPr>
          </a:p>
        </p:txBody>
      </p:sp>
      <p:pic>
        <p:nvPicPr>
          <p:cNvPr id="717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484313"/>
            <a:ext cx="655637" cy="9144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pic>
        <p:nvPicPr>
          <p:cNvPr id="717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484313"/>
            <a:ext cx="655638" cy="9144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pic>
        <p:nvPicPr>
          <p:cNvPr id="7174"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1484313"/>
            <a:ext cx="655637" cy="9144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pic>
        <p:nvPicPr>
          <p:cNvPr id="7175"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1484313"/>
            <a:ext cx="655638" cy="9144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pic>
        <p:nvPicPr>
          <p:cNvPr id="7176"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1484313"/>
            <a:ext cx="647700" cy="9144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pic>
        <p:nvPicPr>
          <p:cNvPr id="7177"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8888" y="3573463"/>
            <a:ext cx="647700" cy="9144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pic>
        <p:nvPicPr>
          <p:cNvPr id="7178"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575" y="3644900"/>
            <a:ext cx="655638" cy="9144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pic>
        <p:nvPicPr>
          <p:cNvPr id="7179"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2363" y="3644900"/>
            <a:ext cx="655637" cy="9144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pic>
        <p:nvPicPr>
          <p:cNvPr id="7180"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8488" y="3573463"/>
            <a:ext cx="647700" cy="9144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pic>
        <p:nvPicPr>
          <p:cNvPr id="7181" name="Picture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650" y="5589588"/>
            <a:ext cx="647700" cy="9144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pic>
        <p:nvPicPr>
          <p:cNvPr id="7182" name="Picture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48263" y="5589588"/>
            <a:ext cx="647700" cy="9144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sp>
        <p:nvSpPr>
          <p:cNvPr id="7183" name="Rectangle 31"/>
          <p:cNvSpPr>
            <a:spLocks noChangeArrowheads="1"/>
          </p:cNvSpPr>
          <p:nvPr/>
        </p:nvSpPr>
        <p:spPr bwMode="auto">
          <a:xfrm>
            <a:off x="2124075" y="2565400"/>
            <a:ext cx="1368425" cy="720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lnSpc>
                <a:spcPct val="90000"/>
              </a:lnSpc>
              <a:spcBef>
                <a:spcPct val="20000"/>
              </a:spcBef>
              <a:buFont typeface="Wingdings" pitchFamily="2" charset="2"/>
              <a:buNone/>
            </a:pPr>
            <a:r>
              <a:rPr lang="en-US" altLang="pl-PL" sz="2000">
                <a:effectLst/>
              </a:rPr>
              <a:t>Michel</a:t>
            </a:r>
          </a:p>
          <a:p>
            <a:pPr algn="l" eaLnBrk="1" hangingPunct="1">
              <a:lnSpc>
                <a:spcPct val="90000"/>
              </a:lnSpc>
              <a:spcBef>
                <a:spcPct val="20000"/>
              </a:spcBef>
              <a:buFont typeface="Wingdings" pitchFamily="2" charset="2"/>
              <a:buNone/>
            </a:pPr>
            <a:r>
              <a:rPr lang="en-US" altLang="pl-PL" sz="2000">
                <a:effectLst/>
              </a:rPr>
              <a:t>Pasquier</a:t>
            </a:r>
            <a:endParaRPr lang="pl-PL" altLang="pl-PL" sz="2000">
              <a:effectLst/>
            </a:endParaRPr>
          </a:p>
        </p:txBody>
      </p:sp>
      <p:sp>
        <p:nvSpPr>
          <p:cNvPr id="7184" name="Rectangle 32"/>
          <p:cNvSpPr>
            <a:spLocks noChangeArrowheads="1"/>
          </p:cNvSpPr>
          <p:nvPr/>
        </p:nvSpPr>
        <p:spPr bwMode="auto">
          <a:xfrm>
            <a:off x="3708400" y="2565400"/>
            <a:ext cx="1368425" cy="720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lnSpc>
                <a:spcPct val="90000"/>
              </a:lnSpc>
              <a:spcBef>
                <a:spcPct val="20000"/>
              </a:spcBef>
              <a:buFont typeface="Wingdings" pitchFamily="2" charset="2"/>
              <a:buNone/>
            </a:pPr>
            <a:r>
              <a:rPr lang="en-US" altLang="pl-PL" sz="2000">
                <a:effectLst/>
              </a:rPr>
              <a:t>Hiok Chai</a:t>
            </a:r>
          </a:p>
          <a:p>
            <a:pPr algn="l" eaLnBrk="1" hangingPunct="1">
              <a:lnSpc>
                <a:spcPct val="90000"/>
              </a:lnSpc>
              <a:spcBef>
                <a:spcPct val="20000"/>
              </a:spcBef>
              <a:buFont typeface="Wingdings" pitchFamily="2" charset="2"/>
              <a:buNone/>
            </a:pPr>
            <a:r>
              <a:rPr lang="en-US" altLang="pl-PL" sz="2000">
                <a:effectLst/>
              </a:rPr>
              <a:t>Quek</a:t>
            </a:r>
            <a:endParaRPr lang="pl-PL" altLang="pl-PL" sz="2000">
              <a:effectLst/>
            </a:endParaRPr>
          </a:p>
        </p:txBody>
      </p:sp>
      <p:sp>
        <p:nvSpPr>
          <p:cNvPr id="7185" name="Rectangle 33"/>
          <p:cNvSpPr>
            <a:spLocks noChangeArrowheads="1"/>
          </p:cNvSpPr>
          <p:nvPr/>
        </p:nvSpPr>
        <p:spPr bwMode="auto">
          <a:xfrm>
            <a:off x="5148263" y="2565400"/>
            <a:ext cx="1368425" cy="720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lnSpc>
                <a:spcPct val="90000"/>
              </a:lnSpc>
              <a:spcBef>
                <a:spcPct val="20000"/>
              </a:spcBef>
              <a:buFont typeface="Wingdings" pitchFamily="2" charset="2"/>
              <a:buNone/>
            </a:pPr>
            <a:r>
              <a:rPr lang="en-US" altLang="pl-PL" sz="2000">
                <a:effectLst/>
              </a:rPr>
              <a:t>Daming</a:t>
            </a:r>
          </a:p>
          <a:p>
            <a:pPr algn="l" eaLnBrk="1" hangingPunct="1">
              <a:lnSpc>
                <a:spcPct val="90000"/>
              </a:lnSpc>
              <a:spcBef>
                <a:spcPct val="20000"/>
              </a:spcBef>
              <a:buFont typeface="Wingdings" pitchFamily="2" charset="2"/>
              <a:buNone/>
            </a:pPr>
            <a:r>
              <a:rPr lang="en-US" altLang="pl-PL" sz="2000">
                <a:effectLst/>
              </a:rPr>
              <a:t>Shi</a:t>
            </a:r>
            <a:endParaRPr lang="pl-PL" altLang="pl-PL" sz="2000">
              <a:effectLst/>
            </a:endParaRPr>
          </a:p>
        </p:txBody>
      </p:sp>
      <p:sp>
        <p:nvSpPr>
          <p:cNvPr id="7186" name="Rectangle 34"/>
          <p:cNvSpPr>
            <a:spLocks noChangeArrowheads="1"/>
          </p:cNvSpPr>
          <p:nvPr/>
        </p:nvSpPr>
        <p:spPr bwMode="auto">
          <a:xfrm>
            <a:off x="6732588" y="2565400"/>
            <a:ext cx="1368425" cy="720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lnSpc>
                <a:spcPct val="90000"/>
              </a:lnSpc>
              <a:spcBef>
                <a:spcPct val="20000"/>
              </a:spcBef>
              <a:buFont typeface="Wingdings" pitchFamily="2" charset="2"/>
              <a:buNone/>
            </a:pPr>
            <a:r>
              <a:rPr lang="en-US" altLang="pl-PL" sz="2000">
                <a:effectLst/>
              </a:rPr>
              <a:t>Wlodek</a:t>
            </a:r>
          </a:p>
          <a:p>
            <a:pPr algn="l" eaLnBrk="1" hangingPunct="1">
              <a:lnSpc>
                <a:spcPct val="90000"/>
              </a:lnSpc>
              <a:spcBef>
                <a:spcPct val="20000"/>
              </a:spcBef>
              <a:buFont typeface="Wingdings" pitchFamily="2" charset="2"/>
              <a:buNone/>
            </a:pPr>
            <a:r>
              <a:rPr lang="en-US" altLang="pl-PL" sz="2000">
                <a:effectLst/>
              </a:rPr>
              <a:t>Duch</a:t>
            </a:r>
            <a:endParaRPr lang="pl-PL" altLang="pl-PL" sz="2000">
              <a:effectLst/>
            </a:endParaRPr>
          </a:p>
        </p:txBody>
      </p:sp>
      <p:sp>
        <p:nvSpPr>
          <p:cNvPr id="7187" name="Rectangle 35"/>
          <p:cNvSpPr>
            <a:spLocks noChangeArrowheads="1"/>
          </p:cNvSpPr>
          <p:nvPr/>
        </p:nvSpPr>
        <p:spPr bwMode="auto">
          <a:xfrm>
            <a:off x="684213" y="4652963"/>
            <a:ext cx="2087562" cy="720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lnSpc>
                <a:spcPct val="90000"/>
              </a:lnSpc>
              <a:spcBef>
                <a:spcPct val="20000"/>
              </a:spcBef>
              <a:buFont typeface="Wingdings" pitchFamily="2" charset="2"/>
              <a:buNone/>
            </a:pPr>
            <a:r>
              <a:rPr lang="pl-PL" altLang="pl-PL" sz="1800">
                <a:effectLst/>
                <a:latin typeface="Arial" charset="0"/>
              </a:rPr>
              <a:t>Abdul Wahab </a:t>
            </a:r>
            <a:endParaRPr lang="en-US" altLang="pl-PL" sz="1800">
              <a:effectLst/>
              <a:latin typeface="Arial" charset="0"/>
            </a:endParaRPr>
          </a:p>
          <a:p>
            <a:pPr algn="l" eaLnBrk="1" hangingPunct="1">
              <a:lnSpc>
                <a:spcPct val="90000"/>
              </a:lnSpc>
              <a:spcBef>
                <a:spcPct val="20000"/>
              </a:spcBef>
              <a:buFont typeface="Wingdings" pitchFamily="2" charset="2"/>
              <a:buNone/>
            </a:pPr>
            <a:r>
              <a:rPr lang="pl-PL" altLang="pl-PL" sz="1800">
                <a:effectLst/>
                <a:latin typeface="Arial" charset="0"/>
              </a:rPr>
              <a:t>bin Abdul</a:t>
            </a:r>
            <a:r>
              <a:rPr lang="en-US" altLang="pl-PL" sz="1800">
                <a:effectLst/>
                <a:latin typeface="Arial" charset="0"/>
              </a:rPr>
              <a:t> </a:t>
            </a:r>
            <a:r>
              <a:rPr lang="pl-PL" altLang="pl-PL" sz="1800">
                <a:effectLst/>
                <a:latin typeface="Arial" charset="0"/>
              </a:rPr>
              <a:t>Rahman</a:t>
            </a:r>
          </a:p>
        </p:txBody>
      </p:sp>
      <p:sp>
        <p:nvSpPr>
          <p:cNvPr id="7188" name="Rectangle 36"/>
          <p:cNvSpPr>
            <a:spLocks noChangeArrowheads="1"/>
          </p:cNvSpPr>
          <p:nvPr/>
        </p:nvSpPr>
        <p:spPr bwMode="auto">
          <a:xfrm>
            <a:off x="2916238" y="4652963"/>
            <a:ext cx="1727200" cy="720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lnSpc>
                <a:spcPct val="90000"/>
              </a:lnSpc>
              <a:spcBef>
                <a:spcPct val="20000"/>
              </a:spcBef>
              <a:buFont typeface="Wingdings" pitchFamily="2" charset="2"/>
              <a:buNone/>
            </a:pPr>
            <a:r>
              <a:rPr lang="pl-PL" altLang="pl-PL" sz="1800">
                <a:effectLst/>
                <a:latin typeface="Arial" charset="0"/>
              </a:rPr>
              <a:t>David</a:t>
            </a:r>
            <a:endParaRPr lang="en-US" altLang="pl-PL" sz="1800">
              <a:effectLst/>
              <a:latin typeface="Arial" charset="0"/>
            </a:endParaRPr>
          </a:p>
          <a:p>
            <a:pPr algn="l" eaLnBrk="1" hangingPunct="1">
              <a:lnSpc>
                <a:spcPct val="90000"/>
              </a:lnSpc>
              <a:spcBef>
                <a:spcPct val="20000"/>
              </a:spcBef>
              <a:buFont typeface="Wingdings" pitchFamily="2" charset="2"/>
              <a:buNone/>
            </a:pPr>
            <a:r>
              <a:rPr lang="pl-PL" altLang="pl-PL" sz="1800">
                <a:effectLst/>
                <a:latin typeface="Arial" charset="0"/>
              </a:rPr>
              <a:t>Cho Siu Yeung</a:t>
            </a:r>
          </a:p>
        </p:txBody>
      </p:sp>
      <p:sp>
        <p:nvSpPr>
          <p:cNvPr id="7189" name="Rectangle 37"/>
          <p:cNvSpPr>
            <a:spLocks noChangeArrowheads="1"/>
          </p:cNvSpPr>
          <p:nvPr/>
        </p:nvSpPr>
        <p:spPr bwMode="auto">
          <a:xfrm>
            <a:off x="4787900" y="4652963"/>
            <a:ext cx="1081088" cy="720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lnSpc>
                <a:spcPct val="90000"/>
              </a:lnSpc>
              <a:spcBef>
                <a:spcPct val="20000"/>
              </a:spcBef>
              <a:buFont typeface="Wingdings" pitchFamily="2" charset="2"/>
              <a:buNone/>
            </a:pPr>
            <a:r>
              <a:rPr lang="pl-PL" altLang="pl-PL" sz="1800">
                <a:effectLst/>
                <a:latin typeface="Arial" charset="0"/>
              </a:rPr>
              <a:t>Douglas</a:t>
            </a:r>
            <a:endParaRPr lang="en-US" altLang="pl-PL" sz="1800">
              <a:effectLst/>
              <a:latin typeface="Arial" charset="0"/>
            </a:endParaRPr>
          </a:p>
          <a:p>
            <a:pPr algn="l" eaLnBrk="1" hangingPunct="1">
              <a:lnSpc>
                <a:spcPct val="90000"/>
              </a:lnSpc>
              <a:spcBef>
                <a:spcPct val="20000"/>
              </a:spcBef>
              <a:buFont typeface="Wingdings" pitchFamily="2" charset="2"/>
              <a:buNone/>
            </a:pPr>
            <a:r>
              <a:rPr lang="pl-PL" altLang="pl-PL" sz="1800">
                <a:effectLst/>
                <a:latin typeface="Arial" charset="0"/>
              </a:rPr>
              <a:t>Maskell</a:t>
            </a:r>
          </a:p>
        </p:txBody>
      </p:sp>
      <p:sp>
        <p:nvSpPr>
          <p:cNvPr id="7190" name="Rectangle 38"/>
          <p:cNvSpPr>
            <a:spLocks noChangeArrowheads="1"/>
          </p:cNvSpPr>
          <p:nvPr/>
        </p:nvSpPr>
        <p:spPr bwMode="auto">
          <a:xfrm>
            <a:off x="6659563" y="4652963"/>
            <a:ext cx="2016125" cy="720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lnSpc>
                <a:spcPct val="90000"/>
              </a:lnSpc>
              <a:spcBef>
                <a:spcPct val="20000"/>
              </a:spcBef>
              <a:buFont typeface="Wingdings" pitchFamily="2" charset="2"/>
              <a:buNone/>
            </a:pPr>
            <a:r>
              <a:rPr lang="pl-PL" altLang="pl-PL" sz="1800">
                <a:effectLst/>
                <a:latin typeface="Arial" charset="0"/>
              </a:rPr>
              <a:t>Alex</a:t>
            </a:r>
            <a:endParaRPr lang="en-US" altLang="pl-PL" sz="1800">
              <a:effectLst/>
              <a:latin typeface="Arial" charset="0"/>
            </a:endParaRPr>
          </a:p>
          <a:p>
            <a:pPr algn="l" eaLnBrk="1" hangingPunct="1">
              <a:lnSpc>
                <a:spcPct val="90000"/>
              </a:lnSpc>
              <a:spcBef>
                <a:spcPct val="20000"/>
              </a:spcBef>
              <a:buFont typeface="Wingdings" pitchFamily="2" charset="2"/>
              <a:buNone/>
            </a:pPr>
            <a:r>
              <a:rPr lang="pl-PL" altLang="pl-PL" sz="1800">
                <a:effectLst/>
                <a:latin typeface="Arial" charset="0"/>
              </a:rPr>
              <a:t>Tay Leng</a:t>
            </a:r>
            <a:r>
              <a:rPr lang="en-US" altLang="pl-PL" sz="1800">
                <a:effectLst/>
                <a:latin typeface="Arial" charset="0"/>
              </a:rPr>
              <a:t> </a:t>
            </a:r>
            <a:r>
              <a:rPr lang="pl-PL" altLang="pl-PL" sz="1800">
                <a:effectLst/>
                <a:latin typeface="Arial" charset="0"/>
              </a:rPr>
              <a:t>Phuan</a:t>
            </a:r>
          </a:p>
        </p:txBody>
      </p:sp>
      <p:sp>
        <p:nvSpPr>
          <p:cNvPr id="7191" name="Rectangle 39"/>
          <p:cNvSpPr>
            <a:spLocks noChangeArrowheads="1"/>
          </p:cNvSpPr>
          <p:nvPr/>
        </p:nvSpPr>
        <p:spPr bwMode="auto">
          <a:xfrm>
            <a:off x="1835150" y="5734050"/>
            <a:ext cx="1727200" cy="720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lnSpc>
                <a:spcPct val="90000"/>
              </a:lnSpc>
              <a:spcBef>
                <a:spcPct val="20000"/>
              </a:spcBef>
              <a:buFont typeface="Wingdings" pitchFamily="2" charset="2"/>
              <a:buNone/>
            </a:pPr>
            <a:r>
              <a:rPr lang="pl-PL" altLang="pl-PL" sz="1800">
                <a:effectLst/>
                <a:latin typeface="Arial" charset="0"/>
              </a:rPr>
              <a:t>Jagath</a:t>
            </a:r>
            <a:endParaRPr lang="en-US" altLang="pl-PL" sz="1800">
              <a:effectLst/>
              <a:latin typeface="Arial" charset="0"/>
            </a:endParaRPr>
          </a:p>
          <a:p>
            <a:pPr algn="l" eaLnBrk="1" hangingPunct="1">
              <a:lnSpc>
                <a:spcPct val="90000"/>
              </a:lnSpc>
              <a:spcBef>
                <a:spcPct val="20000"/>
              </a:spcBef>
              <a:buFont typeface="Wingdings" pitchFamily="2" charset="2"/>
              <a:buNone/>
            </a:pPr>
            <a:r>
              <a:rPr lang="pl-PL" altLang="pl-PL" sz="1800">
                <a:effectLst/>
                <a:latin typeface="Arial" charset="0"/>
              </a:rPr>
              <a:t>Rajapakse</a:t>
            </a:r>
          </a:p>
        </p:txBody>
      </p:sp>
      <p:sp>
        <p:nvSpPr>
          <p:cNvPr id="7192" name="Rectangle 40"/>
          <p:cNvSpPr>
            <a:spLocks noChangeArrowheads="1"/>
          </p:cNvSpPr>
          <p:nvPr/>
        </p:nvSpPr>
        <p:spPr bwMode="auto">
          <a:xfrm>
            <a:off x="6227763" y="5661025"/>
            <a:ext cx="1727200" cy="720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lnSpc>
                <a:spcPct val="90000"/>
              </a:lnSpc>
              <a:spcBef>
                <a:spcPct val="20000"/>
              </a:spcBef>
              <a:buFont typeface="Wingdings" pitchFamily="2" charset="2"/>
              <a:buNone/>
            </a:pPr>
            <a:r>
              <a:rPr lang="pl-PL" altLang="pl-PL" sz="1800">
                <a:effectLst/>
                <a:latin typeface="Arial" charset="0"/>
              </a:rPr>
              <a:t>Bertil</a:t>
            </a:r>
            <a:endParaRPr lang="en-US" altLang="pl-PL" sz="1800">
              <a:effectLst/>
              <a:latin typeface="Arial" charset="0"/>
            </a:endParaRPr>
          </a:p>
          <a:p>
            <a:pPr algn="l" eaLnBrk="1" hangingPunct="1">
              <a:lnSpc>
                <a:spcPct val="90000"/>
              </a:lnSpc>
              <a:spcBef>
                <a:spcPct val="20000"/>
              </a:spcBef>
              <a:buFont typeface="Wingdings" pitchFamily="2" charset="2"/>
              <a:buNone/>
            </a:pPr>
            <a:r>
              <a:rPr lang="pl-PL" altLang="pl-PL" sz="1800">
                <a:effectLst/>
                <a:latin typeface="Arial" charset="0"/>
              </a:rPr>
              <a:t>Schmidt </a:t>
            </a:r>
          </a:p>
        </p:txBody>
      </p:sp>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755650" y="136525"/>
            <a:ext cx="7772400" cy="541338"/>
          </a:xfrm>
          <a:effectLst>
            <a:outerShdw dist="35921" dir="2700000" algn="ctr" rotWithShape="0">
              <a:schemeClr val="bg2"/>
            </a:outerShdw>
          </a:effectLst>
          <a:extLst>
            <a:ext uri="{909E8E84-426E-40DD-AFC4-6F175D3DCCD1}">
              <a14:hiddenFill xmlns:a14="http://schemas.microsoft.com/office/drawing/2010/main">
                <a:solidFill>
                  <a:srgbClr val="006600"/>
                </a:solidFill>
              </a14:hiddenFill>
            </a:ext>
          </a:extLst>
        </p:spPr>
        <p:txBody>
          <a:bodyPr lIns="92075" tIns="46038" rIns="92075" bIns="46038"/>
          <a:lstStyle/>
          <a:p>
            <a:pPr eaLnBrk="1" hangingPunct="1">
              <a:defRPr/>
            </a:pPr>
            <a:r>
              <a:rPr lang="en-US" smtClean="0"/>
              <a:t>Psychological space representation</a:t>
            </a:r>
            <a:endParaRPr lang="pl-PL" smtClean="0"/>
          </a:p>
        </p:txBody>
      </p:sp>
      <p:sp>
        <p:nvSpPr>
          <p:cNvPr id="25603" name="Rectangle 3"/>
          <p:cNvSpPr>
            <a:spLocks noGrp="1" noChangeArrowheads="1"/>
          </p:cNvSpPr>
          <p:nvPr>
            <p:ph type="body" idx="1"/>
          </p:nvPr>
        </p:nvSpPr>
        <p:spPr>
          <a:xfrm>
            <a:off x="609600" y="1273175"/>
            <a:ext cx="4730750" cy="2574925"/>
          </a:xfrm>
          <a:extLst>
            <a:ext uri="{909E8E84-426E-40DD-AFC4-6F175D3DCCD1}">
              <a14:hiddenFill xmlns:a14="http://schemas.microsoft.com/office/drawing/2010/main">
                <a:solidFill>
                  <a:srgbClr val="006600"/>
                </a:solidFill>
              </a14:hiddenFill>
            </a:ext>
          </a:extLst>
        </p:spPr>
        <p:txBody>
          <a:bodyPr/>
          <a:lstStyle/>
          <a:p>
            <a:pPr marL="0" indent="0" eaLnBrk="1" hangingPunct="1">
              <a:buFontTx/>
              <a:buNone/>
            </a:pPr>
            <a:r>
              <a:rPr lang="en-US" altLang="pl-PL" smtClean="0">
                <a:cs typeface="Times New Roman" pitchFamily="18" charset="0"/>
              </a:rPr>
              <a:t>True facts are represented by local maxima of PDF, with dispersion for   </a:t>
            </a:r>
            <a:r>
              <a:rPr lang="en-US" altLang="pl-PL" smtClean="0">
                <a:solidFill>
                  <a:srgbClr val="FFFF00"/>
                </a:solidFill>
                <a:latin typeface="Symbol" pitchFamily="18" charset="2"/>
                <a:cs typeface="Times New Roman" pitchFamily="18" charset="0"/>
              </a:rPr>
              <a:t>(+,+,+)</a:t>
            </a:r>
            <a:r>
              <a:rPr lang="en-US" altLang="pl-PL" smtClean="0">
                <a:latin typeface="Symbol" pitchFamily="18" charset="2"/>
                <a:cs typeface="Times New Roman" pitchFamily="18" charset="0"/>
              </a:rPr>
              <a:t> </a:t>
            </a:r>
            <a:r>
              <a:rPr lang="en-US" altLang="pl-PL" smtClean="0">
                <a:cs typeface="Times New Roman" pitchFamily="18" charset="0"/>
              </a:rPr>
              <a:t>fact larger than for </a:t>
            </a:r>
            <a:r>
              <a:rPr lang="en-US" altLang="pl-PL" smtClean="0">
                <a:solidFill>
                  <a:srgbClr val="FFFF00"/>
                </a:solidFill>
                <a:latin typeface="Symbol" pitchFamily="18" charset="2"/>
                <a:cs typeface="Times New Roman" pitchFamily="18" charset="0"/>
              </a:rPr>
              <a:t>(+,+,-)</a:t>
            </a:r>
            <a:r>
              <a:rPr lang="en-US" altLang="pl-PL" smtClean="0">
                <a:latin typeface="Symbol" pitchFamily="18" charset="2"/>
                <a:cs typeface="Times New Roman" pitchFamily="18" charset="0"/>
              </a:rPr>
              <a:t> </a:t>
            </a:r>
            <a:r>
              <a:rPr lang="en-US" altLang="pl-PL" smtClean="0">
                <a:cs typeface="Times New Roman" pitchFamily="18" charset="0"/>
              </a:rPr>
              <a:t>fact. </a:t>
            </a:r>
          </a:p>
          <a:p>
            <a:pPr marL="0" indent="0" eaLnBrk="1" hangingPunct="1">
              <a:buFontTx/>
              <a:buNone/>
            </a:pPr>
            <a:endParaRPr lang="en-US" altLang="pl-PL" smtClean="0">
              <a:cs typeface="Times New Roman" pitchFamily="18" charset="0"/>
            </a:endParaRPr>
          </a:p>
          <a:p>
            <a:pPr marL="0" indent="0" eaLnBrk="1" hangingPunct="1">
              <a:buFontTx/>
              <a:buNone/>
            </a:pPr>
            <a:r>
              <a:rPr lang="en-US" altLang="pl-PL" smtClean="0">
                <a:cs typeface="Times New Roman" pitchFamily="18" charset="0"/>
              </a:rPr>
              <a:t>Amazing, but all 3-term formulas have identical representation in the feature space! 13 facts are and 14 false in 3D.</a:t>
            </a:r>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938" y="1309688"/>
            <a:ext cx="31146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 Box 5"/>
          <p:cNvSpPr txBox="1">
            <a:spLocks noChangeArrowheads="1"/>
          </p:cNvSpPr>
          <p:nvPr/>
        </p:nvSpPr>
        <p:spPr bwMode="auto">
          <a:xfrm>
            <a:off x="615950" y="4157663"/>
            <a:ext cx="8181975"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a:effectLst/>
                <a:latin typeface="Arial" charset="0"/>
              </a:rPr>
              <a:t>At the neural level: representation of activity of neural assemblies. </a:t>
            </a:r>
          </a:p>
          <a:p>
            <a:pPr algn="l" eaLnBrk="1" hangingPunct="1">
              <a:spcBef>
                <a:spcPct val="50000"/>
              </a:spcBef>
            </a:pPr>
            <a:r>
              <a:rPr lang="en-US" altLang="pl-PL" sz="2000">
                <a:effectLst/>
                <a:latin typeface="Arial" charset="0"/>
              </a:rPr>
              <a:t>In the electric circuit example 7 variables are given, and all 5 laws that are applicable should be fulfilled. </a:t>
            </a:r>
          </a:p>
          <a:p>
            <a:pPr algn="l" eaLnBrk="1" hangingPunct="1">
              <a:spcBef>
                <a:spcPct val="50000"/>
              </a:spcBef>
            </a:pPr>
            <a:r>
              <a:rPr lang="en-US" altLang="pl-PL" sz="2000">
                <a:effectLst/>
                <a:latin typeface="Arial" charset="0"/>
              </a:rPr>
              <a:t>How many facts are true in 7-D space? There are 3</a:t>
            </a:r>
            <a:r>
              <a:rPr lang="en-US" altLang="pl-PL" sz="2000" baseline="30000">
                <a:effectLst/>
                <a:latin typeface="Arial" charset="0"/>
              </a:rPr>
              <a:t>7</a:t>
            </a:r>
            <a:r>
              <a:rPr lang="en-US" altLang="pl-PL" sz="2000">
                <a:effectLst/>
                <a:latin typeface="Arial" charset="0"/>
              </a:rPr>
              <a:t>=2187 possibilities</a:t>
            </a:r>
            <a:br>
              <a:rPr lang="en-US" altLang="pl-PL" sz="2000">
                <a:effectLst/>
                <a:latin typeface="Arial" charset="0"/>
              </a:rPr>
            </a:br>
            <a:r>
              <a:rPr lang="en-US" altLang="pl-PL" sz="2000">
                <a:effectLst/>
                <a:latin typeface="Arial" charset="0"/>
              </a:rPr>
              <a:t>but only 111 consistent with all 5 laws! </a:t>
            </a:r>
          </a:p>
          <a:p>
            <a:pPr algn="l" eaLnBrk="1" hangingPunct="1">
              <a:spcBef>
                <a:spcPct val="50000"/>
              </a:spcBef>
            </a:pPr>
            <a:r>
              <a:rPr lang="en-US" altLang="pl-PL" sz="2000">
                <a:effectLst/>
                <a:latin typeface="Arial" charset="0"/>
              </a:rPr>
              <a:t>How to calculate it?</a:t>
            </a:r>
            <a:endParaRPr lang="pl-PL" altLang="pl-PL" sz="2000">
              <a:effectLst/>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a:xfrm>
            <a:off x="755650" y="136525"/>
            <a:ext cx="7772400" cy="541338"/>
          </a:xfrm>
          <a:effectLst>
            <a:outerShdw dist="35921" dir="2700000" algn="ctr" rotWithShape="0">
              <a:schemeClr val="bg2"/>
            </a:outerShdw>
          </a:effectLst>
          <a:extLst>
            <a:ext uri="{909E8E84-426E-40DD-AFC4-6F175D3DCCD1}">
              <a14:hiddenFill xmlns:a14="http://schemas.microsoft.com/office/drawing/2010/main">
                <a:solidFill>
                  <a:srgbClr val="006600"/>
                </a:solidFill>
              </a14:hiddenFill>
            </a:ext>
          </a:extLst>
        </p:spPr>
        <p:txBody>
          <a:bodyPr lIns="92075" tIns="46038" rIns="92075" bIns="46038"/>
          <a:lstStyle/>
          <a:p>
            <a:pPr eaLnBrk="1" hangingPunct="1">
              <a:defRPr/>
            </a:pPr>
            <a:r>
              <a:rPr lang="en-US" smtClean="0"/>
              <a:t>Intuition in P-space</a:t>
            </a:r>
            <a:endParaRPr lang="pl-PL" smtClean="0"/>
          </a:p>
        </p:txBody>
      </p:sp>
      <p:sp>
        <p:nvSpPr>
          <p:cNvPr id="26627" name="Rectangle 3"/>
          <p:cNvSpPr>
            <a:spLocks noGrp="1" noChangeArrowheads="1"/>
          </p:cNvSpPr>
          <p:nvPr>
            <p:ph type="body" idx="1"/>
          </p:nvPr>
        </p:nvSpPr>
        <p:spPr>
          <a:xfrm>
            <a:off x="611188" y="981075"/>
            <a:ext cx="8167687" cy="822325"/>
          </a:xfrm>
          <a:extLst>
            <a:ext uri="{909E8E84-426E-40DD-AFC4-6F175D3DCCD1}">
              <a14:hiddenFill xmlns:a14="http://schemas.microsoft.com/office/drawing/2010/main">
                <a:solidFill>
                  <a:srgbClr val="006600"/>
                </a:solidFill>
              </a14:hiddenFill>
            </a:ext>
          </a:extLst>
        </p:spPr>
        <p:txBody>
          <a:bodyPr/>
          <a:lstStyle/>
          <a:p>
            <a:pPr marL="0" indent="0" eaLnBrk="1" hangingPunct="1">
              <a:buFontTx/>
              <a:buNone/>
            </a:pPr>
            <a:r>
              <a:rPr lang="en-US" altLang="pl-PL" smtClean="0">
                <a:cs typeface="Times New Roman" pitchFamily="18" charset="0"/>
              </a:rPr>
              <a:t>True facts correspond to inputs with non-zero PDFs. Since all 5 facts are true a product (chain of activations) must be non-zero:</a:t>
            </a:r>
          </a:p>
        </p:txBody>
      </p:sp>
      <p:sp>
        <p:nvSpPr>
          <p:cNvPr id="26628" name="Text Box 4"/>
          <p:cNvSpPr txBox="1">
            <a:spLocks noChangeArrowheads="1"/>
          </p:cNvSpPr>
          <p:nvPr/>
        </p:nvSpPr>
        <p:spPr bwMode="auto">
          <a:xfrm>
            <a:off x="539750" y="2852738"/>
            <a:ext cx="8181975"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a:effectLst/>
                <a:latin typeface="Arial" charset="0"/>
              </a:rPr>
              <a:t>There are</a:t>
            </a:r>
            <a:r>
              <a:rPr lang="en-US" altLang="pl-PL" sz="2000">
                <a:solidFill>
                  <a:schemeClr val="tx1"/>
                </a:solidFill>
                <a:effectLst/>
                <a:latin typeface="Arial" charset="0"/>
              </a:rPr>
              <a:t> </a:t>
            </a:r>
            <a:r>
              <a:rPr lang="en-US" altLang="pl-PL" sz="2000">
                <a:solidFill>
                  <a:srgbClr val="FFFF00"/>
                </a:solidFill>
                <a:effectLst/>
                <a:latin typeface="Arial" charset="0"/>
              </a:rPr>
              <a:t>3</a:t>
            </a:r>
            <a:r>
              <a:rPr lang="en-US" altLang="pl-PL" sz="2000" baseline="30000">
                <a:solidFill>
                  <a:srgbClr val="FFFF00"/>
                </a:solidFill>
                <a:effectLst/>
                <a:latin typeface="Arial" charset="0"/>
              </a:rPr>
              <a:t>7</a:t>
            </a:r>
            <a:r>
              <a:rPr lang="en-US" altLang="pl-PL" sz="2000">
                <a:solidFill>
                  <a:srgbClr val="FFFF00"/>
                </a:solidFill>
                <a:effectLst/>
                <a:latin typeface="Arial" charset="0"/>
              </a:rPr>
              <a:t>=2187</a:t>
            </a:r>
            <a:r>
              <a:rPr lang="en-US" altLang="pl-PL" sz="2000">
                <a:solidFill>
                  <a:schemeClr val="tx1"/>
                </a:solidFill>
                <a:effectLst/>
                <a:latin typeface="Arial" charset="0"/>
              </a:rPr>
              <a:t> </a:t>
            </a:r>
            <a:r>
              <a:rPr lang="en-US" altLang="pl-PL" sz="2000">
                <a:effectLst/>
                <a:latin typeface="Arial" charset="0"/>
              </a:rPr>
              <a:t>input combinations, but only</a:t>
            </a:r>
            <a:r>
              <a:rPr lang="en-US" altLang="pl-PL" sz="2000">
                <a:solidFill>
                  <a:schemeClr val="tx1"/>
                </a:solidFill>
                <a:effectLst/>
                <a:latin typeface="Arial" charset="0"/>
              </a:rPr>
              <a:t> </a:t>
            </a:r>
            <a:r>
              <a:rPr lang="en-US" altLang="pl-PL" sz="2000">
                <a:solidFill>
                  <a:srgbClr val="FFFF00"/>
                </a:solidFill>
                <a:effectLst/>
                <a:latin typeface="Arial" charset="0"/>
              </a:rPr>
              <a:t>5% (111)</a:t>
            </a:r>
            <a:r>
              <a:rPr lang="en-US" altLang="pl-PL" sz="2000">
                <a:solidFill>
                  <a:schemeClr val="tx1"/>
                </a:solidFill>
                <a:effectLst/>
                <a:latin typeface="Arial" charset="0"/>
              </a:rPr>
              <a:t> </a:t>
            </a:r>
            <a:r>
              <a:rPr lang="en-US" altLang="pl-PL" sz="2000">
                <a:effectLst/>
                <a:latin typeface="Arial" charset="0"/>
              </a:rPr>
              <a:t>correspond to true facts. After learning qualitative properties of </a:t>
            </a:r>
            <a:r>
              <a:rPr lang="en-US" altLang="pl-PL" sz="2200" i="1">
                <a:solidFill>
                  <a:srgbClr val="FFFF00"/>
                </a:solidFill>
                <a:effectLst/>
                <a:latin typeface="Times New Roman" pitchFamily="18" charset="0"/>
              </a:rPr>
              <a:t>F</a:t>
            </a:r>
            <a:r>
              <a:rPr lang="en-US" altLang="pl-PL" sz="2200" i="1" baseline="-25000">
                <a:solidFill>
                  <a:srgbClr val="FFFF00"/>
                </a:solidFill>
                <a:effectLst/>
                <a:latin typeface="Times New Roman" pitchFamily="18" charset="0"/>
              </a:rPr>
              <a:t>i</a:t>
            </a:r>
            <a:r>
              <a:rPr lang="en-US" altLang="pl-PL" sz="2200">
                <a:solidFill>
                  <a:srgbClr val="FFFF00"/>
                </a:solidFill>
                <a:effectLst/>
                <a:latin typeface="Times New Roman" pitchFamily="18" charset="0"/>
              </a:rPr>
              <a:t>(</a:t>
            </a:r>
            <a:r>
              <a:rPr lang="en-US" altLang="pl-PL" sz="2200" i="1">
                <a:solidFill>
                  <a:srgbClr val="FFFF00"/>
                </a:solidFill>
                <a:effectLst/>
                <a:latin typeface="Times New Roman" pitchFamily="18" charset="0"/>
              </a:rPr>
              <a:t>A</a:t>
            </a:r>
            <a:r>
              <a:rPr lang="en-US" altLang="pl-PL" sz="2200">
                <a:solidFill>
                  <a:srgbClr val="FFFF00"/>
                </a:solidFill>
                <a:effectLst/>
                <a:latin typeface="Times New Roman" pitchFamily="18" charset="0"/>
              </a:rPr>
              <a:t>,</a:t>
            </a:r>
            <a:r>
              <a:rPr lang="en-US" altLang="pl-PL" sz="2200" i="1">
                <a:solidFill>
                  <a:srgbClr val="FFFF00"/>
                </a:solidFill>
                <a:effectLst/>
                <a:latin typeface="Times New Roman" pitchFamily="18" charset="0"/>
              </a:rPr>
              <a:t>B</a:t>
            </a:r>
            <a:r>
              <a:rPr lang="en-US" altLang="pl-PL" sz="2200">
                <a:solidFill>
                  <a:srgbClr val="FFFF00"/>
                </a:solidFill>
                <a:effectLst/>
                <a:latin typeface="Times New Roman" pitchFamily="18" charset="0"/>
              </a:rPr>
              <a:t>,</a:t>
            </a:r>
            <a:r>
              <a:rPr lang="en-US" altLang="pl-PL" sz="2200" i="1">
                <a:solidFill>
                  <a:srgbClr val="FFFF00"/>
                </a:solidFill>
                <a:effectLst/>
                <a:latin typeface="Times New Roman" pitchFamily="18" charset="0"/>
              </a:rPr>
              <a:t>C</a:t>
            </a:r>
            <a:r>
              <a:rPr lang="en-US" altLang="pl-PL" sz="2200">
                <a:solidFill>
                  <a:srgbClr val="FFFF00"/>
                </a:solidFill>
                <a:effectLst/>
                <a:latin typeface="Times New Roman" pitchFamily="18" charset="0"/>
              </a:rPr>
              <a:t>)</a:t>
            </a:r>
            <a:r>
              <a:rPr lang="en-US" altLang="pl-PL" sz="2200">
                <a:solidFill>
                  <a:schemeClr val="tx1"/>
                </a:solidFill>
                <a:effectLst/>
                <a:latin typeface="Times New Roman" pitchFamily="18" charset="0"/>
              </a:rPr>
              <a:t> </a:t>
            </a:r>
            <a:r>
              <a:rPr lang="en-US" altLang="pl-PL" sz="2000">
                <a:effectLst/>
                <a:latin typeface="Arial" charset="0"/>
              </a:rPr>
              <a:t>relations, without any symbol manipulation, it is enough to check if  </a:t>
            </a:r>
            <a:r>
              <a:rPr lang="en-US" altLang="pl-PL" sz="2200" i="1">
                <a:solidFill>
                  <a:srgbClr val="FFFF00"/>
                </a:solidFill>
                <a:effectLst/>
                <a:latin typeface="Times New Roman" pitchFamily="18" charset="0"/>
              </a:rPr>
              <a:t>F</a:t>
            </a:r>
            <a:r>
              <a:rPr lang="en-US" altLang="pl-PL" sz="2200">
                <a:solidFill>
                  <a:srgbClr val="FFFF00"/>
                </a:solidFill>
                <a:effectLst/>
                <a:latin typeface="Times New Roman" pitchFamily="18" charset="0"/>
              </a:rPr>
              <a:t>(</a:t>
            </a:r>
            <a:r>
              <a:rPr lang="en-US" altLang="pl-PL" sz="2200" b="1">
                <a:solidFill>
                  <a:srgbClr val="FFFF00"/>
                </a:solidFill>
                <a:effectLst/>
                <a:latin typeface="Times New Roman" pitchFamily="18" charset="0"/>
              </a:rPr>
              <a:t>X</a:t>
            </a:r>
            <a:r>
              <a:rPr lang="en-US" altLang="pl-PL" sz="2200">
                <a:solidFill>
                  <a:srgbClr val="FFFF00"/>
                </a:solidFill>
                <a:effectLst/>
                <a:latin typeface="Times New Roman" pitchFamily="18" charset="0"/>
              </a:rPr>
              <a:t>)&gt;0</a:t>
            </a:r>
            <a:r>
              <a:rPr lang="en-US" altLang="pl-PL" sz="2200">
                <a:solidFill>
                  <a:schemeClr val="tx1"/>
                </a:solidFill>
                <a:effectLst/>
                <a:latin typeface="Times New Roman" pitchFamily="18" charset="0"/>
              </a:rPr>
              <a:t/>
            </a:r>
            <a:br>
              <a:rPr lang="en-US" altLang="pl-PL" sz="2200">
                <a:solidFill>
                  <a:schemeClr val="tx1"/>
                </a:solidFill>
                <a:effectLst/>
                <a:latin typeface="Times New Roman" pitchFamily="18" charset="0"/>
              </a:rPr>
            </a:br>
            <a:r>
              <a:rPr lang="en-US" altLang="pl-PL" sz="2000">
                <a:effectLst/>
                <a:latin typeface="Arial" charset="0"/>
              </a:rPr>
              <a:t>to recognize true facts! Choices are narrowed the more we know … </a:t>
            </a:r>
            <a:br>
              <a:rPr lang="en-US" altLang="pl-PL" sz="2000">
                <a:effectLst/>
                <a:latin typeface="Arial" charset="0"/>
              </a:rPr>
            </a:br>
            <a:r>
              <a:rPr lang="en-US" altLang="pl-PL" sz="2000">
                <a:effectLst/>
                <a:latin typeface="Arial" charset="0"/>
              </a:rPr>
              <a:t/>
            </a:r>
            <a:br>
              <a:rPr lang="en-US" altLang="pl-PL" sz="2000">
                <a:effectLst/>
                <a:latin typeface="Arial" charset="0"/>
              </a:rPr>
            </a:br>
            <a:r>
              <a:rPr lang="en-US" altLang="pl-PL" sz="2000">
                <a:effectLst/>
                <a:latin typeface="Arial" charset="0"/>
              </a:rPr>
              <a:t>When </a:t>
            </a:r>
            <a:r>
              <a:rPr lang="en-US" altLang="pl-PL" sz="2200" i="1">
                <a:solidFill>
                  <a:srgbClr val="FFFF00"/>
                </a:solidFill>
                <a:effectLst/>
                <a:latin typeface="Times New Roman" pitchFamily="18" charset="0"/>
              </a:rPr>
              <a:t>F</a:t>
            </a:r>
            <a:r>
              <a:rPr lang="en-US" altLang="pl-PL" sz="2200">
                <a:solidFill>
                  <a:srgbClr val="FFFF00"/>
                </a:solidFill>
                <a:effectLst/>
                <a:latin typeface="Times New Roman" pitchFamily="18" charset="0"/>
              </a:rPr>
              <a:t>(</a:t>
            </a:r>
            <a:r>
              <a:rPr lang="en-US" altLang="pl-PL" sz="2200" i="1">
                <a:solidFill>
                  <a:srgbClr val="FFFF00"/>
                </a:solidFill>
                <a:effectLst/>
                <a:latin typeface="Times New Roman" pitchFamily="18" charset="0"/>
              </a:rPr>
              <a:t>X</a:t>
            </a:r>
            <a:r>
              <a:rPr lang="en-US" altLang="pl-PL" sz="2200">
                <a:solidFill>
                  <a:srgbClr val="FFFF00"/>
                </a:solidFill>
                <a:effectLst/>
                <a:latin typeface="Times New Roman" pitchFamily="18" charset="0"/>
              </a:rPr>
              <a:t>)</a:t>
            </a:r>
            <a:r>
              <a:rPr lang="en-US" altLang="pl-PL" sz="2200">
                <a:solidFill>
                  <a:schemeClr val="tx1"/>
                </a:solidFill>
                <a:effectLst/>
                <a:latin typeface="Times New Roman" pitchFamily="18" charset="0"/>
              </a:rPr>
              <a:t> </a:t>
            </a:r>
            <a:r>
              <a:rPr lang="en-US" altLang="pl-PL" sz="2200">
                <a:effectLst/>
                <a:latin typeface="Times New Roman" pitchFamily="18" charset="0"/>
              </a:rPr>
              <a:t>is </a:t>
            </a:r>
            <a:r>
              <a:rPr lang="en-US" altLang="pl-PL" sz="2000">
                <a:effectLst/>
                <a:latin typeface="Arial" charset="0"/>
              </a:rPr>
              <a:t>calculated drop all factors with unknown </a:t>
            </a:r>
            <a:r>
              <a:rPr lang="en-US" altLang="pl-PL" sz="2200" i="1">
                <a:solidFill>
                  <a:srgbClr val="FFFF00"/>
                </a:solidFill>
                <a:effectLst/>
                <a:latin typeface="Times New Roman" pitchFamily="18" charset="0"/>
              </a:rPr>
              <a:t>X</a:t>
            </a:r>
            <a:r>
              <a:rPr lang="en-US" altLang="pl-PL" sz="2200" i="1" baseline="-25000">
                <a:solidFill>
                  <a:srgbClr val="FFFF00"/>
                </a:solidFill>
                <a:effectLst/>
                <a:latin typeface="Times New Roman" pitchFamily="18" charset="0"/>
              </a:rPr>
              <a:t>i</a:t>
            </a:r>
            <a:r>
              <a:rPr lang="en-US" altLang="pl-PL" sz="2000">
                <a:effectLst/>
                <a:latin typeface="Arial" charset="0"/>
              </a:rPr>
              <a:t>   </a:t>
            </a:r>
          </a:p>
          <a:p>
            <a:pPr algn="l" eaLnBrk="1" hangingPunct="1">
              <a:spcBef>
                <a:spcPct val="50000"/>
              </a:spcBef>
            </a:pPr>
            <a:r>
              <a:rPr lang="en-US" altLang="pl-PL" sz="2000">
                <a:effectLst/>
                <a:latin typeface="Arial" charset="0"/>
              </a:rPr>
              <a:t>If </a:t>
            </a:r>
            <a:r>
              <a:rPr lang="en-US" altLang="pl-PL" sz="2000" i="1">
                <a:solidFill>
                  <a:srgbClr val="FFFF00"/>
                </a:solidFill>
                <a:effectLst/>
                <a:latin typeface="Arial" charset="0"/>
              </a:rPr>
              <a:t>R</a:t>
            </a:r>
            <a:r>
              <a:rPr lang="en-US" altLang="pl-PL" sz="2000" baseline="-25000">
                <a:solidFill>
                  <a:srgbClr val="FFFF00"/>
                </a:solidFill>
                <a:effectLst/>
                <a:latin typeface="Arial" charset="0"/>
              </a:rPr>
              <a:t>2</a:t>
            </a:r>
            <a:r>
              <a:rPr lang="en-US" altLang="pl-PL" sz="2000">
                <a:solidFill>
                  <a:srgbClr val="FFFF00"/>
                </a:solidFill>
                <a:effectLst/>
                <a:latin typeface="Arial" charset="0"/>
              </a:rPr>
              <a:t>=+, </a:t>
            </a:r>
            <a:r>
              <a:rPr lang="en-US" altLang="pl-PL" sz="2000" i="1">
                <a:solidFill>
                  <a:srgbClr val="FFFF00"/>
                </a:solidFill>
                <a:effectLst/>
                <a:latin typeface="Arial" charset="0"/>
              </a:rPr>
              <a:t>R</a:t>
            </a:r>
            <a:r>
              <a:rPr lang="en-US" altLang="pl-PL" sz="2000" baseline="-25000">
                <a:solidFill>
                  <a:srgbClr val="FFFF00"/>
                </a:solidFill>
                <a:effectLst/>
                <a:latin typeface="Arial" charset="0"/>
              </a:rPr>
              <a:t>1</a:t>
            </a:r>
            <a:r>
              <a:rPr lang="en-US" altLang="pl-PL" sz="2000">
                <a:solidFill>
                  <a:srgbClr val="FFFF00"/>
                </a:solidFill>
                <a:effectLst/>
                <a:latin typeface="Arial" charset="0"/>
              </a:rPr>
              <a:t>=0</a:t>
            </a:r>
            <a:r>
              <a:rPr lang="en-US" altLang="pl-PL" sz="2000">
                <a:solidFill>
                  <a:schemeClr val="tx1"/>
                </a:solidFill>
                <a:effectLst/>
                <a:latin typeface="Arial" charset="0"/>
              </a:rPr>
              <a:t> </a:t>
            </a:r>
            <a:r>
              <a:rPr lang="en-US" altLang="pl-PL" sz="2000">
                <a:effectLst/>
                <a:latin typeface="Arial" charset="0"/>
              </a:rPr>
              <a:t>and </a:t>
            </a:r>
            <a:r>
              <a:rPr lang="en-US" altLang="pl-PL" sz="2000" i="1">
                <a:solidFill>
                  <a:srgbClr val="FFFF00"/>
                </a:solidFill>
                <a:effectLst/>
                <a:latin typeface="Arial" charset="0"/>
              </a:rPr>
              <a:t>V</a:t>
            </a:r>
            <a:r>
              <a:rPr lang="en-US" altLang="pl-PL" sz="2000" baseline="-25000">
                <a:solidFill>
                  <a:srgbClr val="FFFF00"/>
                </a:solidFill>
                <a:effectLst/>
                <a:latin typeface="Arial" charset="0"/>
              </a:rPr>
              <a:t>t</a:t>
            </a:r>
            <a:r>
              <a:rPr lang="en-US" altLang="pl-PL" sz="2000">
                <a:solidFill>
                  <a:srgbClr val="FFFF00"/>
                </a:solidFill>
                <a:effectLst/>
                <a:latin typeface="Arial" charset="0"/>
              </a:rPr>
              <a:t> =0</a:t>
            </a:r>
            <a:r>
              <a:rPr lang="en-US" altLang="pl-PL" sz="2000">
                <a:effectLst/>
                <a:latin typeface="Arial" charset="0"/>
              </a:rPr>
              <a:t>, how the remaining variables may change?</a:t>
            </a:r>
          </a:p>
          <a:p>
            <a:pPr algn="l" eaLnBrk="1" hangingPunct="1">
              <a:spcBef>
                <a:spcPct val="50000"/>
              </a:spcBef>
            </a:pPr>
            <a:r>
              <a:rPr lang="en-US" altLang="pl-PL" sz="2000">
                <a:effectLst/>
                <a:latin typeface="Arial" charset="0"/>
              </a:rPr>
              <a:t>Find missing values giving  </a:t>
            </a:r>
            <a:r>
              <a:rPr lang="en-US" altLang="pl-PL" sz="2200" i="1">
                <a:solidFill>
                  <a:srgbClr val="FFFF00"/>
                </a:solidFill>
                <a:effectLst/>
                <a:latin typeface="Times New Roman" pitchFamily="18" charset="0"/>
              </a:rPr>
              <a:t>F</a:t>
            </a:r>
            <a:r>
              <a:rPr lang="en-US" altLang="pl-PL" sz="2200">
                <a:solidFill>
                  <a:srgbClr val="FFFF00"/>
                </a:solidFill>
                <a:effectLst/>
                <a:latin typeface="Times New Roman" pitchFamily="18" charset="0"/>
              </a:rPr>
              <a:t>(</a:t>
            </a:r>
            <a:r>
              <a:rPr lang="en-US" altLang="pl-PL" sz="2200" i="1">
                <a:solidFill>
                  <a:srgbClr val="FFFF00"/>
                </a:solidFill>
                <a:effectLst/>
                <a:latin typeface="Times New Roman" pitchFamily="18" charset="0"/>
              </a:rPr>
              <a:t>V</a:t>
            </a:r>
            <a:r>
              <a:rPr lang="en-US" altLang="pl-PL" sz="2200" i="1" baseline="-25000">
                <a:solidFill>
                  <a:srgbClr val="FFFF00"/>
                </a:solidFill>
                <a:effectLst/>
                <a:latin typeface="Times New Roman" pitchFamily="18" charset="0"/>
              </a:rPr>
              <a:t>t</a:t>
            </a:r>
            <a:r>
              <a:rPr lang="en-US" altLang="pl-PL" sz="2200">
                <a:solidFill>
                  <a:srgbClr val="FFFF00"/>
                </a:solidFill>
                <a:effectLst/>
                <a:latin typeface="Times New Roman" pitchFamily="18" charset="0"/>
              </a:rPr>
              <a:t>=0,</a:t>
            </a:r>
            <a:r>
              <a:rPr lang="en-US" altLang="pl-PL" sz="2200" i="1">
                <a:solidFill>
                  <a:srgbClr val="FFFF00"/>
                </a:solidFill>
                <a:effectLst/>
                <a:latin typeface="Times New Roman" pitchFamily="18" charset="0"/>
              </a:rPr>
              <a:t>V</a:t>
            </a:r>
            <a:r>
              <a:rPr lang="en-US" altLang="pl-PL" sz="2200" baseline="-25000">
                <a:solidFill>
                  <a:srgbClr val="FFFF00"/>
                </a:solidFill>
                <a:effectLst/>
                <a:latin typeface="Times New Roman" pitchFamily="18" charset="0"/>
              </a:rPr>
              <a:t>1</a:t>
            </a:r>
            <a:r>
              <a:rPr lang="en-US" altLang="pl-PL" sz="2200">
                <a:solidFill>
                  <a:srgbClr val="FFFF00"/>
                </a:solidFill>
                <a:effectLst/>
                <a:latin typeface="Times New Roman" pitchFamily="18" charset="0"/>
              </a:rPr>
              <a:t>,</a:t>
            </a:r>
            <a:r>
              <a:rPr lang="en-US" altLang="pl-PL" sz="2200" i="1">
                <a:solidFill>
                  <a:srgbClr val="FFFF00"/>
                </a:solidFill>
                <a:effectLst/>
                <a:latin typeface="Times New Roman" pitchFamily="18" charset="0"/>
              </a:rPr>
              <a:t>V</a:t>
            </a:r>
            <a:r>
              <a:rPr lang="en-US" altLang="pl-PL" sz="2200" baseline="-25000">
                <a:solidFill>
                  <a:srgbClr val="FFFF00"/>
                </a:solidFill>
                <a:effectLst/>
                <a:latin typeface="Times New Roman" pitchFamily="18" charset="0"/>
              </a:rPr>
              <a:t>2</a:t>
            </a:r>
            <a:r>
              <a:rPr lang="en-US" altLang="pl-PL" sz="2200">
                <a:solidFill>
                  <a:srgbClr val="FFFF00"/>
                </a:solidFill>
                <a:effectLst/>
                <a:latin typeface="Times New Roman" pitchFamily="18" charset="0"/>
              </a:rPr>
              <a:t>,</a:t>
            </a:r>
            <a:r>
              <a:rPr lang="en-US" altLang="pl-PL" sz="2200" i="1">
                <a:solidFill>
                  <a:srgbClr val="FFFF00"/>
                </a:solidFill>
                <a:effectLst/>
                <a:latin typeface="Times New Roman" pitchFamily="18" charset="0"/>
              </a:rPr>
              <a:t>R</a:t>
            </a:r>
            <a:r>
              <a:rPr lang="en-US" altLang="pl-PL" sz="2200" i="1" baseline="-25000">
                <a:solidFill>
                  <a:srgbClr val="FFFF00"/>
                </a:solidFill>
                <a:effectLst/>
                <a:latin typeface="Times New Roman" pitchFamily="18" charset="0"/>
              </a:rPr>
              <a:t>t</a:t>
            </a:r>
            <a:r>
              <a:rPr lang="en-US" altLang="pl-PL" sz="2200">
                <a:solidFill>
                  <a:srgbClr val="FFFF00"/>
                </a:solidFill>
                <a:effectLst/>
                <a:latin typeface="Times New Roman" pitchFamily="18" charset="0"/>
              </a:rPr>
              <a:t>,</a:t>
            </a:r>
            <a:r>
              <a:rPr lang="en-US" altLang="pl-PL" sz="2200" i="1">
                <a:solidFill>
                  <a:srgbClr val="FFFF00"/>
                </a:solidFill>
                <a:effectLst/>
                <a:latin typeface="Times New Roman" pitchFamily="18" charset="0"/>
              </a:rPr>
              <a:t>R</a:t>
            </a:r>
            <a:r>
              <a:rPr lang="en-US" altLang="pl-PL" sz="2200" baseline="-25000">
                <a:solidFill>
                  <a:srgbClr val="FFFF00"/>
                </a:solidFill>
                <a:effectLst/>
                <a:latin typeface="Times New Roman" pitchFamily="18" charset="0"/>
              </a:rPr>
              <a:t>1</a:t>
            </a:r>
            <a:r>
              <a:rPr lang="en-US" altLang="pl-PL" sz="2200">
                <a:solidFill>
                  <a:srgbClr val="FFFF00"/>
                </a:solidFill>
                <a:effectLst/>
                <a:latin typeface="Times New Roman" pitchFamily="18" charset="0"/>
              </a:rPr>
              <a:t>=0,</a:t>
            </a:r>
            <a:r>
              <a:rPr lang="en-US" altLang="pl-PL" sz="2200" i="1">
                <a:solidFill>
                  <a:srgbClr val="FFFF00"/>
                </a:solidFill>
                <a:effectLst/>
                <a:latin typeface="Times New Roman" pitchFamily="18" charset="0"/>
              </a:rPr>
              <a:t>R</a:t>
            </a:r>
            <a:r>
              <a:rPr lang="en-US" altLang="pl-PL" sz="2200" baseline="-25000">
                <a:solidFill>
                  <a:srgbClr val="FFFF00"/>
                </a:solidFill>
                <a:effectLst/>
                <a:latin typeface="Times New Roman" pitchFamily="18" charset="0"/>
              </a:rPr>
              <a:t>2</a:t>
            </a:r>
            <a:r>
              <a:rPr lang="en-US" altLang="pl-PL" sz="2200">
                <a:solidFill>
                  <a:srgbClr val="FFFF00"/>
                </a:solidFill>
                <a:effectLst/>
                <a:latin typeface="Times New Roman" pitchFamily="18" charset="0"/>
              </a:rPr>
              <a:t>=+,</a:t>
            </a:r>
            <a:r>
              <a:rPr lang="en-US" altLang="pl-PL" sz="2200" i="1">
                <a:solidFill>
                  <a:srgbClr val="FFFF00"/>
                </a:solidFill>
                <a:effectLst/>
                <a:latin typeface="Times New Roman" pitchFamily="18" charset="0"/>
              </a:rPr>
              <a:t>I</a:t>
            </a:r>
            <a:r>
              <a:rPr lang="en-US" altLang="pl-PL" sz="2200">
                <a:solidFill>
                  <a:srgbClr val="FFFF00"/>
                </a:solidFill>
                <a:effectLst/>
                <a:latin typeface="Times New Roman" pitchFamily="18" charset="0"/>
              </a:rPr>
              <a:t>) &gt; 0</a:t>
            </a:r>
            <a:r>
              <a:rPr lang="en-US" altLang="pl-PL" sz="2000">
                <a:solidFill>
                  <a:schemeClr val="tx1"/>
                </a:solidFill>
                <a:effectLst/>
                <a:latin typeface="Arial" charset="0"/>
              </a:rPr>
              <a:t> </a:t>
            </a:r>
          </a:p>
          <a:p>
            <a:pPr algn="l" eaLnBrk="1" hangingPunct="1">
              <a:spcBef>
                <a:spcPct val="50000"/>
              </a:spcBef>
            </a:pPr>
            <a:r>
              <a:rPr lang="en-US" altLang="pl-PL" sz="2000">
                <a:effectLst/>
                <a:latin typeface="Arial" charset="0"/>
              </a:rPr>
              <a:t>Try to assume that the unknown variable</a:t>
            </a:r>
            <a:r>
              <a:rPr lang="en-US" altLang="pl-PL" sz="2000">
                <a:solidFill>
                  <a:schemeClr val="tx1"/>
                </a:solidFill>
                <a:effectLst/>
                <a:latin typeface="Arial" charset="0"/>
              </a:rPr>
              <a:t> </a:t>
            </a:r>
            <a:r>
              <a:rPr lang="en-US" altLang="pl-PL" sz="2200" i="1">
                <a:solidFill>
                  <a:srgbClr val="FFFF00"/>
                </a:solidFill>
                <a:effectLst/>
                <a:latin typeface="Times New Roman" pitchFamily="18" charset="0"/>
              </a:rPr>
              <a:t>R</a:t>
            </a:r>
            <a:r>
              <a:rPr lang="en-US" altLang="pl-PL" sz="2200" i="1" baseline="-25000">
                <a:solidFill>
                  <a:srgbClr val="FFFF00"/>
                </a:solidFill>
                <a:effectLst/>
                <a:latin typeface="Times New Roman" pitchFamily="18" charset="0"/>
              </a:rPr>
              <a:t>t</a:t>
            </a:r>
            <a:r>
              <a:rPr lang="en-US" altLang="pl-PL" sz="2200">
                <a:solidFill>
                  <a:srgbClr val="FFFF00"/>
                </a:solidFill>
                <a:effectLst/>
                <a:latin typeface="Times New Roman" pitchFamily="18" charset="0"/>
              </a:rPr>
              <a:t> = </a:t>
            </a:r>
            <a:r>
              <a:rPr lang="en-US" altLang="pl-PL" sz="2000" b="1">
                <a:solidFill>
                  <a:srgbClr val="FFFF00"/>
                </a:solidFill>
                <a:effectLst/>
                <a:latin typeface="Symbol" pitchFamily="18" charset="2"/>
              </a:rPr>
              <a:t>-</a:t>
            </a:r>
            <a:r>
              <a:rPr lang="en-US" altLang="pl-PL" sz="2000">
                <a:effectLst/>
                <a:latin typeface="Arial" charset="0"/>
              </a:rPr>
              <a:t>, check if is it possible. </a:t>
            </a:r>
          </a:p>
        </p:txBody>
      </p:sp>
      <p:graphicFrame>
        <p:nvGraphicFramePr>
          <p:cNvPr id="26629" name="Object 5"/>
          <p:cNvGraphicFramePr>
            <a:graphicFrameLocks noChangeAspect="1"/>
          </p:cNvGraphicFramePr>
          <p:nvPr/>
        </p:nvGraphicFramePr>
        <p:xfrm>
          <a:off x="684213" y="1844675"/>
          <a:ext cx="5937250" cy="841375"/>
        </p:xfrm>
        <a:graphic>
          <a:graphicData uri="http://schemas.openxmlformats.org/presentationml/2006/ole">
            <mc:AlternateContent xmlns:mc="http://schemas.openxmlformats.org/markup-compatibility/2006">
              <mc:Choice xmlns:v="urn:schemas-microsoft-com:vml" Requires="v">
                <p:oleObj spid="_x0000_s26630" name="Equation" r:id="rId4" imgW="3048000" imgH="431800" progId="Equation.DSMT4">
                  <p:embed/>
                </p:oleObj>
              </mc:Choice>
              <mc:Fallback>
                <p:oleObj name="Equation" r:id="rId4" imgW="3048000" imgH="431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844675"/>
                        <a:ext cx="5937250" cy="8413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rgbClr val="00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a:xfrm>
            <a:off x="755650" y="136525"/>
            <a:ext cx="7772400" cy="844550"/>
          </a:xfrm>
          <a:effectLst>
            <a:outerShdw dist="35921" dir="2700000" algn="ctr" rotWithShape="0">
              <a:schemeClr val="bg2"/>
            </a:outerShdw>
          </a:effectLst>
          <a:extLst>
            <a:ext uri="{909E8E84-426E-40DD-AFC4-6F175D3DCCD1}">
              <a14:hiddenFill xmlns:a14="http://schemas.microsoft.com/office/drawing/2010/main">
                <a:solidFill>
                  <a:srgbClr val="006600"/>
                </a:solidFill>
              </a14:hiddenFill>
            </a:ext>
          </a:extLst>
        </p:spPr>
        <p:txBody>
          <a:bodyPr lIns="92075" tIns="46038" rIns="92075" bIns="46038"/>
          <a:lstStyle/>
          <a:p>
            <a:pPr eaLnBrk="1" hangingPunct="1">
              <a:defRPr/>
            </a:pPr>
            <a:r>
              <a:rPr lang="en-US" smtClean="0"/>
              <a:t>Search in feature space</a:t>
            </a:r>
            <a:endParaRPr lang="pl-PL" smtClean="0"/>
          </a:p>
        </p:txBody>
      </p:sp>
      <p:sp>
        <p:nvSpPr>
          <p:cNvPr id="27651" name="Rectangle 3"/>
          <p:cNvSpPr>
            <a:spLocks noGrp="1" noChangeArrowheads="1"/>
          </p:cNvSpPr>
          <p:nvPr>
            <p:ph type="body" idx="1"/>
          </p:nvPr>
        </p:nvSpPr>
        <p:spPr>
          <a:xfrm>
            <a:off x="609600" y="1273175"/>
            <a:ext cx="8167688" cy="1566863"/>
          </a:xfrm>
          <a:extLst>
            <a:ext uri="{909E8E84-426E-40DD-AFC4-6F175D3DCCD1}">
              <a14:hiddenFill xmlns:a14="http://schemas.microsoft.com/office/drawing/2010/main">
                <a:solidFill>
                  <a:srgbClr val="006600"/>
                </a:solidFill>
              </a14:hiddenFill>
            </a:ext>
          </a:extLst>
        </p:spPr>
        <p:txBody>
          <a:bodyPr/>
          <a:lstStyle/>
          <a:p>
            <a:pPr marL="0" indent="0" eaLnBrk="1" hangingPunct="1">
              <a:spcBef>
                <a:spcPct val="50000"/>
              </a:spcBef>
              <a:buFontTx/>
              <a:buNone/>
            </a:pPr>
            <a:r>
              <a:rPr lang="en-US" altLang="pl-PL" smtClean="0"/>
              <a:t>Since </a:t>
            </a:r>
            <a:r>
              <a:rPr lang="en-US" altLang="pl-PL" sz="2200" i="1" smtClean="0">
                <a:solidFill>
                  <a:srgbClr val="FFFF00"/>
                </a:solidFill>
                <a:latin typeface="Times New Roman" pitchFamily="18" charset="0"/>
              </a:rPr>
              <a:t>F</a:t>
            </a:r>
            <a:r>
              <a:rPr lang="en-US" altLang="pl-PL" sz="2200" smtClean="0">
                <a:solidFill>
                  <a:srgbClr val="FFFF00"/>
                </a:solidFill>
                <a:latin typeface="Times New Roman" pitchFamily="18" charset="0"/>
              </a:rPr>
              <a:t>(</a:t>
            </a:r>
            <a:r>
              <a:rPr lang="en-US" altLang="pl-PL" sz="2200" i="1" smtClean="0">
                <a:solidFill>
                  <a:srgbClr val="FFFF00"/>
                </a:solidFill>
                <a:latin typeface="Times New Roman" pitchFamily="18" charset="0"/>
              </a:rPr>
              <a:t>V</a:t>
            </a:r>
            <a:r>
              <a:rPr lang="en-US" altLang="pl-PL" sz="2200" i="1" baseline="-25000" smtClean="0">
                <a:solidFill>
                  <a:srgbClr val="FFFF00"/>
                </a:solidFill>
                <a:latin typeface="Times New Roman" pitchFamily="18" charset="0"/>
              </a:rPr>
              <a:t>t</a:t>
            </a:r>
            <a:r>
              <a:rPr lang="en-US" altLang="pl-PL" sz="2200" smtClean="0">
                <a:solidFill>
                  <a:srgbClr val="FFFF00"/>
                </a:solidFill>
                <a:latin typeface="Times New Roman" pitchFamily="18" charset="0"/>
              </a:rPr>
              <a:t>=0,</a:t>
            </a:r>
            <a:r>
              <a:rPr lang="en-US" altLang="pl-PL" sz="2200" i="1" smtClean="0">
                <a:solidFill>
                  <a:srgbClr val="FFFF00"/>
                </a:solidFill>
                <a:latin typeface="Times New Roman" pitchFamily="18" charset="0"/>
              </a:rPr>
              <a:t>V</a:t>
            </a:r>
            <a:r>
              <a:rPr lang="en-US" altLang="pl-PL" sz="2200" baseline="-25000" smtClean="0">
                <a:solidFill>
                  <a:srgbClr val="FFFF00"/>
                </a:solidFill>
                <a:latin typeface="Times New Roman" pitchFamily="18" charset="0"/>
              </a:rPr>
              <a:t>1</a:t>
            </a:r>
            <a:r>
              <a:rPr lang="en-US" altLang="pl-PL" sz="2200" smtClean="0">
                <a:solidFill>
                  <a:srgbClr val="FFFF00"/>
                </a:solidFill>
                <a:latin typeface="Times New Roman" pitchFamily="18" charset="0"/>
              </a:rPr>
              <a:t>,</a:t>
            </a:r>
            <a:r>
              <a:rPr lang="en-US" altLang="pl-PL" sz="2200" i="1" smtClean="0">
                <a:solidFill>
                  <a:srgbClr val="FFFF00"/>
                </a:solidFill>
                <a:latin typeface="Times New Roman" pitchFamily="18" charset="0"/>
              </a:rPr>
              <a:t>V</a:t>
            </a:r>
            <a:r>
              <a:rPr lang="en-US" altLang="pl-PL" sz="2200" baseline="-25000" smtClean="0">
                <a:solidFill>
                  <a:srgbClr val="FFFF00"/>
                </a:solidFill>
                <a:latin typeface="Times New Roman" pitchFamily="18" charset="0"/>
              </a:rPr>
              <a:t>2</a:t>
            </a:r>
            <a:r>
              <a:rPr lang="en-US" altLang="pl-PL" sz="2200" smtClean="0">
                <a:solidFill>
                  <a:srgbClr val="FFFF00"/>
                </a:solidFill>
                <a:latin typeface="Times New Roman" pitchFamily="18" charset="0"/>
              </a:rPr>
              <a:t>,</a:t>
            </a:r>
            <a:r>
              <a:rPr lang="en-US" altLang="pl-PL" sz="2200" i="1" smtClean="0">
                <a:solidFill>
                  <a:srgbClr val="FFFF00"/>
                </a:solidFill>
                <a:latin typeface="Times New Roman" pitchFamily="18" charset="0"/>
              </a:rPr>
              <a:t>R</a:t>
            </a:r>
            <a:r>
              <a:rPr lang="en-US" altLang="pl-PL" sz="2200" i="1" baseline="-25000" smtClean="0">
                <a:solidFill>
                  <a:srgbClr val="FFFF00"/>
                </a:solidFill>
                <a:latin typeface="Times New Roman" pitchFamily="18" charset="0"/>
              </a:rPr>
              <a:t>t</a:t>
            </a:r>
            <a:r>
              <a:rPr lang="en-US" altLang="pl-PL" sz="2200" i="1" smtClean="0">
                <a:solidFill>
                  <a:srgbClr val="FFFF00"/>
                </a:solidFill>
                <a:latin typeface="Times New Roman" pitchFamily="18" charset="0"/>
              </a:rPr>
              <a:t>=</a:t>
            </a:r>
            <a:r>
              <a:rPr lang="en-US" altLang="pl-PL" sz="2200" i="1" smtClean="0">
                <a:solidFill>
                  <a:srgbClr val="FFFF00"/>
                </a:solidFill>
                <a:latin typeface="Symbol" pitchFamily="18" charset="2"/>
              </a:rPr>
              <a:t>-</a:t>
            </a:r>
            <a:r>
              <a:rPr lang="en-US" altLang="pl-PL" sz="2200" smtClean="0">
                <a:solidFill>
                  <a:srgbClr val="FFFF00"/>
                </a:solidFill>
                <a:latin typeface="Times New Roman" pitchFamily="18" charset="0"/>
              </a:rPr>
              <a:t>,</a:t>
            </a:r>
            <a:r>
              <a:rPr lang="en-US" altLang="pl-PL" sz="2200" i="1" smtClean="0">
                <a:solidFill>
                  <a:srgbClr val="FFFF00"/>
                </a:solidFill>
                <a:latin typeface="Times New Roman" pitchFamily="18" charset="0"/>
              </a:rPr>
              <a:t>R</a:t>
            </a:r>
            <a:r>
              <a:rPr lang="en-US" altLang="pl-PL" sz="2200" baseline="-25000" smtClean="0">
                <a:solidFill>
                  <a:srgbClr val="FFFF00"/>
                </a:solidFill>
                <a:latin typeface="Times New Roman" pitchFamily="18" charset="0"/>
              </a:rPr>
              <a:t>1</a:t>
            </a:r>
            <a:r>
              <a:rPr lang="en-US" altLang="pl-PL" sz="2200" smtClean="0">
                <a:solidFill>
                  <a:srgbClr val="FFFF00"/>
                </a:solidFill>
                <a:latin typeface="Times New Roman" pitchFamily="18" charset="0"/>
              </a:rPr>
              <a:t>=0,</a:t>
            </a:r>
            <a:r>
              <a:rPr lang="en-US" altLang="pl-PL" sz="2200" i="1" smtClean="0">
                <a:solidFill>
                  <a:srgbClr val="FFFF00"/>
                </a:solidFill>
                <a:latin typeface="Times New Roman" pitchFamily="18" charset="0"/>
              </a:rPr>
              <a:t>R</a:t>
            </a:r>
            <a:r>
              <a:rPr lang="en-US" altLang="pl-PL" sz="2200" baseline="-25000" smtClean="0">
                <a:solidFill>
                  <a:srgbClr val="FFFF00"/>
                </a:solidFill>
                <a:latin typeface="Times New Roman" pitchFamily="18" charset="0"/>
              </a:rPr>
              <a:t>2</a:t>
            </a:r>
            <a:r>
              <a:rPr lang="en-US" altLang="pl-PL" sz="2200" smtClean="0">
                <a:solidFill>
                  <a:srgbClr val="FFFF00"/>
                </a:solidFill>
                <a:latin typeface="Times New Roman" pitchFamily="18" charset="0"/>
              </a:rPr>
              <a:t>=+,</a:t>
            </a:r>
            <a:r>
              <a:rPr lang="en-US" altLang="pl-PL" sz="2200" i="1" smtClean="0">
                <a:solidFill>
                  <a:srgbClr val="FFFF00"/>
                </a:solidFill>
                <a:latin typeface="Times New Roman" pitchFamily="18" charset="0"/>
              </a:rPr>
              <a:t>I</a:t>
            </a:r>
            <a:r>
              <a:rPr lang="en-US" altLang="pl-PL" sz="2200" smtClean="0">
                <a:solidFill>
                  <a:srgbClr val="FFFF00"/>
                </a:solidFill>
                <a:latin typeface="Times New Roman" pitchFamily="18" charset="0"/>
              </a:rPr>
              <a:t>)=0</a:t>
            </a:r>
            <a:r>
              <a:rPr lang="en-US" altLang="pl-PL" sz="2200" smtClean="0">
                <a:latin typeface="Times New Roman" pitchFamily="18" charset="0"/>
              </a:rPr>
              <a:t>,</a:t>
            </a:r>
            <a:r>
              <a:rPr lang="en-US" altLang="pl-PL" smtClean="0"/>
              <a:t> then one of the laws is not fulfilled, so </a:t>
            </a:r>
            <a:r>
              <a:rPr lang="en-US" altLang="pl-PL" sz="2200" i="1" smtClean="0">
                <a:solidFill>
                  <a:srgbClr val="FFFF00"/>
                </a:solidFill>
                <a:latin typeface="Times New Roman" pitchFamily="18" charset="0"/>
              </a:rPr>
              <a:t>R</a:t>
            </a:r>
            <a:r>
              <a:rPr lang="en-US" altLang="pl-PL" sz="2200" i="1" baseline="-25000" smtClean="0">
                <a:solidFill>
                  <a:srgbClr val="FFFF00"/>
                </a:solidFill>
                <a:latin typeface="Times New Roman" pitchFamily="18" charset="0"/>
              </a:rPr>
              <a:t>t</a:t>
            </a:r>
            <a:r>
              <a:rPr lang="en-US" altLang="pl-PL" sz="2200" i="1" smtClean="0">
                <a:solidFill>
                  <a:srgbClr val="FFFF00"/>
                </a:solidFill>
                <a:latin typeface="Times New Roman" pitchFamily="18" charset="0"/>
              </a:rPr>
              <a:t>=</a:t>
            </a:r>
            <a:r>
              <a:rPr lang="en-US" altLang="pl-PL" sz="2200" i="1" smtClean="0">
                <a:solidFill>
                  <a:srgbClr val="FFFF00"/>
                </a:solidFill>
                <a:latin typeface="Symbol" pitchFamily="18" charset="2"/>
              </a:rPr>
              <a:t>-</a:t>
            </a:r>
            <a:r>
              <a:rPr lang="en-US" altLang="pl-PL" smtClean="0"/>
              <a:t> is not possible. It does not matter which law, the system “intuitively” answers:  impossible!  Is </a:t>
            </a:r>
            <a:r>
              <a:rPr lang="en-US" altLang="pl-PL" sz="2200" i="1" smtClean="0">
                <a:solidFill>
                  <a:srgbClr val="FFFF00"/>
                </a:solidFill>
                <a:latin typeface="Times New Roman" pitchFamily="18" charset="0"/>
              </a:rPr>
              <a:t>V</a:t>
            </a:r>
            <a:r>
              <a:rPr lang="en-US" altLang="pl-PL" sz="2200" baseline="-25000" smtClean="0">
                <a:solidFill>
                  <a:srgbClr val="FFFF00"/>
                </a:solidFill>
                <a:latin typeface="Times New Roman" pitchFamily="18" charset="0"/>
              </a:rPr>
              <a:t>1</a:t>
            </a:r>
            <a:r>
              <a:rPr lang="en-US" altLang="pl-PL" sz="2200" smtClean="0">
                <a:solidFill>
                  <a:srgbClr val="FFFF00"/>
                </a:solidFill>
                <a:latin typeface="Times New Roman" pitchFamily="18" charset="0"/>
              </a:rPr>
              <a:t>=+</a:t>
            </a:r>
            <a:r>
              <a:rPr lang="en-US" altLang="pl-PL" sz="2200" smtClean="0">
                <a:latin typeface="Times New Roman" pitchFamily="18" charset="0"/>
              </a:rPr>
              <a:t> </a:t>
            </a:r>
            <a:r>
              <a:rPr lang="en-US" altLang="pl-PL" smtClean="0"/>
              <a:t>possible? Yes. </a:t>
            </a:r>
          </a:p>
          <a:p>
            <a:pPr marL="0" indent="0" eaLnBrk="1" hangingPunct="1">
              <a:spcBef>
                <a:spcPct val="50000"/>
              </a:spcBef>
              <a:buFontTx/>
              <a:buNone/>
            </a:pPr>
            <a:r>
              <a:rPr lang="en-US" altLang="pl-PL" smtClean="0"/>
              <a:t>Try different values and create </a:t>
            </a:r>
            <a:endParaRPr lang="pl-PL" altLang="pl-PL" smtClean="0"/>
          </a:p>
        </p:txBody>
      </p:sp>
      <p:grpSp>
        <p:nvGrpSpPr>
          <p:cNvPr id="27652" name="Group 64"/>
          <p:cNvGrpSpPr>
            <a:grpSpLocks/>
          </p:cNvGrpSpPr>
          <p:nvPr/>
        </p:nvGrpSpPr>
        <p:grpSpPr bwMode="auto">
          <a:xfrm>
            <a:off x="6137275" y="2454275"/>
            <a:ext cx="2349500" cy="2762250"/>
            <a:chOff x="3441" y="1589"/>
            <a:chExt cx="1480" cy="1740"/>
          </a:xfrm>
        </p:grpSpPr>
        <p:sp>
          <p:nvSpPr>
            <p:cNvPr id="655425" name="Oval 65"/>
            <p:cNvSpPr>
              <a:spLocks noChangeArrowheads="1"/>
            </p:cNvSpPr>
            <p:nvPr/>
          </p:nvSpPr>
          <p:spPr bwMode="auto">
            <a:xfrm>
              <a:off x="4244" y="1589"/>
              <a:ext cx="56" cy="60"/>
            </a:xfrm>
            <a:prstGeom prst="ellipse">
              <a:avLst/>
            </a:prstGeom>
            <a:solidFill>
              <a:srgbClr val="F8F8F8"/>
            </a:solidFill>
            <a:ln w="254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55426" name="Oval 66"/>
            <p:cNvSpPr>
              <a:spLocks noChangeArrowheads="1"/>
            </p:cNvSpPr>
            <p:nvPr/>
          </p:nvSpPr>
          <p:spPr bwMode="auto">
            <a:xfrm>
              <a:off x="3845" y="2047"/>
              <a:ext cx="56" cy="60"/>
            </a:xfrm>
            <a:prstGeom prst="ellipse">
              <a:avLst/>
            </a:prstGeom>
            <a:solidFill>
              <a:srgbClr val="F8F8F8"/>
            </a:solidFill>
            <a:ln w="254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55427" name="Oval 67"/>
            <p:cNvSpPr>
              <a:spLocks noChangeArrowheads="1"/>
            </p:cNvSpPr>
            <p:nvPr/>
          </p:nvSpPr>
          <p:spPr bwMode="auto">
            <a:xfrm>
              <a:off x="4252" y="2073"/>
              <a:ext cx="56" cy="60"/>
            </a:xfrm>
            <a:prstGeom prst="ellipse">
              <a:avLst/>
            </a:prstGeom>
            <a:solidFill>
              <a:srgbClr val="F8F8F8"/>
            </a:solidFill>
            <a:ln w="254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55428" name="Oval 68"/>
            <p:cNvSpPr>
              <a:spLocks noChangeArrowheads="1"/>
            </p:cNvSpPr>
            <p:nvPr/>
          </p:nvSpPr>
          <p:spPr bwMode="auto">
            <a:xfrm>
              <a:off x="4652" y="1997"/>
              <a:ext cx="56" cy="60"/>
            </a:xfrm>
            <a:prstGeom prst="ellipse">
              <a:avLst/>
            </a:prstGeom>
            <a:solidFill>
              <a:srgbClr val="F8F8F8"/>
            </a:solidFill>
            <a:ln w="254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55429" name="Oval 69"/>
            <p:cNvSpPr>
              <a:spLocks noChangeArrowheads="1"/>
            </p:cNvSpPr>
            <p:nvPr/>
          </p:nvSpPr>
          <p:spPr bwMode="auto">
            <a:xfrm>
              <a:off x="4256" y="2513"/>
              <a:ext cx="56" cy="60"/>
            </a:xfrm>
            <a:prstGeom prst="ellipse">
              <a:avLst/>
            </a:prstGeom>
            <a:solidFill>
              <a:srgbClr val="F8F8F8"/>
            </a:solidFill>
            <a:ln w="254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55430" name="Oval 70"/>
            <p:cNvSpPr>
              <a:spLocks noChangeArrowheads="1"/>
            </p:cNvSpPr>
            <p:nvPr/>
          </p:nvSpPr>
          <p:spPr bwMode="auto">
            <a:xfrm>
              <a:off x="4408" y="2521"/>
              <a:ext cx="56" cy="60"/>
            </a:xfrm>
            <a:prstGeom prst="ellipse">
              <a:avLst/>
            </a:prstGeom>
            <a:solidFill>
              <a:srgbClr val="F8F8F8"/>
            </a:solidFill>
            <a:ln w="254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55431" name="Oval 71"/>
            <p:cNvSpPr>
              <a:spLocks noChangeArrowheads="1"/>
            </p:cNvSpPr>
            <p:nvPr/>
          </p:nvSpPr>
          <p:spPr bwMode="auto">
            <a:xfrm>
              <a:off x="4552" y="2909"/>
              <a:ext cx="56" cy="60"/>
            </a:xfrm>
            <a:prstGeom prst="ellipse">
              <a:avLst/>
            </a:prstGeom>
            <a:solidFill>
              <a:srgbClr val="F8F8F8"/>
            </a:solidFill>
            <a:ln w="254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55432" name="Oval 72"/>
            <p:cNvSpPr>
              <a:spLocks noChangeArrowheads="1"/>
            </p:cNvSpPr>
            <p:nvPr/>
          </p:nvSpPr>
          <p:spPr bwMode="auto">
            <a:xfrm>
              <a:off x="4712" y="2905"/>
              <a:ext cx="56" cy="60"/>
            </a:xfrm>
            <a:prstGeom prst="ellipse">
              <a:avLst/>
            </a:prstGeom>
            <a:solidFill>
              <a:srgbClr val="F8F8F8"/>
            </a:solidFill>
            <a:ln w="254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55433" name="Oval 73"/>
            <p:cNvSpPr>
              <a:spLocks noChangeArrowheads="1"/>
            </p:cNvSpPr>
            <p:nvPr/>
          </p:nvSpPr>
          <p:spPr bwMode="auto">
            <a:xfrm>
              <a:off x="4072" y="2537"/>
              <a:ext cx="56" cy="60"/>
            </a:xfrm>
            <a:prstGeom prst="ellipse">
              <a:avLst/>
            </a:prstGeom>
            <a:solidFill>
              <a:srgbClr val="F8F8F8"/>
            </a:solidFill>
            <a:ln w="254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55434" name="Line 74"/>
            <p:cNvSpPr>
              <a:spLocks noChangeShapeType="1"/>
            </p:cNvSpPr>
            <p:nvPr/>
          </p:nvSpPr>
          <p:spPr bwMode="auto">
            <a:xfrm flipH="1">
              <a:off x="3873" y="1613"/>
              <a:ext cx="389" cy="442"/>
            </a:xfrm>
            <a:prstGeom prst="line">
              <a:avLst/>
            </a:prstGeom>
            <a:noFill/>
            <a:ln w="25400">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p>
          </p:txBody>
        </p:sp>
        <p:sp>
          <p:nvSpPr>
            <p:cNvPr id="655435" name="Line 75"/>
            <p:cNvSpPr>
              <a:spLocks noChangeShapeType="1"/>
            </p:cNvSpPr>
            <p:nvPr/>
          </p:nvSpPr>
          <p:spPr bwMode="auto">
            <a:xfrm flipH="1">
              <a:off x="4081" y="2957"/>
              <a:ext cx="273" cy="330"/>
            </a:xfrm>
            <a:prstGeom prst="line">
              <a:avLst/>
            </a:prstGeom>
            <a:noFill/>
            <a:ln w="25400">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p>
          </p:txBody>
        </p:sp>
        <p:sp>
          <p:nvSpPr>
            <p:cNvPr id="655436" name="Line 76"/>
            <p:cNvSpPr>
              <a:spLocks noChangeShapeType="1"/>
            </p:cNvSpPr>
            <p:nvPr/>
          </p:nvSpPr>
          <p:spPr bwMode="auto">
            <a:xfrm>
              <a:off x="3874" y="2097"/>
              <a:ext cx="231" cy="470"/>
            </a:xfrm>
            <a:prstGeom prst="line">
              <a:avLst/>
            </a:prstGeom>
            <a:noFill/>
            <a:ln w="25400">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p>
          </p:txBody>
        </p:sp>
        <p:sp>
          <p:nvSpPr>
            <p:cNvPr id="655437" name="Line 77"/>
            <p:cNvSpPr>
              <a:spLocks noChangeShapeType="1"/>
            </p:cNvSpPr>
            <p:nvPr/>
          </p:nvSpPr>
          <p:spPr bwMode="auto">
            <a:xfrm>
              <a:off x="4278" y="1617"/>
              <a:ext cx="3" cy="470"/>
            </a:xfrm>
            <a:prstGeom prst="line">
              <a:avLst/>
            </a:prstGeom>
            <a:noFill/>
            <a:ln w="25400">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p>
          </p:txBody>
        </p:sp>
        <p:sp>
          <p:nvSpPr>
            <p:cNvPr id="655438" name="Line 78"/>
            <p:cNvSpPr>
              <a:spLocks noChangeShapeType="1"/>
            </p:cNvSpPr>
            <p:nvPr/>
          </p:nvSpPr>
          <p:spPr bwMode="auto">
            <a:xfrm flipH="1" flipV="1">
              <a:off x="4293" y="1619"/>
              <a:ext cx="373" cy="402"/>
            </a:xfrm>
            <a:prstGeom prst="line">
              <a:avLst/>
            </a:prstGeom>
            <a:noFill/>
            <a:ln w="25400">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p>
          </p:txBody>
        </p:sp>
        <p:sp>
          <p:nvSpPr>
            <p:cNvPr id="655439" name="Line 79"/>
            <p:cNvSpPr>
              <a:spLocks noChangeShapeType="1"/>
            </p:cNvSpPr>
            <p:nvPr/>
          </p:nvSpPr>
          <p:spPr bwMode="auto">
            <a:xfrm flipH="1">
              <a:off x="4273" y="2113"/>
              <a:ext cx="5" cy="426"/>
            </a:xfrm>
            <a:prstGeom prst="line">
              <a:avLst/>
            </a:prstGeom>
            <a:noFill/>
            <a:ln w="25400">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p>
          </p:txBody>
        </p:sp>
        <p:sp>
          <p:nvSpPr>
            <p:cNvPr id="655440" name="Line 80"/>
            <p:cNvSpPr>
              <a:spLocks noChangeShapeType="1"/>
            </p:cNvSpPr>
            <p:nvPr/>
          </p:nvSpPr>
          <p:spPr bwMode="auto">
            <a:xfrm flipH="1">
              <a:off x="4437" y="2041"/>
              <a:ext cx="249" cy="498"/>
            </a:xfrm>
            <a:prstGeom prst="line">
              <a:avLst/>
            </a:prstGeom>
            <a:noFill/>
            <a:ln w="25400">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p>
          </p:txBody>
        </p:sp>
        <p:sp>
          <p:nvSpPr>
            <p:cNvPr id="655441" name="Line 81"/>
            <p:cNvSpPr>
              <a:spLocks noChangeShapeType="1"/>
            </p:cNvSpPr>
            <p:nvPr/>
          </p:nvSpPr>
          <p:spPr bwMode="auto">
            <a:xfrm>
              <a:off x="4430" y="2565"/>
              <a:ext cx="295" cy="330"/>
            </a:xfrm>
            <a:prstGeom prst="line">
              <a:avLst/>
            </a:prstGeom>
            <a:noFill/>
            <a:ln w="25400">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p>
          </p:txBody>
        </p:sp>
        <p:sp>
          <p:nvSpPr>
            <p:cNvPr id="655442" name="Line 82"/>
            <p:cNvSpPr>
              <a:spLocks noChangeShapeType="1"/>
            </p:cNvSpPr>
            <p:nvPr/>
          </p:nvSpPr>
          <p:spPr bwMode="auto">
            <a:xfrm>
              <a:off x="4094" y="2577"/>
              <a:ext cx="271" cy="362"/>
            </a:xfrm>
            <a:prstGeom prst="line">
              <a:avLst/>
            </a:prstGeom>
            <a:noFill/>
            <a:ln w="25400">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p>
          </p:txBody>
        </p:sp>
        <p:sp>
          <p:nvSpPr>
            <p:cNvPr id="655443" name="Line 83"/>
            <p:cNvSpPr>
              <a:spLocks noChangeShapeType="1"/>
            </p:cNvSpPr>
            <p:nvPr/>
          </p:nvSpPr>
          <p:spPr bwMode="auto">
            <a:xfrm>
              <a:off x="4270" y="2557"/>
              <a:ext cx="299" cy="370"/>
            </a:xfrm>
            <a:prstGeom prst="line">
              <a:avLst/>
            </a:prstGeom>
            <a:noFill/>
            <a:ln w="25400">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p>
          </p:txBody>
        </p:sp>
        <p:sp>
          <p:nvSpPr>
            <p:cNvPr id="655444" name="Oval 84"/>
            <p:cNvSpPr>
              <a:spLocks noChangeArrowheads="1"/>
            </p:cNvSpPr>
            <p:nvPr/>
          </p:nvSpPr>
          <p:spPr bwMode="auto">
            <a:xfrm>
              <a:off x="4332" y="2909"/>
              <a:ext cx="56" cy="60"/>
            </a:xfrm>
            <a:prstGeom prst="ellipse">
              <a:avLst/>
            </a:prstGeom>
            <a:solidFill>
              <a:srgbClr val="F8F8F8"/>
            </a:solidFill>
            <a:ln w="254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55445" name="Oval 85"/>
            <p:cNvSpPr>
              <a:spLocks noChangeArrowheads="1"/>
            </p:cNvSpPr>
            <p:nvPr/>
          </p:nvSpPr>
          <p:spPr bwMode="auto">
            <a:xfrm>
              <a:off x="4052" y="3269"/>
              <a:ext cx="56" cy="60"/>
            </a:xfrm>
            <a:prstGeom prst="ellipse">
              <a:avLst/>
            </a:prstGeom>
            <a:solidFill>
              <a:srgbClr val="F8F8F8"/>
            </a:solidFill>
            <a:ln w="254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7676" name="Text Box 86"/>
            <p:cNvSpPr txBox="1">
              <a:spLocks noChangeArrowheads="1"/>
            </p:cNvSpPr>
            <p:nvPr/>
          </p:nvSpPr>
          <p:spPr bwMode="auto">
            <a:xfrm>
              <a:off x="3474" y="1613"/>
              <a:ext cx="613" cy="25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25400">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i="1">
                  <a:solidFill>
                    <a:srgbClr val="FFFF00"/>
                  </a:solidFill>
                  <a:effectLst/>
                  <a:latin typeface="Arial" charset="0"/>
                </a:rPr>
                <a:t>V</a:t>
              </a:r>
              <a:r>
                <a:rPr lang="en-US" altLang="pl-PL" sz="2000" baseline="-25000">
                  <a:solidFill>
                    <a:srgbClr val="FFFF00"/>
                  </a:solidFill>
                  <a:effectLst/>
                  <a:latin typeface="Arial" charset="0"/>
                </a:rPr>
                <a:t>1  </a:t>
              </a:r>
              <a:r>
                <a:rPr lang="en-US" altLang="pl-PL" sz="2000">
                  <a:solidFill>
                    <a:srgbClr val="FFFF00"/>
                  </a:solidFill>
                  <a:effectLst/>
                  <a:latin typeface="Symbol" pitchFamily="18" charset="2"/>
                </a:rPr>
                <a:t>-</a:t>
              </a:r>
              <a:endParaRPr lang="pl-PL" altLang="pl-PL" sz="2000">
                <a:solidFill>
                  <a:srgbClr val="FFFF00"/>
                </a:solidFill>
                <a:effectLst/>
                <a:latin typeface="Symbol" pitchFamily="18" charset="2"/>
              </a:endParaRPr>
            </a:p>
          </p:txBody>
        </p:sp>
        <p:sp>
          <p:nvSpPr>
            <p:cNvPr id="27677" name="Text Box 87"/>
            <p:cNvSpPr txBox="1">
              <a:spLocks noChangeArrowheads="1"/>
            </p:cNvSpPr>
            <p:nvPr/>
          </p:nvSpPr>
          <p:spPr bwMode="auto">
            <a:xfrm>
              <a:off x="3441" y="2198"/>
              <a:ext cx="613" cy="25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25400">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i="1">
                  <a:solidFill>
                    <a:srgbClr val="FFFF00"/>
                  </a:solidFill>
                  <a:effectLst/>
                  <a:latin typeface="Arial" charset="0"/>
                </a:rPr>
                <a:t>V</a:t>
              </a:r>
              <a:r>
                <a:rPr lang="en-US" altLang="pl-PL" sz="2000" baseline="-25000">
                  <a:solidFill>
                    <a:srgbClr val="FFFF00"/>
                  </a:solidFill>
                  <a:effectLst/>
                  <a:latin typeface="Arial" charset="0"/>
                </a:rPr>
                <a:t>2  </a:t>
              </a:r>
              <a:r>
                <a:rPr lang="en-US" altLang="pl-PL" sz="2000">
                  <a:solidFill>
                    <a:srgbClr val="FFFF00"/>
                  </a:solidFill>
                  <a:effectLst/>
                  <a:latin typeface="Symbol" pitchFamily="18" charset="2"/>
                </a:rPr>
                <a:t>+</a:t>
              </a:r>
              <a:endParaRPr lang="pl-PL" altLang="pl-PL" sz="2000">
                <a:solidFill>
                  <a:srgbClr val="FFFF00"/>
                </a:solidFill>
                <a:effectLst/>
                <a:latin typeface="Symbol" pitchFamily="18" charset="2"/>
              </a:endParaRPr>
            </a:p>
          </p:txBody>
        </p:sp>
        <p:sp>
          <p:nvSpPr>
            <p:cNvPr id="27678" name="Text Box 88"/>
            <p:cNvSpPr txBox="1">
              <a:spLocks noChangeArrowheads="1"/>
            </p:cNvSpPr>
            <p:nvPr/>
          </p:nvSpPr>
          <p:spPr bwMode="auto">
            <a:xfrm>
              <a:off x="3722" y="2595"/>
              <a:ext cx="613" cy="25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25400">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i="1">
                  <a:solidFill>
                    <a:srgbClr val="FFFF00"/>
                  </a:solidFill>
                  <a:effectLst/>
                  <a:latin typeface="Arial" charset="0"/>
                </a:rPr>
                <a:t>R</a:t>
              </a:r>
              <a:r>
                <a:rPr lang="en-US" altLang="pl-PL" sz="2000" i="1" baseline="-25000">
                  <a:solidFill>
                    <a:srgbClr val="FFFF00"/>
                  </a:solidFill>
                  <a:effectLst/>
                  <a:latin typeface="Arial" charset="0"/>
                </a:rPr>
                <a:t>t</a:t>
              </a:r>
              <a:r>
                <a:rPr lang="en-US" altLang="pl-PL" sz="2000" baseline="-25000">
                  <a:solidFill>
                    <a:srgbClr val="FFFF00"/>
                  </a:solidFill>
                  <a:effectLst/>
                  <a:latin typeface="Arial" charset="0"/>
                </a:rPr>
                <a:t>  </a:t>
              </a:r>
              <a:r>
                <a:rPr lang="en-US" altLang="pl-PL" sz="2000">
                  <a:solidFill>
                    <a:srgbClr val="FFFF00"/>
                  </a:solidFill>
                  <a:effectLst/>
                  <a:latin typeface="Symbol" pitchFamily="18" charset="2"/>
                </a:rPr>
                <a:t>+</a:t>
              </a:r>
              <a:endParaRPr lang="pl-PL" altLang="pl-PL" sz="2000">
                <a:solidFill>
                  <a:srgbClr val="FFFF00"/>
                </a:solidFill>
                <a:effectLst/>
                <a:latin typeface="Symbol" pitchFamily="18" charset="2"/>
              </a:endParaRPr>
            </a:p>
          </p:txBody>
        </p:sp>
        <p:sp>
          <p:nvSpPr>
            <p:cNvPr id="27679" name="Text Box 89"/>
            <p:cNvSpPr txBox="1">
              <a:spLocks noChangeArrowheads="1"/>
            </p:cNvSpPr>
            <p:nvPr/>
          </p:nvSpPr>
          <p:spPr bwMode="auto">
            <a:xfrm>
              <a:off x="3834" y="2926"/>
              <a:ext cx="419" cy="25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25400">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i="1">
                  <a:solidFill>
                    <a:srgbClr val="FFFF00"/>
                  </a:solidFill>
                  <a:effectLst/>
                  <a:latin typeface="Arial" charset="0"/>
                </a:rPr>
                <a:t>I</a:t>
              </a:r>
              <a:r>
                <a:rPr lang="en-US" altLang="pl-PL" sz="2000" baseline="-25000">
                  <a:solidFill>
                    <a:srgbClr val="FFFF00"/>
                  </a:solidFill>
                  <a:effectLst/>
                  <a:latin typeface="Arial" charset="0"/>
                </a:rPr>
                <a:t>  </a:t>
              </a:r>
              <a:r>
                <a:rPr lang="en-US" altLang="pl-PL" sz="2000">
                  <a:solidFill>
                    <a:srgbClr val="FFFF00"/>
                  </a:solidFill>
                  <a:effectLst/>
                  <a:latin typeface="Symbol" pitchFamily="18" charset="2"/>
                </a:rPr>
                <a:t>-</a:t>
              </a:r>
              <a:endParaRPr lang="pl-PL" altLang="pl-PL" sz="2000">
                <a:solidFill>
                  <a:srgbClr val="FFFF00"/>
                </a:solidFill>
                <a:effectLst/>
                <a:latin typeface="Symbol" pitchFamily="18" charset="2"/>
              </a:endParaRPr>
            </a:p>
          </p:txBody>
        </p:sp>
        <p:sp>
          <p:nvSpPr>
            <p:cNvPr id="27680" name="Text Box 90"/>
            <p:cNvSpPr txBox="1">
              <a:spLocks noChangeArrowheads="1"/>
            </p:cNvSpPr>
            <p:nvPr/>
          </p:nvSpPr>
          <p:spPr bwMode="auto">
            <a:xfrm>
              <a:off x="4554" y="1613"/>
              <a:ext cx="316" cy="25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25400">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a:solidFill>
                    <a:srgbClr val="EAEAEA"/>
                  </a:solidFill>
                  <a:effectLst/>
                  <a:latin typeface="Symbol" pitchFamily="18" charset="2"/>
                </a:rPr>
                <a:t>+</a:t>
              </a:r>
              <a:endParaRPr lang="pl-PL" altLang="pl-PL" sz="2000">
                <a:solidFill>
                  <a:srgbClr val="EAEAEA"/>
                </a:solidFill>
                <a:effectLst/>
                <a:latin typeface="Symbol" pitchFamily="18" charset="2"/>
              </a:endParaRPr>
            </a:p>
          </p:txBody>
        </p:sp>
        <p:sp>
          <p:nvSpPr>
            <p:cNvPr id="27681" name="Text Box 91"/>
            <p:cNvSpPr txBox="1">
              <a:spLocks noChangeArrowheads="1"/>
            </p:cNvSpPr>
            <p:nvPr/>
          </p:nvSpPr>
          <p:spPr bwMode="auto">
            <a:xfrm>
              <a:off x="4605" y="2173"/>
              <a:ext cx="316" cy="25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25400">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a:solidFill>
                    <a:srgbClr val="EAEAEA"/>
                  </a:solidFill>
                  <a:effectLst/>
                  <a:latin typeface="Symbol" pitchFamily="18" charset="2"/>
                </a:rPr>
                <a:t>-</a:t>
              </a:r>
              <a:endParaRPr lang="pl-PL" altLang="pl-PL" sz="2000">
                <a:solidFill>
                  <a:srgbClr val="EAEAEA"/>
                </a:solidFill>
                <a:effectLst/>
                <a:latin typeface="Symbol" pitchFamily="18" charset="2"/>
              </a:endParaRPr>
            </a:p>
          </p:txBody>
        </p:sp>
        <p:sp>
          <p:nvSpPr>
            <p:cNvPr id="27682" name="Text Box 92"/>
            <p:cNvSpPr txBox="1">
              <a:spLocks noChangeArrowheads="1"/>
            </p:cNvSpPr>
            <p:nvPr/>
          </p:nvSpPr>
          <p:spPr bwMode="auto">
            <a:xfrm>
              <a:off x="4265" y="1810"/>
              <a:ext cx="316" cy="25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25400">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a:solidFill>
                    <a:srgbClr val="EAEAEA"/>
                  </a:solidFill>
                  <a:effectLst/>
                  <a:latin typeface="Symbol" pitchFamily="18" charset="2"/>
                </a:rPr>
                <a:t>0</a:t>
              </a:r>
              <a:endParaRPr lang="pl-PL" altLang="pl-PL" sz="2000">
                <a:solidFill>
                  <a:srgbClr val="EAEAEA"/>
                </a:solidFill>
                <a:effectLst/>
                <a:latin typeface="Symbol" pitchFamily="18" charset="2"/>
              </a:endParaRPr>
            </a:p>
          </p:txBody>
        </p:sp>
      </p:grpSp>
      <p:sp>
        <p:nvSpPr>
          <p:cNvPr id="27653" name="Text Box 94"/>
          <p:cNvSpPr txBox="1">
            <a:spLocks noChangeArrowheads="1"/>
          </p:cNvSpPr>
          <p:nvPr/>
        </p:nvSpPr>
        <p:spPr bwMode="auto">
          <a:xfrm>
            <a:off x="663575" y="2828925"/>
            <a:ext cx="4929188" cy="23780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25400">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a:solidFill>
                  <a:srgbClr val="EAEAEA"/>
                </a:solidFill>
                <a:effectLst/>
                <a:latin typeface="Arial" charset="0"/>
              </a:rPr>
              <a:t>a search tree: </a:t>
            </a:r>
          </a:p>
          <a:p>
            <a:pPr algn="l" eaLnBrk="1" hangingPunct="1">
              <a:spcBef>
                <a:spcPct val="50000"/>
              </a:spcBef>
            </a:pPr>
            <a:r>
              <a:rPr lang="en-US" altLang="pl-PL" sz="2200" i="1">
                <a:solidFill>
                  <a:srgbClr val="FFFF00"/>
                </a:solidFill>
                <a:effectLst/>
                <a:latin typeface="Times New Roman" pitchFamily="18" charset="0"/>
              </a:rPr>
              <a:t>V</a:t>
            </a:r>
            <a:r>
              <a:rPr lang="en-US" altLang="pl-PL" sz="2200" baseline="-25000">
                <a:solidFill>
                  <a:srgbClr val="FFFF00"/>
                </a:solidFill>
                <a:effectLst/>
                <a:latin typeface="Times New Roman" pitchFamily="18" charset="0"/>
              </a:rPr>
              <a:t>1</a:t>
            </a:r>
            <a:r>
              <a:rPr lang="en-US" altLang="pl-PL" sz="2200">
                <a:solidFill>
                  <a:srgbClr val="FFFF00"/>
                </a:solidFill>
                <a:effectLst/>
                <a:latin typeface="Symbol" pitchFamily="18" charset="2"/>
              </a:rPr>
              <a:t>=+,0,-</a:t>
            </a:r>
            <a:r>
              <a:rPr lang="en-US" altLang="pl-PL" sz="2200">
                <a:solidFill>
                  <a:srgbClr val="EAEAEA"/>
                </a:solidFill>
                <a:effectLst/>
                <a:latin typeface="Times New Roman" pitchFamily="18" charset="0"/>
              </a:rPr>
              <a:t>   </a:t>
            </a:r>
            <a:r>
              <a:rPr lang="en-US" altLang="pl-PL" sz="2000">
                <a:solidFill>
                  <a:srgbClr val="EAEAEA"/>
                </a:solidFill>
                <a:effectLst/>
                <a:latin typeface="Arial" charset="0"/>
              </a:rPr>
              <a:t>are possible; </a:t>
            </a:r>
            <a:br>
              <a:rPr lang="en-US" altLang="pl-PL" sz="2000">
                <a:solidFill>
                  <a:srgbClr val="EAEAEA"/>
                </a:solidFill>
                <a:effectLst/>
                <a:latin typeface="Arial" charset="0"/>
              </a:rPr>
            </a:br>
            <a:r>
              <a:rPr lang="en-US" altLang="pl-PL" sz="2000">
                <a:solidFill>
                  <a:srgbClr val="EAEAEA"/>
                </a:solidFill>
                <a:effectLst/>
                <a:latin typeface="Arial" charset="0"/>
              </a:rPr>
              <a:t>if </a:t>
            </a:r>
            <a:r>
              <a:rPr lang="en-US" altLang="pl-PL" sz="2200" i="1">
                <a:solidFill>
                  <a:srgbClr val="FFFF00"/>
                </a:solidFill>
                <a:effectLst/>
                <a:latin typeface="Times New Roman" pitchFamily="18" charset="0"/>
              </a:rPr>
              <a:t>V</a:t>
            </a:r>
            <a:r>
              <a:rPr lang="en-US" altLang="pl-PL" sz="2200" baseline="-25000">
                <a:solidFill>
                  <a:srgbClr val="FFFF00"/>
                </a:solidFill>
                <a:effectLst/>
                <a:latin typeface="Times New Roman" pitchFamily="18" charset="0"/>
              </a:rPr>
              <a:t>1</a:t>
            </a:r>
            <a:r>
              <a:rPr lang="en-US" altLang="pl-PL" sz="2200">
                <a:solidFill>
                  <a:srgbClr val="FFFF00"/>
                </a:solidFill>
                <a:effectLst/>
                <a:latin typeface="Symbol" pitchFamily="18" charset="2"/>
              </a:rPr>
              <a:t>=-</a:t>
            </a:r>
            <a:r>
              <a:rPr lang="en-US" altLang="pl-PL" sz="2200">
                <a:solidFill>
                  <a:srgbClr val="EAEAEA"/>
                </a:solidFill>
                <a:effectLst/>
                <a:latin typeface="Symbol" pitchFamily="18" charset="2"/>
              </a:rPr>
              <a:t> </a:t>
            </a:r>
            <a:r>
              <a:rPr lang="en-US" altLang="pl-PL" sz="2000">
                <a:solidFill>
                  <a:srgbClr val="EAEAEA"/>
                </a:solidFill>
                <a:effectLst/>
                <a:latin typeface="Arial" charset="0"/>
              </a:rPr>
              <a:t>then </a:t>
            </a:r>
            <a:r>
              <a:rPr lang="en-US" altLang="pl-PL" sz="2200" i="1">
                <a:solidFill>
                  <a:srgbClr val="FFFF00"/>
                </a:solidFill>
                <a:effectLst/>
                <a:latin typeface="Times New Roman" pitchFamily="18" charset="0"/>
              </a:rPr>
              <a:t>V</a:t>
            </a:r>
            <a:r>
              <a:rPr lang="en-US" altLang="pl-PL" sz="2200" baseline="-25000">
                <a:solidFill>
                  <a:srgbClr val="FFFF00"/>
                </a:solidFill>
                <a:effectLst/>
                <a:latin typeface="Times New Roman" pitchFamily="18" charset="0"/>
              </a:rPr>
              <a:t>2</a:t>
            </a:r>
            <a:r>
              <a:rPr lang="en-US" altLang="pl-PL" sz="2200">
                <a:solidFill>
                  <a:srgbClr val="FFFF00"/>
                </a:solidFill>
                <a:effectLst/>
                <a:latin typeface="Symbol" pitchFamily="18" charset="2"/>
              </a:rPr>
              <a:t>=-, 0</a:t>
            </a:r>
            <a:r>
              <a:rPr lang="en-US" altLang="pl-PL" sz="2000">
                <a:solidFill>
                  <a:srgbClr val="EAEAEA"/>
                </a:solidFill>
                <a:effectLst/>
                <a:latin typeface="Arial" charset="0"/>
              </a:rPr>
              <a:t> are not possible, so </a:t>
            </a:r>
            <a:r>
              <a:rPr lang="en-US" altLang="pl-PL" sz="2200" i="1">
                <a:solidFill>
                  <a:srgbClr val="FFFF00"/>
                </a:solidFill>
                <a:effectLst/>
                <a:latin typeface="Times New Roman" pitchFamily="18" charset="0"/>
              </a:rPr>
              <a:t>V</a:t>
            </a:r>
            <a:r>
              <a:rPr lang="en-US" altLang="pl-PL" sz="2200" baseline="-25000">
                <a:solidFill>
                  <a:srgbClr val="FFFF00"/>
                </a:solidFill>
                <a:effectLst/>
                <a:latin typeface="Times New Roman" pitchFamily="18" charset="0"/>
              </a:rPr>
              <a:t>2</a:t>
            </a:r>
            <a:r>
              <a:rPr lang="en-US" altLang="pl-PL" sz="2200">
                <a:solidFill>
                  <a:srgbClr val="FFFF00"/>
                </a:solidFill>
                <a:effectLst/>
                <a:latin typeface="Symbol" pitchFamily="18" charset="2"/>
              </a:rPr>
              <a:t>=+</a:t>
            </a:r>
            <a:r>
              <a:rPr lang="en-US" altLang="pl-PL" sz="2000">
                <a:solidFill>
                  <a:srgbClr val="EAEAEA"/>
                </a:solidFill>
                <a:effectLst/>
                <a:latin typeface="Arial" charset="0"/>
              </a:rPr>
              <a:t> is the only possibility;  </a:t>
            </a:r>
          </a:p>
          <a:p>
            <a:pPr algn="l" eaLnBrk="1" hangingPunct="1">
              <a:spcBef>
                <a:spcPct val="50000"/>
              </a:spcBef>
            </a:pPr>
            <a:r>
              <a:rPr lang="en-US" altLang="pl-PL" sz="2000">
                <a:solidFill>
                  <a:srgbClr val="EAEAEA"/>
                </a:solidFill>
                <a:effectLst/>
                <a:latin typeface="Arial" charset="0"/>
              </a:rPr>
              <a:t>if </a:t>
            </a:r>
            <a:r>
              <a:rPr lang="en-US" altLang="pl-PL" sz="2200" i="1">
                <a:solidFill>
                  <a:srgbClr val="FFFF00"/>
                </a:solidFill>
                <a:effectLst/>
                <a:latin typeface="Times New Roman" pitchFamily="18" charset="0"/>
              </a:rPr>
              <a:t>V</a:t>
            </a:r>
            <a:r>
              <a:rPr lang="en-US" altLang="pl-PL" sz="2200" baseline="-25000">
                <a:solidFill>
                  <a:srgbClr val="FFFF00"/>
                </a:solidFill>
                <a:effectLst/>
                <a:latin typeface="Times New Roman" pitchFamily="18" charset="0"/>
              </a:rPr>
              <a:t>1</a:t>
            </a:r>
            <a:r>
              <a:rPr lang="en-US" altLang="pl-PL" sz="2200">
                <a:solidFill>
                  <a:srgbClr val="FFFF00"/>
                </a:solidFill>
                <a:effectLst/>
                <a:latin typeface="Symbol" pitchFamily="18" charset="2"/>
              </a:rPr>
              <a:t>=0</a:t>
            </a:r>
            <a:r>
              <a:rPr lang="en-US" altLang="pl-PL" sz="2200">
                <a:solidFill>
                  <a:srgbClr val="EAEAEA"/>
                </a:solidFill>
                <a:effectLst/>
                <a:latin typeface="Symbol" pitchFamily="18" charset="2"/>
              </a:rPr>
              <a:t> </a:t>
            </a:r>
            <a:r>
              <a:rPr lang="en-US" altLang="pl-PL" sz="2000">
                <a:solidFill>
                  <a:srgbClr val="EAEAEA"/>
                </a:solidFill>
                <a:effectLst/>
                <a:latin typeface="Arial" charset="0"/>
              </a:rPr>
              <a:t>then </a:t>
            </a:r>
            <a:r>
              <a:rPr lang="en-US" altLang="pl-PL" sz="2200" i="1">
                <a:solidFill>
                  <a:srgbClr val="FFFF00"/>
                </a:solidFill>
                <a:effectLst/>
                <a:latin typeface="Times New Roman" pitchFamily="18" charset="0"/>
              </a:rPr>
              <a:t>V</a:t>
            </a:r>
            <a:r>
              <a:rPr lang="en-US" altLang="pl-PL" sz="2200" baseline="-25000">
                <a:solidFill>
                  <a:srgbClr val="FFFF00"/>
                </a:solidFill>
                <a:effectLst/>
                <a:latin typeface="Times New Roman" pitchFamily="18" charset="0"/>
              </a:rPr>
              <a:t>2</a:t>
            </a:r>
            <a:r>
              <a:rPr lang="en-US" altLang="pl-PL" sz="2200">
                <a:solidFill>
                  <a:srgbClr val="FFFF00"/>
                </a:solidFill>
                <a:effectLst/>
                <a:latin typeface="Symbol" pitchFamily="18" charset="2"/>
              </a:rPr>
              <a:t>=0</a:t>
            </a:r>
            <a:r>
              <a:rPr lang="en-US" altLang="pl-PL" sz="2000">
                <a:solidFill>
                  <a:srgbClr val="EAEAEA"/>
                </a:solidFill>
                <a:effectLst/>
                <a:latin typeface="Arial" charset="0"/>
              </a:rPr>
              <a:t> and if </a:t>
            </a:r>
            <a:r>
              <a:rPr lang="en-US" altLang="pl-PL" sz="2200" i="1">
                <a:solidFill>
                  <a:srgbClr val="FFFF00"/>
                </a:solidFill>
                <a:effectLst/>
                <a:latin typeface="Times New Roman" pitchFamily="18" charset="0"/>
              </a:rPr>
              <a:t>V</a:t>
            </a:r>
            <a:r>
              <a:rPr lang="en-US" altLang="pl-PL" sz="2200" baseline="-25000">
                <a:solidFill>
                  <a:srgbClr val="FFFF00"/>
                </a:solidFill>
                <a:effectLst/>
                <a:latin typeface="Times New Roman" pitchFamily="18" charset="0"/>
              </a:rPr>
              <a:t>1</a:t>
            </a:r>
            <a:r>
              <a:rPr lang="en-US" altLang="pl-PL" sz="2200">
                <a:solidFill>
                  <a:srgbClr val="FFFF00"/>
                </a:solidFill>
                <a:effectLst/>
                <a:latin typeface="Symbol" pitchFamily="18" charset="2"/>
              </a:rPr>
              <a:t>=+</a:t>
            </a:r>
            <a:r>
              <a:rPr lang="en-US" altLang="pl-PL" sz="2000">
                <a:solidFill>
                  <a:srgbClr val="EAEAEA"/>
                </a:solidFill>
                <a:effectLst/>
                <a:latin typeface="Arial" charset="0"/>
              </a:rPr>
              <a:t> then </a:t>
            </a:r>
            <a:r>
              <a:rPr lang="en-US" altLang="pl-PL" sz="2200" i="1">
                <a:solidFill>
                  <a:srgbClr val="FFFF00"/>
                </a:solidFill>
                <a:effectLst/>
                <a:latin typeface="Times New Roman" pitchFamily="18" charset="0"/>
              </a:rPr>
              <a:t>V</a:t>
            </a:r>
            <a:r>
              <a:rPr lang="en-US" altLang="pl-PL" sz="2200" baseline="-25000">
                <a:solidFill>
                  <a:srgbClr val="FFFF00"/>
                </a:solidFill>
                <a:effectLst/>
                <a:latin typeface="Times New Roman" pitchFamily="18" charset="0"/>
              </a:rPr>
              <a:t>2</a:t>
            </a:r>
            <a:r>
              <a:rPr lang="en-US" altLang="pl-PL" sz="2200">
                <a:solidFill>
                  <a:srgbClr val="FFFF00"/>
                </a:solidFill>
                <a:effectLst/>
                <a:latin typeface="Symbol" pitchFamily="18" charset="2"/>
              </a:rPr>
              <a:t>=-</a:t>
            </a:r>
            <a:r>
              <a:rPr lang="en-US" altLang="pl-PL" sz="2000">
                <a:solidFill>
                  <a:srgbClr val="EAEAEA"/>
                </a:solidFill>
                <a:effectLst/>
                <a:latin typeface="Arial" charset="0"/>
              </a:rPr>
              <a:t>  The search tree has only one solution. </a:t>
            </a:r>
            <a:endParaRPr lang="pl-PL" altLang="pl-PL" sz="2000">
              <a:solidFill>
                <a:srgbClr val="EAEAEA"/>
              </a:solidFill>
              <a:effectLst/>
              <a:latin typeface="Arial" charset="0"/>
            </a:endParaRPr>
          </a:p>
        </p:txBody>
      </p:sp>
      <p:sp>
        <p:nvSpPr>
          <p:cNvPr id="27654" name="Text Box 96"/>
          <p:cNvSpPr txBox="1">
            <a:spLocks noChangeArrowheads="1"/>
          </p:cNvSpPr>
          <p:nvPr/>
        </p:nvSpPr>
        <p:spPr bwMode="auto">
          <a:xfrm>
            <a:off x="558800" y="5476875"/>
            <a:ext cx="8181975" cy="10064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25400">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a:solidFill>
                  <a:srgbClr val="EAEAEA"/>
                </a:solidFill>
                <a:effectLst/>
                <a:latin typeface="Arial" charset="0"/>
              </a:rPr>
              <a:t>Reasoning here is: assume that </a:t>
            </a:r>
            <a:r>
              <a:rPr lang="en-US" altLang="pl-PL" sz="2000">
                <a:solidFill>
                  <a:srgbClr val="FFFF00"/>
                </a:solidFill>
                <a:effectLst/>
                <a:latin typeface="Arial" charset="0"/>
              </a:rPr>
              <a:t>X</a:t>
            </a:r>
            <a:r>
              <a:rPr lang="en-US" altLang="pl-PL" sz="2000" baseline="-25000">
                <a:solidFill>
                  <a:srgbClr val="FFFF00"/>
                </a:solidFill>
                <a:effectLst/>
                <a:latin typeface="Arial" charset="0"/>
              </a:rPr>
              <a:t>1</a:t>
            </a:r>
            <a:r>
              <a:rPr lang="en-US" altLang="pl-PL" sz="2000">
                <a:solidFill>
                  <a:srgbClr val="EAEAEA"/>
                </a:solidFill>
                <a:effectLst/>
                <a:latin typeface="Arial" charset="0"/>
              </a:rPr>
              <a:t> is something, is it possible? </a:t>
            </a:r>
            <a:br>
              <a:rPr lang="en-US" altLang="pl-PL" sz="2000">
                <a:solidFill>
                  <a:srgbClr val="EAEAEA"/>
                </a:solidFill>
                <a:effectLst/>
                <a:latin typeface="Arial" charset="0"/>
              </a:rPr>
            </a:br>
            <a:r>
              <a:rPr lang="en-US" altLang="pl-PL" sz="2000">
                <a:solidFill>
                  <a:srgbClr val="EAEAEA"/>
                </a:solidFill>
                <a:effectLst/>
                <a:latin typeface="Arial" charset="0"/>
              </a:rPr>
              <a:t>If yes, then is </a:t>
            </a:r>
            <a:r>
              <a:rPr lang="en-US" altLang="pl-PL" sz="2000">
                <a:solidFill>
                  <a:srgbClr val="FFFF00"/>
                </a:solidFill>
                <a:effectLst/>
                <a:latin typeface="Arial" charset="0"/>
              </a:rPr>
              <a:t>X</a:t>
            </a:r>
            <a:r>
              <a:rPr lang="en-US" altLang="pl-PL" sz="2000" baseline="-25000">
                <a:solidFill>
                  <a:srgbClr val="FFFF00"/>
                </a:solidFill>
                <a:effectLst/>
                <a:latin typeface="Arial" charset="0"/>
              </a:rPr>
              <a:t>2</a:t>
            </a:r>
            <a:r>
              <a:rPr lang="en-US" altLang="pl-PL" sz="2000">
                <a:solidFill>
                  <a:srgbClr val="EAEAEA"/>
                </a:solidFill>
                <a:effectLst/>
                <a:latin typeface="Arial" charset="0"/>
              </a:rPr>
              <a:t> possible? Is that what you will do solving such problem? We are usually a bit smarter, using some heuristics.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755650" y="136525"/>
            <a:ext cx="7772400" cy="844550"/>
          </a:xfrm>
          <a:effectLst>
            <a:outerShdw dist="35921" dir="2700000" algn="ctr" rotWithShape="0">
              <a:schemeClr val="bg2"/>
            </a:outerShdw>
          </a:effectLst>
          <a:extLst>
            <a:ext uri="{909E8E84-426E-40DD-AFC4-6F175D3DCCD1}">
              <a14:hiddenFill xmlns:a14="http://schemas.microsoft.com/office/drawing/2010/main">
                <a:solidFill>
                  <a:srgbClr val="006600"/>
                </a:solidFill>
              </a14:hiddenFill>
            </a:ext>
          </a:extLst>
        </p:spPr>
        <p:txBody>
          <a:bodyPr lIns="92075" tIns="46038" rIns="92075" bIns="46038"/>
          <a:lstStyle/>
          <a:p>
            <a:pPr eaLnBrk="1" hangingPunct="1">
              <a:defRPr/>
            </a:pPr>
            <a:r>
              <a:rPr lang="en-US" smtClean="0"/>
              <a:t>Useful heuristics</a:t>
            </a:r>
            <a:endParaRPr lang="pl-PL" smtClean="0"/>
          </a:p>
        </p:txBody>
      </p:sp>
      <p:sp>
        <p:nvSpPr>
          <p:cNvPr id="28675" name="Rectangle 3"/>
          <p:cNvSpPr>
            <a:spLocks noGrp="1" noChangeArrowheads="1"/>
          </p:cNvSpPr>
          <p:nvPr>
            <p:ph type="body" idx="1"/>
          </p:nvPr>
        </p:nvSpPr>
        <p:spPr>
          <a:xfrm>
            <a:off x="611188" y="1125538"/>
            <a:ext cx="8167687" cy="1957387"/>
          </a:xfrm>
          <a:extLst>
            <a:ext uri="{909E8E84-426E-40DD-AFC4-6F175D3DCCD1}">
              <a14:hiddenFill xmlns:a14="http://schemas.microsoft.com/office/drawing/2010/main">
                <a:solidFill>
                  <a:srgbClr val="006600"/>
                </a:solidFill>
              </a14:hiddenFill>
            </a:ext>
          </a:extLst>
        </p:spPr>
        <p:txBody>
          <a:bodyPr/>
          <a:lstStyle/>
          <a:p>
            <a:pPr marL="0" indent="0" eaLnBrk="1" hangingPunct="1">
              <a:spcBef>
                <a:spcPct val="50000"/>
              </a:spcBef>
              <a:buFontTx/>
              <a:buNone/>
            </a:pPr>
            <a:r>
              <a:rPr lang="en-US" altLang="pl-PL" smtClean="0"/>
              <a:t>If a variable that we have considered first may take any value (is not constrained by intuitive knowledge) than it is not very informative. </a:t>
            </a:r>
          </a:p>
          <a:p>
            <a:pPr marL="0" indent="0" eaLnBrk="1" hangingPunct="1">
              <a:spcBef>
                <a:spcPct val="50000"/>
              </a:spcBef>
              <a:buFontTx/>
              <a:buNone/>
            </a:pPr>
            <a:r>
              <a:rPr lang="en-US" altLang="pl-PL" smtClean="0"/>
              <a:t>Heuristics: use variable that has greatest constraints.</a:t>
            </a:r>
          </a:p>
          <a:p>
            <a:pPr marL="0" indent="0" eaLnBrk="1" hangingPunct="1">
              <a:spcBef>
                <a:spcPct val="50000"/>
              </a:spcBef>
              <a:buFontTx/>
              <a:buNone/>
            </a:pPr>
            <a:r>
              <a:rPr lang="en-US" altLang="pl-PL" smtClean="0"/>
              <a:t>If a variable is found for which the search </a:t>
            </a:r>
            <a:br>
              <a:rPr lang="en-US" altLang="pl-PL" smtClean="0"/>
            </a:br>
            <a:r>
              <a:rPr lang="en-US" altLang="pl-PL" smtClean="0"/>
              <a:t>terminates than there is no solution.</a:t>
            </a:r>
            <a:endParaRPr lang="pl-PL" altLang="pl-PL" smtClean="0"/>
          </a:p>
        </p:txBody>
      </p:sp>
      <p:sp>
        <p:nvSpPr>
          <p:cNvPr id="28676" name="Text Box 15"/>
          <p:cNvSpPr txBox="1">
            <a:spLocks noChangeArrowheads="1"/>
          </p:cNvSpPr>
          <p:nvPr/>
        </p:nvSpPr>
        <p:spPr bwMode="auto">
          <a:xfrm>
            <a:off x="7267575" y="2300288"/>
            <a:ext cx="8366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200" i="1">
                <a:solidFill>
                  <a:srgbClr val="FFFF00"/>
                </a:solidFill>
                <a:effectLst/>
                <a:latin typeface="Times New Roman" pitchFamily="18" charset="0"/>
              </a:rPr>
              <a:t>R</a:t>
            </a:r>
            <a:r>
              <a:rPr lang="en-US" altLang="pl-PL" sz="2200" i="1" baseline="-25000">
                <a:solidFill>
                  <a:srgbClr val="FFFF00"/>
                </a:solidFill>
                <a:effectLst/>
                <a:latin typeface="Times New Roman" pitchFamily="18" charset="0"/>
              </a:rPr>
              <a:t>t</a:t>
            </a:r>
            <a:r>
              <a:rPr lang="en-US" altLang="pl-PL" sz="2200">
                <a:solidFill>
                  <a:srgbClr val="FFFF00"/>
                </a:solidFill>
                <a:effectLst/>
                <a:latin typeface="Times New Roman" pitchFamily="18" charset="0"/>
              </a:rPr>
              <a:t>=+</a:t>
            </a:r>
            <a:endParaRPr lang="pl-PL" altLang="pl-PL" sz="2200">
              <a:solidFill>
                <a:srgbClr val="FFFF00"/>
              </a:solidFill>
              <a:effectLst/>
              <a:latin typeface="Times New Roman" pitchFamily="18" charset="0"/>
            </a:endParaRPr>
          </a:p>
        </p:txBody>
      </p:sp>
      <p:sp>
        <p:nvSpPr>
          <p:cNvPr id="28677" name="Text Box 16"/>
          <p:cNvSpPr txBox="1">
            <a:spLocks noChangeArrowheads="1"/>
          </p:cNvSpPr>
          <p:nvPr/>
        </p:nvSpPr>
        <p:spPr bwMode="auto">
          <a:xfrm>
            <a:off x="7319963" y="2843213"/>
            <a:ext cx="83661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200" i="1">
                <a:solidFill>
                  <a:srgbClr val="FFFF00"/>
                </a:solidFill>
                <a:effectLst/>
                <a:latin typeface="Times New Roman" pitchFamily="18" charset="0"/>
              </a:rPr>
              <a:t>I</a:t>
            </a:r>
            <a:r>
              <a:rPr lang="en-US" altLang="pl-PL" sz="2200">
                <a:solidFill>
                  <a:srgbClr val="FFFF00"/>
                </a:solidFill>
                <a:effectLst/>
                <a:latin typeface="Times New Roman" pitchFamily="18" charset="0"/>
              </a:rPr>
              <a:t>=</a:t>
            </a:r>
            <a:r>
              <a:rPr lang="en-US" altLang="pl-PL" sz="2200">
                <a:solidFill>
                  <a:srgbClr val="FFFF00"/>
                </a:solidFill>
                <a:effectLst/>
                <a:latin typeface="Symbol" pitchFamily="18" charset="2"/>
              </a:rPr>
              <a:t>-</a:t>
            </a:r>
            <a:endParaRPr lang="pl-PL" altLang="pl-PL" sz="2200">
              <a:solidFill>
                <a:srgbClr val="FFFF00"/>
              </a:solidFill>
              <a:effectLst/>
              <a:latin typeface="Symbol" pitchFamily="18" charset="2"/>
            </a:endParaRPr>
          </a:p>
        </p:txBody>
      </p:sp>
      <p:sp>
        <p:nvSpPr>
          <p:cNvPr id="28678" name="Text Box 17"/>
          <p:cNvSpPr txBox="1">
            <a:spLocks noChangeArrowheads="1"/>
          </p:cNvSpPr>
          <p:nvPr/>
        </p:nvSpPr>
        <p:spPr bwMode="auto">
          <a:xfrm>
            <a:off x="6832600" y="3463925"/>
            <a:ext cx="8366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200" i="1">
                <a:solidFill>
                  <a:srgbClr val="FFFF00"/>
                </a:solidFill>
                <a:effectLst/>
                <a:latin typeface="Times New Roman" pitchFamily="18" charset="0"/>
              </a:rPr>
              <a:t>V</a:t>
            </a:r>
            <a:r>
              <a:rPr lang="en-US" altLang="pl-PL" sz="2200" baseline="-25000">
                <a:solidFill>
                  <a:srgbClr val="FFFF00"/>
                </a:solidFill>
                <a:effectLst/>
                <a:latin typeface="Times New Roman" pitchFamily="18" charset="0"/>
              </a:rPr>
              <a:t>1</a:t>
            </a:r>
            <a:r>
              <a:rPr lang="en-US" altLang="pl-PL" sz="2200">
                <a:solidFill>
                  <a:srgbClr val="FFFF00"/>
                </a:solidFill>
                <a:effectLst/>
                <a:latin typeface="Times New Roman" pitchFamily="18" charset="0"/>
              </a:rPr>
              <a:t>=</a:t>
            </a:r>
            <a:r>
              <a:rPr lang="en-US" altLang="pl-PL" sz="2200">
                <a:solidFill>
                  <a:srgbClr val="FFFF00"/>
                </a:solidFill>
                <a:effectLst/>
                <a:latin typeface="Symbol" pitchFamily="18" charset="2"/>
              </a:rPr>
              <a:t>-</a:t>
            </a:r>
            <a:endParaRPr lang="pl-PL" altLang="pl-PL" sz="2200">
              <a:solidFill>
                <a:srgbClr val="FFFF00"/>
              </a:solidFill>
              <a:effectLst/>
              <a:latin typeface="Symbol" pitchFamily="18" charset="2"/>
            </a:endParaRPr>
          </a:p>
        </p:txBody>
      </p:sp>
      <p:sp>
        <p:nvSpPr>
          <p:cNvPr id="28679" name="Text Box 18"/>
          <p:cNvSpPr txBox="1">
            <a:spLocks noChangeArrowheads="1"/>
          </p:cNvSpPr>
          <p:nvPr/>
        </p:nvSpPr>
        <p:spPr bwMode="auto">
          <a:xfrm>
            <a:off x="7721600" y="4113213"/>
            <a:ext cx="8366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200" i="1">
                <a:solidFill>
                  <a:srgbClr val="FFFF00"/>
                </a:solidFill>
                <a:effectLst/>
                <a:latin typeface="Times New Roman" pitchFamily="18" charset="0"/>
              </a:rPr>
              <a:t>V</a:t>
            </a:r>
            <a:r>
              <a:rPr lang="en-US" altLang="pl-PL" sz="2200" baseline="-25000">
                <a:solidFill>
                  <a:srgbClr val="FFFF00"/>
                </a:solidFill>
                <a:effectLst/>
                <a:latin typeface="Times New Roman" pitchFamily="18" charset="0"/>
              </a:rPr>
              <a:t>2</a:t>
            </a:r>
            <a:r>
              <a:rPr lang="en-US" altLang="pl-PL" sz="2200">
                <a:solidFill>
                  <a:srgbClr val="FFFF00"/>
                </a:solidFill>
                <a:effectLst/>
                <a:latin typeface="Times New Roman" pitchFamily="18" charset="0"/>
              </a:rPr>
              <a:t>=</a:t>
            </a:r>
            <a:r>
              <a:rPr lang="en-US" altLang="pl-PL" sz="2200">
                <a:solidFill>
                  <a:srgbClr val="FFFF00"/>
                </a:solidFill>
                <a:effectLst/>
                <a:latin typeface="Symbol" pitchFamily="18" charset="2"/>
              </a:rPr>
              <a:t>+</a:t>
            </a:r>
            <a:endParaRPr lang="pl-PL" altLang="pl-PL" sz="2200">
              <a:solidFill>
                <a:srgbClr val="FFFF00"/>
              </a:solidFill>
              <a:effectLst/>
              <a:latin typeface="Symbol" pitchFamily="18" charset="2"/>
            </a:endParaRPr>
          </a:p>
        </p:txBody>
      </p:sp>
      <p:grpSp>
        <p:nvGrpSpPr>
          <p:cNvPr id="28680" name="Group 30"/>
          <p:cNvGrpSpPr>
            <a:grpSpLocks/>
          </p:cNvGrpSpPr>
          <p:nvPr/>
        </p:nvGrpSpPr>
        <p:grpSpPr bwMode="auto">
          <a:xfrm>
            <a:off x="7278688" y="2319338"/>
            <a:ext cx="1311275" cy="2505075"/>
            <a:chOff x="3882" y="1589"/>
            <a:chExt cx="826" cy="1578"/>
          </a:xfrm>
        </p:grpSpPr>
        <p:sp>
          <p:nvSpPr>
            <p:cNvPr id="657439" name="Oval 31"/>
            <p:cNvSpPr>
              <a:spLocks noChangeArrowheads="1"/>
            </p:cNvSpPr>
            <p:nvPr/>
          </p:nvSpPr>
          <p:spPr bwMode="auto">
            <a:xfrm>
              <a:off x="4244" y="1589"/>
              <a:ext cx="56" cy="60"/>
            </a:xfrm>
            <a:prstGeom prst="ellipse">
              <a:avLst/>
            </a:prstGeom>
            <a:solidFill>
              <a:srgbClr val="F8F8F8"/>
            </a:solidFill>
            <a:ln w="254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57440" name="Oval 32"/>
            <p:cNvSpPr>
              <a:spLocks noChangeArrowheads="1"/>
            </p:cNvSpPr>
            <p:nvPr/>
          </p:nvSpPr>
          <p:spPr bwMode="auto">
            <a:xfrm>
              <a:off x="4652" y="1997"/>
              <a:ext cx="56" cy="60"/>
            </a:xfrm>
            <a:prstGeom prst="ellipse">
              <a:avLst/>
            </a:prstGeom>
            <a:solidFill>
              <a:srgbClr val="F8F8F8"/>
            </a:solidFill>
            <a:ln w="254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57441" name="Oval 33"/>
            <p:cNvSpPr>
              <a:spLocks noChangeArrowheads="1"/>
            </p:cNvSpPr>
            <p:nvPr/>
          </p:nvSpPr>
          <p:spPr bwMode="auto">
            <a:xfrm>
              <a:off x="3882" y="2777"/>
              <a:ext cx="56" cy="60"/>
            </a:xfrm>
            <a:prstGeom prst="ellipse">
              <a:avLst/>
            </a:prstGeom>
            <a:solidFill>
              <a:srgbClr val="F8F8F8"/>
            </a:solidFill>
            <a:ln w="254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57442" name="Line 34"/>
            <p:cNvSpPr>
              <a:spLocks noChangeShapeType="1"/>
            </p:cNvSpPr>
            <p:nvPr/>
          </p:nvSpPr>
          <p:spPr bwMode="auto">
            <a:xfrm flipH="1" flipV="1">
              <a:off x="4293" y="1619"/>
              <a:ext cx="373" cy="402"/>
            </a:xfrm>
            <a:prstGeom prst="line">
              <a:avLst/>
            </a:prstGeom>
            <a:noFill/>
            <a:ln w="25400">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p>
          </p:txBody>
        </p:sp>
        <p:sp>
          <p:nvSpPr>
            <p:cNvPr id="657443" name="Line 35"/>
            <p:cNvSpPr>
              <a:spLocks noChangeShapeType="1"/>
            </p:cNvSpPr>
            <p:nvPr/>
          </p:nvSpPr>
          <p:spPr bwMode="auto">
            <a:xfrm flipH="1">
              <a:off x="4286" y="2041"/>
              <a:ext cx="400" cy="395"/>
            </a:xfrm>
            <a:prstGeom prst="line">
              <a:avLst/>
            </a:prstGeom>
            <a:noFill/>
            <a:ln w="25400">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p>
          </p:txBody>
        </p:sp>
        <p:sp>
          <p:nvSpPr>
            <p:cNvPr id="657444" name="Line 36"/>
            <p:cNvSpPr>
              <a:spLocks noChangeShapeType="1"/>
            </p:cNvSpPr>
            <p:nvPr/>
          </p:nvSpPr>
          <p:spPr bwMode="auto">
            <a:xfrm>
              <a:off x="3921" y="2801"/>
              <a:ext cx="295" cy="330"/>
            </a:xfrm>
            <a:prstGeom prst="line">
              <a:avLst/>
            </a:prstGeom>
            <a:noFill/>
            <a:ln w="25400">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p>
          </p:txBody>
        </p:sp>
        <p:sp>
          <p:nvSpPr>
            <p:cNvPr id="657445" name="Line 37"/>
            <p:cNvSpPr>
              <a:spLocks noChangeShapeType="1"/>
            </p:cNvSpPr>
            <p:nvPr/>
          </p:nvSpPr>
          <p:spPr bwMode="auto">
            <a:xfrm flipH="1">
              <a:off x="3933" y="2454"/>
              <a:ext cx="338" cy="346"/>
            </a:xfrm>
            <a:prstGeom prst="line">
              <a:avLst/>
            </a:prstGeom>
            <a:noFill/>
            <a:ln w="25400">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a:p>
          </p:txBody>
        </p:sp>
        <p:sp>
          <p:nvSpPr>
            <p:cNvPr id="657446" name="Oval 38"/>
            <p:cNvSpPr>
              <a:spLocks noChangeArrowheads="1"/>
            </p:cNvSpPr>
            <p:nvPr/>
          </p:nvSpPr>
          <p:spPr bwMode="auto">
            <a:xfrm>
              <a:off x="4257" y="2411"/>
              <a:ext cx="56" cy="60"/>
            </a:xfrm>
            <a:prstGeom prst="ellipse">
              <a:avLst/>
            </a:prstGeom>
            <a:solidFill>
              <a:srgbClr val="F8F8F8"/>
            </a:solidFill>
            <a:ln w="254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57447" name="Oval 39"/>
            <p:cNvSpPr>
              <a:spLocks noChangeArrowheads="1"/>
            </p:cNvSpPr>
            <p:nvPr/>
          </p:nvSpPr>
          <p:spPr bwMode="auto">
            <a:xfrm>
              <a:off x="4182" y="3107"/>
              <a:ext cx="56" cy="60"/>
            </a:xfrm>
            <a:prstGeom prst="ellipse">
              <a:avLst/>
            </a:prstGeom>
            <a:solidFill>
              <a:srgbClr val="F8F8F8"/>
            </a:solidFill>
            <a:ln w="254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28681" name="Text Box 41"/>
          <p:cNvSpPr txBox="1">
            <a:spLocks noChangeArrowheads="1"/>
          </p:cNvSpPr>
          <p:nvPr/>
        </p:nvSpPr>
        <p:spPr bwMode="auto">
          <a:xfrm>
            <a:off x="611188" y="3357563"/>
            <a:ext cx="6237287" cy="164623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25400">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a:solidFill>
                  <a:srgbClr val="EAEAEA"/>
                </a:solidFill>
                <a:effectLst/>
                <a:latin typeface="Arial" charset="0"/>
              </a:rPr>
              <a:t>If the variable takes only one value the search is </a:t>
            </a:r>
            <a:br>
              <a:rPr lang="en-US" altLang="pl-PL" sz="2000">
                <a:solidFill>
                  <a:srgbClr val="EAEAEA"/>
                </a:solidFill>
                <a:effectLst/>
                <a:latin typeface="Arial" charset="0"/>
              </a:rPr>
            </a:br>
            <a:r>
              <a:rPr lang="en-US" altLang="pl-PL" sz="2000">
                <a:solidFill>
                  <a:srgbClr val="EAEAEA"/>
                </a:solidFill>
                <a:effectLst/>
                <a:latin typeface="Arial" charset="0"/>
              </a:rPr>
              <a:t>greatly simplified: in our example </a:t>
            </a:r>
            <a:r>
              <a:rPr lang="en-US" altLang="pl-PL" sz="2000" i="1">
                <a:solidFill>
                  <a:srgbClr val="FFFF00"/>
                </a:solidFill>
                <a:effectLst/>
                <a:latin typeface="Arial" charset="0"/>
              </a:rPr>
              <a:t>R</a:t>
            </a:r>
            <a:r>
              <a:rPr lang="en-US" altLang="pl-PL" sz="2000" i="1" baseline="-25000">
                <a:solidFill>
                  <a:srgbClr val="FFFF00"/>
                </a:solidFill>
                <a:effectLst/>
                <a:latin typeface="Arial" charset="0"/>
              </a:rPr>
              <a:t>t</a:t>
            </a:r>
            <a:r>
              <a:rPr lang="en-US" altLang="pl-PL" sz="2000">
                <a:solidFill>
                  <a:srgbClr val="EAEAEA"/>
                </a:solidFill>
                <a:effectLst/>
                <a:latin typeface="Arial" charset="0"/>
              </a:rPr>
              <a:t> is the best variable since it may only grow; then </a:t>
            </a:r>
            <a:r>
              <a:rPr lang="en-US" altLang="pl-PL" sz="2000" i="1">
                <a:solidFill>
                  <a:srgbClr val="FFFF00"/>
                </a:solidFill>
                <a:effectLst/>
                <a:latin typeface="Arial" charset="0"/>
              </a:rPr>
              <a:t>I</a:t>
            </a:r>
            <a:r>
              <a:rPr lang="en-US" altLang="pl-PL" sz="2000">
                <a:solidFill>
                  <a:srgbClr val="EAEAEA"/>
                </a:solidFill>
                <a:effectLst/>
                <a:latin typeface="Arial" charset="0"/>
              </a:rPr>
              <a:t> may only decrease, and that leads to a unique solution for the remaining two variables, </a:t>
            </a:r>
            <a:r>
              <a:rPr lang="en-US" altLang="pl-PL" sz="2200" i="1">
                <a:solidFill>
                  <a:srgbClr val="FFFF00"/>
                </a:solidFill>
                <a:effectLst/>
                <a:latin typeface="Times New Roman" pitchFamily="18" charset="0"/>
              </a:rPr>
              <a:t>V</a:t>
            </a:r>
            <a:r>
              <a:rPr lang="en-US" altLang="pl-PL" sz="2200" baseline="-25000">
                <a:solidFill>
                  <a:srgbClr val="FFFF00"/>
                </a:solidFill>
                <a:effectLst/>
                <a:latin typeface="Times New Roman" pitchFamily="18" charset="0"/>
              </a:rPr>
              <a:t>1</a:t>
            </a:r>
            <a:r>
              <a:rPr lang="en-US" altLang="pl-PL" sz="2200" baseline="-25000">
                <a:solidFill>
                  <a:srgbClr val="EAEAEA"/>
                </a:solidFill>
                <a:effectLst/>
                <a:latin typeface="Times New Roman" pitchFamily="18" charset="0"/>
              </a:rPr>
              <a:t> </a:t>
            </a:r>
            <a:r>
              <a:rPr lang="en-US" altLang="pl-PL" sz="2000">
                <a:solidFill>
                  <a:srgbClr val="EAEAEA"/>
                </a:solidFill>
                <a:effectLst/>
                <a:latin typeface="Arial" charset="0"/>
              </a:rPr>
              <a:t>and </a:t>
            </a:r>
            <a:r>
              <a:rPr lang="en-US" altLang="pl-PL" sz="2200" i="1">
                <a:solidFill>
                  <a:srgbClr val="FFFF00"/>
                </a:solidFill>
                <a:effectLst/>
                <a:latin typeface="Times New Roman" pitchFamily="18" charset="0"/>
              </a:rPr>
              <a:t>V</a:t>
            </a:r>
            <a:r>
              <a:rPr lang="en-US" altLang="pl-PL" sz="2200" baseline="-25000">
                <a:solidFill>
                  <a:srgbClr val="FFFF00"/>
                </a:solidFill>
                <a:effectLst/>
                <a:latin typeface="Times New Roman" pitchFamily="18" charset="0"/>
              </a:rPr>
              <a:t>2</a:t>
            </a:r>
            <a:r>
              <a:rPr lang="en-US" altLang="pl-PL" sz="2200">
                <a:solidFill>
                  <a:srgbClr val="EAEAEA"/>
                </a:solidFill>
                <a:effectLst/>
                <a:latin typeface="Times New Roman" pitchFamily="18" charset="0"/>
              </a:rPr>
              <a:t>.</a:t>
            </a:r>
            <a:endParaRPr lang="pl-PL" altLang="pl-PL" sz="2200">
              <a:solidFill>
                <a:srgbClr val="EAEAEA"/>
              </a:solidFill>
              <a:effectLst/>
              <a:latin typeface="Times New Roman" pitchFamily="18" charset="0"/>
            </a:endParaRPr>
          </a:p>
        </p:txBody>
      </p:sp>
      <p:sp>
        <p:nvSpPr>
          <p:cNvPr id="28682" name="Text Box 43"/>
          <p:cNvSpPr txBox="1">
            <a:spLocks noChangeArrowheads="1"/>
          </p:cNvSpPr>
          <p:nvPr/>
        </p:nvSpPr>
        <p:spPr bwMode="auto">
          <a:xfrm>
            <a:off x="558800" y="5138738"/>
            <a:ext cx="8181975" cy="14636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25400">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a:solidFill>
                  <a:srgbClr val="EAEAEA"/>
                </a:solidFill>
                <a:effectLst/>
                <a:latin typeface="Arial" charset="0"/>
              </a:rPr>
              <a:t>A program based on this ideas may answer any question related to variable changes, and feasibility of constraints, for example, find all 111 possible situations that agree with all laws of physics. </a:t>
            </a:r>
          </a:p>
          <a:p>
            <a:pPr algn="l" eaLnBrk="1" hangingPunct="1">
              <a:spcBef>
                <a:spcPct val="50000"/>
              </a:spcBef>
            </a:pPr>
            <a:r>
              <a:rPr lang="en-US" altLang="pl-PL" sz="2000">
                <a:solidFill>
                  <a:srgbClr val="EAEAEA"/>
                </a:solidFill>
                <a:effectLst/>
                <a:latin typeface="Arial" charset="0"/>
              </a:rPr>
              <a:t>Note that constraints may be soft! </a:t>
            </a:r>
            <a:r>
              <a:rPr lang="en-US" altLang="pl-PL" sz="2000" i="1">
                <a:solidFill>
                  <a:srgbClr val="FFFF00"/>
                </a:solidFill>
                <a:effectLst/>
                <a:latin typeface="Arial" charset="0"/>
              </a:rPr>
              <a:t>F</a:t>
            </a:r>
            <a:r>
              <a:rPr lang="en-US" altLang="pl-PL" sz="2000">
                <a:solidFill>
                  <a:srgbClr val="FFFF00"/>
                </a:solidFill>
                <a:effectLst/>
                <a:latin typeface="Arial" charset="0"/>
              </a:rPr>
              <a:t>(X)</a:t>
            </a:r>
            <a:r>
              <a:rPr lang="en-US" altLang="pl-PL" sz="2000">
                <a:solidFill>
                  <a:srgbClr val="EAEAEA"/>
                </a:solidFill>
                <a:effectLst/>
                <a:latin typeface="Arial" charset="0"/>
              </a:rPr>
              <a:t> will measure overall agreement.</a:t>
            </a:r>
          </a:p>
        </p:txBody>
      </p:sp>
      <p:pic>
        <p:nvPicPr>
          <p:cNvPr id="28683"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188913"/>
            <a:ext cx="685800" cy="77787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a:xfrm>
            <a:off x="323850" y="188913"/>
            <a:ext cx="7772400" cy="771525"/>
          </a:xfrm>
          <a:effectLst>
            <a:outerShdw dist="35921" dir="2700000" algn="ctr" rotWithShape="0">
              <a:schemeClr val="bg2"/>
            </a:outerShdw>
          </a:effectLst>
          <a:extLst>
            <a:ext uri="{909E8E84-426E-40DD-AFC4-6F175D3DCCD1}">
              <a14:hiddenFill xmlns:a14="http://schemas.microsoft.com/office/drawing/2010/main">
                <a:solidFill>
                  <a:srgbClr val="006600"/>
                </a:solidFill>
              </a14:hiddenFill>
            </a:ext>
          </a:extLst>
        </p:spPr>
        <p:txBody>
          <a:bodyPr lIns="92075" tIns="46038" rIns="92075" bIns="46038"/>
          <a:lstStyle/>
          <a:p>
            <a:pPr eaLnBrk="1" hangingPunct="1">
              <a:defRPr/>
            </a:pPr>
            <a:r>
              <a:rPr lang="en-US" smtClean="0"/>
              <a:t>Intuition for mental &amp; manual skills</a:t>
            </a:r>
            <a:endParaRPr lang="pl-PL" smtClean="0"/>
          </a:p>
        </p:txBody>
      </p:sp>
      <p:sp>
        <p:nvSpPr>
          <p:cNvPr id="29699" name="Rectangle 3"/>
          <p:cNvSpPr>
            <a:spLocks noGrp="1" noChangeArrowheads="1"/>
          </p:cNvSpPr>
          <p:nvPr>
            <p:ph type="body" idx="1"/>
          </p:nvPr>
        </p:nvSpPr>
        <p:spPr>
          <a:xfrm>
            <a:off x="611188" y="1196975"/>
            <a:ext cx="8167687" cy="1881188"/>
          </a:xfrm>
          <a:extLst>
            <a:ext uri="{909E8E84-426E-40DD-AFC4-6F175D3DCCD1}">
              <a14:hiddenFill xmlns:a14="http://schemas.microsoft.com/office/drawing/2010/main">
                <a:solidFill>
                  <a:srgbClr val="006600"/>
                </a:solidFill>
              </a14:hiddenFill>
            </a:ext>
          </a:extLst>
        </p:spPr>
        <p:txBody>
          <a:bodyPr/>
          <a:lstStyle/>
          <a:p>
            <a:pPr marL="0" indent="0" eaLnBrk="1" hangingPunct="1">
              <a:spcBef>
                <a:spcPct val="50000"/>
              </a:spcBef>
              <a:buFontTx/>
              <a:buNone/>
            </a:pPr>
            <a:r>
              <a:rPr lang="en-US" altLang="pl-PL" smtClean="0"/>
              <a:t>Intuitive problem solving is not hard to model, either as neural, fuzzy, or similarity-based processes that reflect brain processes. </a:t>
            </a:r>
            <a:br>
              <a:rPr lang="en-US" altLang="pl-PL" smtClean="0"/>
            </a:br>
            <a:r>
              <a:rPr lang="en-US" altLang="pl-PL" smtClean="0"/>
              <a:t> </a:t>
            </a:r>
            <a:br>
              <a:rPr lang="en-US" altLang="pl-PL" smtClean="0"/>
            </a:br>
            <a:r>
              <a:rPr lang="en-US" altLang="pl-PL" smtClean="0"/>
              <a:t>No comparison with experimental results so far (complexity, errors). </a:t>
            </a:r>
          </a:p>
          <a:p>
            <a:pPr marL="0" indent="0" eaLnBrk="1" hangingPunct="1">
              <a:spcBef>
                <a:spcPct val="50000"/>
              </a:spcBef>
              <a:buFontTx/>
              <a:buNone/>
            </a:pPr>
            <a:r>
              <a:rPr lang="en-US" altLang="pl-PL" smtClean="0"/>
              <a:t>No results from brain imaging comparing logical vs. intuitive solutions?</a:t>
            </a:r>
            <a:endParaRPr lang="pl-PL" altLang="pl-PL" smtClean="0"/>
          </a:p>
        </p:txBody>
      </p:sp>
      <p:sp>
        <p:nvSpPr>
          <p:cNvPr id="29700" name="Text Box 4"/>
          <p:cNvSpPr txBox="1">
            <a:spLocks noChangeArrowheads="1"/>
          </p:cNvSpPr>
          <p:nvPr/>
        </p:nvSpPr>
        <p:spPr bwMode="auto">
          <a:xfrm>
            <a:off x="611188" y="3213100"/>
            <a:ext cx="818197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a:effectLst/>
                <a:latin typeface="Arial" charset="0"/>
              </a:rPr>
              <a:t>Another aspect of intuition: knowing how to act without reasoning.</a:t>
            </a:r>
          </a:p>
          <a:p>
            <a:pPr algn="l" eaLnBrk="1" hangingPunct="1">
              <a:spcBef>
                <a:spcPct val="50000"/>
              </a:spcBef>
            </a:pPr>
            <a:r>
              <a:rPr lang="en-US" altLang="pl-PL" sz="2000">
                <a:effectLst/>
                <a:latin typeface="Arial" charset="0"/>
              </a:rPr>
              <a:t>Learning new skills, such as car driving or using keyboard: </a:t>
            </a:r>
            <a:br>
              <a:rPr lang="en-US" altLang="pl-PL" sz="2000">
                <a:effectLst/>
                <a:latin typeface="Arial" charset="0"/>
              </a:rPr>
            </a:br>
            <a:r>
              <a:rPr lang="en-US" altLang="pl-PL" sz="2000">
                <a:effectLst/>
                <a:latin typeface="Arial" charset="0"/>
              </a:rPr>
              <a:t>initially conscious involvement (large brain areas active) mysteriously becomes automatic, subconscious &amp; intuitive (well-localized activity).</a:t>
            </a:r>
          </a:p>
          <a:p>
            <a:pPr algn="l" eaLnBrk="1" hangingPunct="1">
              <a:spcBef>
                <a:spcPct val="50000"/>
              </a:spcBef>
            </a:pPr>
            <a:r>
              <a:rPr lang="en-US" altLang="pl-PL" sz="2000">
                <a:effectLst/>
                <a:latin typeface="Arial" charset="0"/>
              </a:rPr>
              <a:t>How can conscious become subconscious?</a:t>
            </a:r>
          </a:p>
          <a:p>
            <a:pPr algn="l" eaLnBrk="1" hangingPunct="1">
              <a:spcBef>
                <a:spcPct val="50000"/>
              </a:spcBef>
            </a:pPr>
            <a:r>
              <a:rPr lang="en-US" altLang="pl-PL" sz="2000">
                <a:effectLst/>
                <a:latin typeface="Arial" charset="0"/>
              </a:rPr>
              <a:t>What is the role of consciousness here?  </a:t>
            </a:r>
          </a:p>
          <a:p>
            <a:pPr algn="l" eaLnBrk="1" hangingPunct="1">
              <a:spcBef>
                <a:spcPct val="50000"/>
              </a:spcBef>
            </a:pPr>
            <a:r>
              <a:rPr lang="en-US" altLang="pl-PL" sz="2000">
                <a:effectLst/>
                <a:latin typeface="Arial" charset="0"/>
              </a:rPr>
              <a:t>J. Taylor (2004) selected this problems as the most challenging for our understanding of the brain.</a:t>
            </a:r>
          </a:p>
        </p:txBody>
      </p:sp>
      <p:pic>
        <p:nvPicPr>
          <p:cNvPr id="297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115888"/>
            <a:ext cx="1028700" cy="10287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304800"/>
            <a:ext cx="7772400" cy="715963"/>
          </a:xfrm>
          <a:effectLst>
            <a:outerShdw dist="35921" dir="2700000" algn="ctr" rotWithShape="0">
              <a:schemeClr val="bg2"/>
            </a:outerShdw>
          </a:effectLst>
          <a:extLst>
            <a:ext uri="{909E8E84-426E-40DD-AFC4-6F175D3DCCD1}">
              <a14:hiddenFill xmlns:a14="http://schemas.microsoft.com/office/drawing/2010/main">
                <a:solidFill>
                  <a:srgbClr val="006600"/>
                </a:solidFill>
              </a14:hiddenFill>
            </a:ext>
          </a:extLst>
        </p:spPr>
        <p:txBody>
          <a:bodyPr lIns="92075" tIns="46038" rIns="92075" bIns="46038"/>
          <a:lstStyle/>
          <a:p>
            <a:pPr eaLnBrk="1" hangingPunct="1"/>
            <a:r>
              <a:rPr lang="en-US" altLang="pl-PL" smtClean="0"/>
              <a:t>Automatization of actions</a:t>
            </a:r>
          </a:p>
        </p:txBody>
      </p:sp>
      <p:sp>
        <p:nvSpPr>
          <p:cNvPr id="30723" name="Rectangle 3"/>
          <p:cNvSpPr>
            <a:spLocks noGrp="1" noChangeArrowheads="1"/>
          </p:cNvSpPr>
          <p:nvPr>
            <p:ph type="body" idx="1"/>
          </p:nvPr>
        </p:nvSpPr>
        <p:spPr>
          <a:xfrm>
            <a:off x="611188" y="1125538"/>
            <a:ext cx="6858000" cy="1096962"/>
          </a:xfrm>
          <a:extLst>
            <a:ext uri="{909E8E84-426E-40DD-AFC4-6F175D3DCCD1}">
              <a14:hiddenFill xmlns:a14="http://schemas.microsoft.com/office/drawing/2010/main">
                <a:solidFill>
                  <a:srgbClr val="006600"/>
                </a:solidFill>
              </a14:hiddenFill>
            </a:ext>
          </a:extLst>
        </p:spPr>
        <p:txBody>
          <a:bodyPr/>
          <a:lstStyle/>
          <a:p>
            <a:pPr marL="0" indent="0" eaLnBrk="1" hangingPunct="1">
              <a:lnSpc>
                <a:spcPct val="80000"/>
              </a:lnSpc>
              <a:spcBef>
                <a:spcPct val="0"/>
              </a:spcBef>
              <a:buFontTx/>
              <a:buNone/>
            </a:pPr>
            <a:r>
              <a:rPr lang="en-US" altLang="pl-PL" smtClean="0"/>
              <a:t>Learning of skills involves formation of perception-action distributed subnetworks, resonant attractor states of brain dynamics; such subnets are recruited from the beginning.</a:t>
            </a:r>
          </a:p>
        </p:txBody>
      </p:sp>
      <p:sp>
        <p:nvSpPr>
          <p:cNvPr id="30724" name="Text Box 4"/>
          <p:cNvSpPr txBox="1">
            <a:spLocks noChangeArrowheads="1"/>
          </p:cNvSpPr>
          <p:nvPr/>
        </p:nvSpPr>
        <p:spPr bwMode="auto">
          <a:xfrm>
            <a:off x="611188" y="2111375"/>
            <a:ext cx="8145462" cy="44862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lnSpc>
                <a:spcPct val="90000"/>
              </a:lnSpc>
              <a:buClr>
                <a:schemeClr val="tx2"/>
              </a:buClr>
              <a:buSzPct val="115000"/>
            </a:pPr>
            <a:r>
              <a:rPr lang="en-US" altLang="pl-PL" sz="2000">
                <a:solidFill>
                  <a:schemeClr val="tx1"/>
                </a:solidFill>
                <a:effectLst/>
                <a:latin typeface="Arial" charset="0"/>
              </a:rPr>
              <a:t>Reinforcement learning of new skills requires constant observing and evaluating how successful are the actions that the brain has planned and is executing, memorizing episodes for reference. </a:t>
            </a:r>
            <a:br>
              <a:rPr lang="en-US" altLang="pl-PL" sz="2000">
                <a:solidFill>
                  <a:schemeClr val="tx1"/>
                </a:solidFill>
                <a:effectLst/>
                <a:latin typeface="Arial" charset="0"/>
              </a:rPr>
            </a:br>
            <a:endParaRPr lang="en-US" altLang="pl-PL" sz="2000">
              <a:solidFill>
                <a:schemeClr val="tx1"/>
              </a:solidFill>
              <a:effectLst/>
              <a:latin typeface="Arial" charset="0"/>
            </a:endParaRPr>
          </a:p>
          <a:p>
            <a:pPr algn="l" eaLnBrk="1" hangingPunct="1">
              <a:lnSpc>
                <a:spcPct val="90000"/>
              </a:lnSpc>
              <a:buClr>
                <a:schemeClr val="tx2"/>
              </a:buClr>
              <a:buSzPct val="115000"/>
            </a:pPr>
            <a:r>
              <a:rPr lang="en-US" altLang="pl-PL" sz="2000">
                <a:solidFill>
                  <a:schemeClr val="tx1"/>
                </a:solidFill>
                <a:effectLst/>
                <a:latin typeface="Arial" charset="0"/>
              </a:rPr>
              <a:t>Relating current performance to memorized episodes of past actions  requires evaluation and comparison (Gray conjecture – subiculum, part of hippocampal formation); cognitive evaluation is coupled with emotional reactions that provide reinforcement reward by dopamine release, facilitating rapid learning of specialized neural modules.</a:t>
            </a:r>
          </a:p>
          <a:p>
            <a:pPr algn="l" eaLnBrk="1" hangingPunct="1">
              <a:lnSpc>
                <a:spcPct val="90000"/>
              </a:lnSpc>
              <a:buClr>
                <a:schemeClr val="tx2"/>
              </a:buClr>
              <a:buSzPct val="115000"/>
            </a:pPr>
            <a:r>
              <a:rPr lang="en-US" altLang="pl-PL" sz="2000">
                <a:solidFill>
                  <a:schemeClr val="tx1"/>
                </a:solidFill>
                <a:effectLst/>
                <a:latin typeface="Arial" charset="0"/>
              </a:rPr>
              <a:t> </a:t>
            </a:r>
            <a:br>
              <a:rPr lang="en-US" altLang="pl-PL" sz="2000">
                <a:solidFill>
                  <a:schemeClr val="tx1"/>
                </a:solidFill>
                <a:effectLst/>
                <a:latin typeface="Arial" charset="0"/>
              </a:rPr>
            </a:br>
            <a:r>
              <a:rPr lang="en-US" altLang="pl-PL" sz="2000">
                <a:solidFill>
                  <a:schemeClr val="tx1"/>
                </a:solidFill>
                <a:effectLst/>
                <a:latin typeface="Arial" charset="0"/>
              </a:rPr>
              <a:t>Working memory is essential to perform such complex task, as many observations should be brought together and be accessible to all brain subnetworks; errors are painfully conscious and remembered ... </a:t>
            </a:r>
          </a:p>
          <a:p>
            <a:pPr algn="l" eaLnBrk="1" hangingPunct="1">
              <a:lnSpc>
                <a:spcPct val="90000"/>
              </a:lnSpc>
              <a:buClr>
                <a:schemeClr val="tx2"/>
              </a:buClr>
              <a:buSzPct val="115000"/>
            </a:pPr>
            <a:endParaRPr lang="en-US" altLang="pl-PL" sz="2000">
              <a:solidFill>
                <a:schemeClr val="tx1"/>
              </a:solidFill>
              <a:effectLst/>
              <a:latin typeface="Arial" charset="0"/>
            </a:endParaRPr>
          </a:p>
          <a:p>
            <a:pPr algn="l" eaLnBrk="1" hangingPunct="1">
              <a:lnSpc>
                <a:spcPct val="90000"/>
              </a:lnSpc>
              <a:buClr>
                <a:schemeClr val="tx2"/>
              </a:buClr>
              <a:buSzPct val="115000"/>
            </a:pPr>
            <a:r>
              <a:rPr lang="en-US" altLang="pl-PL" sz="2000">
                <a:solidFill>
                  <a:schemeClr val="tx1"/>
                </a:solidFill>
                <a:effectLst/>
                <a:latin typeface="Arial" charset="0"/>
              </a:rPr>
              <a:t>Conscious experiences provide reinforcement; </a:t>
            </a:r>
            <a:br>
              <a:rPr lang="en-US" altLang="pl-PL" sz="2000">
                <a:solidFill>
                  <a:schemeClr val="tx1"/>
                </a:solidFill>
                <a:effectLst/>
                <a:latin typeface="Arial" charset="0"/>
              </a:rPr>
            </a:br>
            <a:r>
              <a:rPr lang="en-US" altLang="pl-PL" sz="2000">
                <a:solidFill>
                  <a:schemeClr val="tx1"/>
                </a:solidFill>
                <a:effectLst/>
                <a:latin typeface="Arial" charset="0"/>
              </a:rPr>
              <a:t>there is no transfer from conscious to subconscious. </a:t>
            </a:r>
          </a:p>
        </p:txBody>
      </p:sp>
      <p:pic>
        <p:nvPicPr>
          <p:cNvPr id="307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188913"/>
            <a:ext cx="1401763" cy="101282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152400"/>
            <a:ext cx="7772400" cy="792163"/>
          </a:xfrm>
          <a:effectLst>
            <a:outerShdw dist="35921" dir="2700000" algn="ctr" rotWithShape="0">
              <a:schemeClr val="bg2"/>
            </a:outerShdw>
          </a:effectLst>
          <a:extLst>
            <a:ext uri="{909E8E84-426E-40DD-AFC4-6F175D3DCCD1}">
              <a14:hiddenFill xmlns:a14="http://schemas.microsoft.com/office/drawing/2010/main">
                <a:solidFill>
                  <a:srgbClr val="006600"/>
                </a:solidFill>
              </a14:hiddenFill>
            </a:ext>
          </a:extLst>
        </p:spPr>
        <p:txBody>
          <a:bodyPr lIns="92075" tIns="46038" rIns="92075" bIns="46038"/>
          <a:lstStyle/>
          <a:p>
            <a:pPr eaLnBrk="1" hangingPunct="1"/>
            <a:r>
              <a:rPr lang="en-US" altLang="pl-PL" smtClean="0"/>
              <a:t>Stages of Skill Learning</a:t>
            </a:r>
          </a:p>
        </p:txBody>
      </p:sp>
      <p:sp>
        <p:nvSpPr>
          <p:cNvPr id="31747" name="Rectangle 3"/>
          <p:cNvSpPr>
            <a:spLocks noChangeArrowheads="1"/>
          </p:cNvSpPr>
          <p:nvPr/>
        </p:nvSpPr>
        <p:spPr bwMode="auto">
          <a:xfrm>
            <a:off x="460375" y="1155700"/>
            <a:ext cx="8543925" cy="55451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81000" indent="-381000"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buClr>
                <a:schemeClr val="tx2"/>
              </a:buClr>
              <a:buSzPct val="115000"/>
              <a:buFontTx/>
              <a:buAutoNum type="arabicPeriod"/>
            </a:pPr>
            <a:r>
              <a:rPr lang="en-US" altLang="pl-PL" sz="2000">
                <a:solidFill>
                  <a:schemeClr val="tx1"/>
                </a:solidFill>
                <a:effectLst/>
                <a:latin typeface="Arial" charset="0"/>
              </a:rPr>
              <a:t>At the cognitive stage initial (usually verbal) characterization of skill is used to guide behavior. Understanding instructions requires working memory capacity (frontal cortex), spatial imagination (parietal cortex, omitted in the simplified model) and access to long-term memory. </a:t>
            </a:r>
            <a:br>
              <a:rPr lang="en-US" altLang="pl-PL" sz="2000">
                <a:solidFill>
                  <a:schemeClr val="tx1"/>
                </a:solidFill>
                <a:effectLst/>
                <a:latin typeface="Arial" charset="0"/>
              </a:rPr>
            </a:br>
            <a:endParaRPr lang="en-US" altLang="pl-PL" sz="2000">
              <a:solidFill>
                <a:schemeClr val="tx1"/>
              </a:solidFill>
              <a:effectLst/>
              <a:latin typeface="Arial" charset="0"/>
            </a:endParaRPr>
          </a:p>
          <a:p>
            <a:pPr algn="l" eaLnBrk="1" hangingPunct="1">
              <a:buClr>
                <a:schemeClr val="tx2"/>
              </a:buClr>
              <a:buSzPct val="115000"/>
              <a:buFontTx/>
              <a:buAutoNum type="arabicPeriod"/>
            </a:pPr>
            <a:r>
              <a:rPr lang="en-US" altLang="pl-PL" sz="2000">
                <a:solidFill>
                  <a:schemeClr val="tx1"/>
                </a:solidFill>
                <a:effectLst/>
                <a:latin typeface="Arial" charset="0"/>
              </a:rPr>
              <a:t>At the associative stage motor actions are produced (motor cortex), consequences of actions observed and evaluated (limbic system), with reinforcement learning rapidly tuning the behavior, eliminating errors and the need for verbal mediation and attention to basic movements. </a:t>
            </a:r>
            <a:br>
              <a:rPr lang="en-US" altLang="pl-PL" sz="2000">
                <a:solidFill>
                  <a:schemeClr val="tx1"/>
                </a:solidFill>
                <a:effectLst/>
                <a:latin typeface="Arial" charset="0"/>
              </a:rPr>
            </a:br>
            <a:endParaRPr lang="en-US" altLang="pl-PL" sz="2000">
              <a:solidFill>
                <a:schemeClr val="tx1"/>
              </a:solidFill>
              <a:effectLst/>
              <a:latin typeface="Arial" charset="0"/>
            </a:endParaRPr>
          </a:p>
          <a:p>
            <a:pPr algn="l" eaLnBrk="1" hangingPunct="1">
              <a:buClr>
                <a:schemeClr val="tx2"/>
              </a:buClr>
              <a:buSzPct val="115000"/>
              <a:buFontTx/>
              <a:buAutoNum type="arabicPeriod"/>
            </a:pPr>
            <a:r>
              <a:rPr lang="en-US" altLang="pl-PL" sz="2000">
                <a:solidFill>
                  <a:schemeClr val="tx1"/>
                </a:solidFill>
                <a:effectLst/>
                <a:latin typeface="Arial" charset="0"/>
              </a:rPr>
              <a:t>At the autonomous stage skills are gradually improved via cerebellar learning making fine corrections to motor control signals, with little reliance upon working memory (blue connection). </a:t>
            </a:r>
          </a:p>
          <a:p>
            <a:pPr algn="l" eaLnBrk="1" hangingPunct="1">
              <a:buClr>
                <a:schemeClr val="tx2"/>
              </a:buClr>
              <a:buSzPct val="115000"/>
            </a:pPr>
            <a:endParaRPr lang="en-US" altLang="pl-PL" sz="2000">
              <a:solidFill>
                <a:schemeClr val="tx1"/>
              </a:solidFill>
              <a:effectLst/>
              <a:latin typeface="Arial" charset="0"/>
            </a:endParaRPr>
          </a:p>
          <a:p>
            <a:pPr algn="l" eaLnBrk="1" hangingPunct="1">
              <a:buClr>
                <a:schemeClr val="tx2"/>
              </a:buClr>
              <a:buSzPct val="115000"/>
            </a:pPr>
            <a:r>
              <a:rPr lang="en-US" altLang="pl-PL" sz="2000">
                <a:solidFill>
                  <a:schemeClr val="tx1"/>
                </a:solidFill>
                <a:effectLst/>
                <a:latin typeface="Arial" charset="0"/>
              </a:rPr>
              <a:t>This model will be implemented using PDP++ Neural Network Simulator (Randall O'Reilly, Univ. of Colorado, Boulder).</a:t>
            </a:r>
          </a:p>
          <a:p>
            <a:pPr algn="l" eaLnBrk="1" hangingPunct="1">
              <a:buClr>
                <a:schemeClr val="tx2"/>
              </a:buClr>
              <a:buSzPct val="115000"/>
            </a:pPr>
            <a:endParaRPr lang="en-US" altLang="pl-PL" sz="2000">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152400"/>
            <a:ext cx="7772400" cy="792163"/>
          </a:xfrm>
          <a:effectLst>
            <a:outerShdw dist="35921" dir="2700000" algn="ctr" rotWithShape="0">
              <a:schemeClr val="bg2"/>
            </a:outerShdw>
          </a:effectLst>
          <a:extLst>
            <a:ext uri="{909E8E84-426E-40DD-AFC4-6F175D3DCCD1}">
              <a14:hiddenFill xmlns:a14="http://schemas.microsoft.com/office/drawing/2010/main">
                <a:solidFill>
                  <a:srgbClr val="006600"/>
                </a:solidFill>
              </a14:hiddenFill>
            </a:ext>
          </a:extLst>
        </p:spPr>
        <p:txBody>
          <a:bodyPr lIns="92075" tIns="46038" rIns="92075" bIns="46038"/>
          <a:lstStyle/>
          <a:p>
            <a:pPr eaLnBrk="1" hangingPunct="1"/>
            <a:r>
              <a:rPr lang="en-US" altLang="pl-PL" smtClean="0"/>
              <a:t>Model of Skill Learning</a:t>
            </a:r>
          </a:p>
        </p:txBody>
      </p:sp>
      <p:sp>
        <p:nvSpPr>
          <p:cNvPr id="32771" name="Rectangle 3"/>
          <p:cNvSpPr>
            <a:spLocks noChangeArrowheads="1"/>
          </p:cNvSpPr>
          <p:nvPr/>
        </p:nvSpPr>
        <p:spPr bwMode="auto">
          <a:xfrm>
            <a:off x="460375" y="4686300"/>
            <a:ext cx="8543925" cy="20145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buClr>
                <a:schemeClr val="tx2"/>
              </a:buClr>
              <a:buSzPct val="115000"/>
            </a:pPr>
            <a:r>
              <a:rPr lang="en-US" altLang="pl-PL" sz="2000">
                <a:solidFill>
                  <a:schemeClr val="tx1"/>
                </a:solidFill>
                <a:effectLst/>
                <a:latin typeface="Arial" charset="0"/>
              </a:rPr>
              <a:t>Key elements: working memory (frontal lobes), spatial memory storage and value-meaning associations (limbic system), long term memory storage (neocortex), learning of motor sequences (basal ganglia caudate and putamen nuclei, pre-motor and supplementary motor cortex), further improvements of initial skills due to cerebellar learning, and interaction with the sensory cortices (including proprioception) providing the input.</a:t>
            </a:r>
          </a:p>
        </p:txBody>
      </p:sp>
      <p:grpSp>
        <p:nvGrpSpPr>
          <p:cNvPr id="32772" name="Group 29"/>
          <p:cNvGrpSpPr>
            <a:grpSpLocks/>
          </p:cNvGrpSpPr>
          <p:nvPr/>
        </p:nvGrpSpPr>
        <p:grpSpPr bwMode="auto">
          <a:xfrm>
            <a:off x="684213" y="1196975"/>
            <a:ext cx="7862887" cy="3273425"/>
            <a:chOff x="453" y="935"/>
            <a:chExt cx="4953" cy="2062"/>
          </a:xfrm>
        </p:grpSpPr>
        <p:sp>
          <p:nvSpPr>
            <p:cNvPr id="32773" name="Text Box 30"/>
            <p:cNvSpPr txBox="1">
              <a:spLocks noChangeArrowheads="1"/>
            </p:cNvSpPr>
            <p:nvPr/>
          </p:nvSpPr>
          <p:spPr bwMode="auto">
            <a:xfrm>
              <a:off x="597" y="1122"/>
              <a:ext cx="1167" cy="35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buClr>
                  <a:schemeClr val="tx2"/>
                </a:buClr>
                <a:buSzPct val="115000"/>
              </a:pPr>
              <a:r>
                <a:rPr lang="en-US" altLang="pl-PL" sz="1400" b="1">
                  <a:solidFill>
                    <a:schemeClr val="tx1"/>
                  </a:solidFill>
                  <a:effectLst/>
                  <a:latin typeface="Arial" charset="0"/>
                </a:rPr>
                <a:t>working memory (prefrontal lobes)</a:t>
              </a:r>
            </a:p>
          </p:txBody>
        </p:sp>
        <p:sp>
          <p:nvSpPr>
            <p:cNvPr id="32774" name="Text Box 31"/>
            <p:cNvSpPr txBox="1">
              <a:spLocks noChangeArrowheads="1"/>
            </p:cNvSpPr>
            <p:nvPr/>
          </p:nvSpPr>
          <p:spPr bwMode="auto">
            <a:xfrm>
              <a:off x="4023" y="1059"/>
              <a:ext cx="768" cy="2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buClr>
                  <a:schemeClr val="tx2"/>
                </a:buClr>
                <a:buSzPct val="115000"/>
              </a:pPr>
              <a:r>
                <a:rPr lang="en-US" altLang="pl-PL" sz="1400" b="1">
                  <a:solidFill>
                    <a:schemeClr val="tx1"/>
                  </a:solidFill>
                  <a:effectLst/>
                  <a:latin typeface="Arial" charset="0"/>
                </a:rPr>
                <a:t>Cerebellum</a:t>
              </a:r>
              <a:endParaRPr lang="en-US" altLang="pl-PL" sz="2400" b="1">
                <a:solidFill>
                  <a:schemeClr val="tx1"/>
                </a:solidFill>
                <a:effectLst/>
                <a:latin typeface="Arial" charset="0"/>
              </a:endParaRPr>
            </a:p>
          </p:txBody>
        </p:sp>
        <p:sp>
          <p:nvSpPr>
            <p:cNvPr id="32775" name="Text Box 32"/>
            <p:cNvSpPr txBox="1">
              <a:spLocks noChangeArrowheads="1"/>
            </p:cNvSpPr>
            <p:nvPr/>
          </p:nvSpPr>
          <p:spPr bwMode="auto">
            <a:xfrm>
              <a:off x="1800" y="2226"/>
              <a:ext cx="1441" cy="771"/>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buClr>
                  <a:schemeClr val="tx2"/>
                </a:buClr>
                <a:buSzPct val="115000"/>
              </a:pPr>
              <a:r>
                <a:rPr lang="en-US" altLang="pl-PL" sz="1400" b="1">
                  <a:solidFill>
                    <a:schemeClr val="tx1"/>
                  </a:solidFill>
                  <a:effectLst/>
                  <a:latin typeface="Arial" charset="0"/>
                </a:rPr>
                <a:t>Value/meaning and </a:t>
              </a:r>
              <a:br>
                <a:rPr lang="en-US" altLang="pl-PL" sz="1400" b="1">
                  <a:solidFill>
                    <a:schemeClr val="tx1"/>
                  </a:solidFill>
                  <a:effectLst/>
                  <a:latin typeface="Arial" charset="0"/>
                </a:rPr>
              </a:br>
              <a:r>
                <a:rPr lang="en-US" altLang="pl-PL" sz="1400" b="1">
                  <a:solidFill>
                    <a:schemeClr val="tx1"/>
                  </a:solidFill>
                  <a:effectLst/>
                  <a:latin typeface="Arial" charset="0"/>
                </a:rPr>
                <a:t>spatial memory</a:t>
              </a:r>
            </a:p>
            <a:p>
              <a:pPr eaLnBrk="1" hangingPunct="1">
                <a:buClr>
                  <a:schemeClr val="tx2"/>
                </a:buClr>
                <a:buSzPct val="115000"/>
              </a:pPr>
              <a:r>
                <a:rPr lang="en-US" altLang="pl-PL" sz="1400" b="1">
                  <a:solidFill>
                    <a:schemeClr val="tx1"/>
                  </a:solidFill>
                  <a:effectLst/>
                  <a:latin typeface="Arial" charset="0"/>
                </a:rPr>
                <a:t>(limbic system:</a:t>
              </a:r>
            </a:p>
            <a:p>
              <a:pPr eaLnBrk="1" hangingPunct="1">
                <a:buClr>
                  <a:schemeClr val="tx2"/>
                </a:buClr>
                <a:buSzPct val="115000"/>
              </a:pPr>
              <a:r>
                <a:rPr lang="en-US" altLang="pl-PL" sz="1400" b="1">
                  <a:solidFill>
                    <a:schemeClr val="tx1"/>
                  </a:solidFill>
                  <a:effectLst/>
                  <a:latin typeface="Arial" charset="0"/>
                </a:rPr>
                <a:t>hippocampus + amygdala)</a:t>
              </a:r>
              <a:endParaRPr lang="en-US" altLang="pl-PL" sz="2400" b="1">
                <a:solidFill>
                  <a:schemeClr val="tx1"/>
                </a:solidFill>
                <a:effectLst/>
                <a:latin typeface="Arial" charset="0"/>
              </a:endParaRPr>
            </a:p>
          </p:txBody>
        </p:sp>
        <p:sp>
          <p:nvSpPr>
            <p:cNvPr id="32776" name="Text Box 33"/>
            <p:cNvSpPr txBox="1">
              <a:spLocks noChangeArrowheads="1"/>
            </p:cNvSpPr>
            <p:nvPr/>
          </p:nvSpPr>
          <p:spPr bwMode="auto">
            <a:xfrm>
              <a:off x="2317" y="935"/>
              <a:ext cx="1182" cy="32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buClr>
                  <a:schemeClr val="tx2"/>
                </a:buClr>
                <a:buSzPct val="115000"/>
              </a:pPr>
              <a:r>
                <a:rPr lang="en-US" altLang="pl-PL" sz="1400" b="1">
                  <a:solidFill>
                    <a:schemeClr val="tx1"/>
                  </a:solidFill>
                  <a:effectLst/>
                  <a:latin typeface="Arial" charset="0"/>
                </a:rPr>
                <a:t>Long-term-memory</a:t>
              </a:r>
            </a:p>
            <a:p>
              <a:pPr eaLnBrk="1" hangingPunct="1">
                <a:buClr>
                  <a:schemeClr val="tx2"/>
                </a:buClr>
                <a:buSzPct val="115000"/>
              </a:pPr>
              <a:r>
                <a:rPr lang="en-US" altLang="pl-PL" sz="1400" b="1">
                  <a:solidFill>
                    <a:schemeClr val="tx1"/>
                  </a:solidFill>
                  <a:effectLst/>
                  <a:latin typeface="Arial" charset="0"/>
                </a:rPr>
                <a:t>(neocortex)</a:t>
              </a:r>
            </a:p>
          </p:txBody>
        </p:sp>
        <p:sp>
          <p:nvSpPr>
            <p:cNvPr id="677922" name="Line 34"/>
            <p:cNvSpPr>
              <a:spLocks noChangeShapeType="1"/>
            </p:cNvSpPr>
            <p:nvPr/>
          </p:nvSpPr>
          <p:spPr bwMode="auto">
            <a:xfrm flipH="1">
              <a:off x="1754" y="1120"/>
              <a:ext cx="554" cy="173"/>
            </a:xfrm>
            <a:prstGeom prst="line">
              <a:avLst/>
            </a:prstGeom>
            <a:noFill/>
            <a:ln w="31750" cmpd="dbl">
              <a:solidFill>
                <a:srgbClr val="FFFFFF"/>
              </a:solidFill>
              <a:round/>
              <a:headEnd type="arrow" w="med" len="med"/>
              <a:tailEnd type="arrow" w="med" len="med"/>
            </a:ln>
            <a:extLst>
              <a:ext uri="{909E8E84-426E-40DD-AFC4-6F175D3DCCD1}">
                <a14:hiddenFill xmlns:a14="http://schemas.microsoft.com/office/drawing/2010/main">
                  <a:noFill/>
                </a14:hiddenFill>
              </a:ext>
            </a:extLst>
          </p:spPr>
          <p:txBody>
            <a:bodyPr/>
            <a:lstStyle/>
            <a:p>
              <a:pPr>
                <a:defRPr/>
              </a:pPr>
              <a:endParaRPr lang="en-US"/>
            </a:p>
          </p:txBody>
        </p:sp>
        <p:sp>
          <p:nvSpPr>
            <p:cNvPr id="677923" name="Line 35"/>
            <p:cNvSpPr>
              <a:spLocks noChangeShapeType="1"/>
            </p:cNvSpPr>
            <p:nvPr/>
          </p:nvSpPr>
          <p:spPr bwMode="auto">
            <a:xfrm>
              <a:off x="3405" y="1682"/>
              <a:ext cx="1231" cy="147"/>
            </a:xfrm>
            <a:prstGeom prst="line">
              <a:avLst/>
            </a:prstGeom>
            <a:noFill/>
            <a:ln w="31750" cmpd="dbl">
              <a:solidFill>
                <a:srgbClr val="FFFFFF"/>
              </a:solidFill>
              <a:round/>
              <a:headEnd type="arrow" w="med" len="med"/>
              <a:tailEnd type="arrow" w="med" len="med"/>
            </a:ln>
            <a:extLst>
              <a:ext uri="{909E8E84-426E-40DD-AFC4-6F175D3DCCD1}">
                <a14:hiddenFill xmlns:a14="http://schemas.microsoft.com/office/drawing/2010/main">
                  <a:noFill/>
                </a14:hiddenFill>
              </a:ext>
            </a:extLst>
          </p:spPr>
          <p:txBody>
            <a:bodyPr/>
            <a:lstStyle/>
            <a:p>
              <a:pPr>
                <a:defRPr/>
              </a:pPr>
              <a:endParaRPr lang="en-US"/>
            </a:p>
          </p:txBody>
        </p:sp>
        <p:sp>
          <p:nvSpPr>
            <p:cNvPr id="677924" name="Line 36"/>
            <p:cNvSpPr>
              <a:spLocks noChangeShapeType="1"/>
            </p:cNvSpPr>
            <p:nvPr/>
          </p:nvSpPr>
          <p:spPr bwMode="auto">
            <a:xfrm>
              <a:off x="1402" y="1484"/>
              <a:ext cx="861" cy="715"/>
            </a:xfrm>
            <a:prstGeom prst="line">
              <a:avLst/>
            </a:prstGeom>
            <a:noFill/>
            <a:ln w="31750" cmpd="dbl">
              <a:solidFill>
                <a:srgbClr val="FFFFFF"/>
              </a:solidFill>
              <a:round/>
              <a:headEnd type="arrow" w="med" len="med"/>
              <a:tailEnd type="arrow" w="med" len="med"/>
            </a:ln>
            <a:extLst>
              <a:ext uri="{909E8E84-426E-40DD-AFC4-6F175D3DCCD1}">
                <a14:hiddenFill xmlns:a14="http://schemas.microsoft.com/office/drawing/2010/main">
                  <a:noFill/>
                </a14:hiddenFill>
              </a:ext>
            </a:extLst>
          </p:spPr>
          <p:txBody>
            <a:bodyPr/>
            <a:lstStyle/>
            <a:p>
              <a:pPr>
                <a:defRPr/>
              </a:pPr>
              <a:endParaRPr lang="en-US"/>
            </a:p>
          </p:txBody>
        </p:sp>
        <p:sp>
          <p:nvSpPr>
            <p:cNvPr id="677925" name="Line 37"/>
            <p:cNvSpPr>
              <a:spLocks noChangeShapeType="1"/>
            </p:cNvSpPr>
            <p:nvPr/>
          </p:nvSpPr>
          <p:spPr bwMode="auto">
            <a:xfrm>
              <a:off x="1764" y="1379"/>
              <a:ext cx="742" cy="237"/>
            </a:xfrm>
            <a:prstGeom prst="line">
              <a:avLst/>
            </a:prstGeom>
            <a:noFill/>
            <a:ln w="31750" cmpd="dbl">
              <a:solidFill>
                <a:srgbClr val="00FF00"/>
              </a:solidFill>
              <a:round/>
              <a:headEnd type="arrow" w="med" len="med"/>
              <a:tailEnd type="arrow" w="med" len="med"/>
            </a:ln>
            <a:extLst>
              <a:ext uri="{909E8E84-426E-40DD-AFC4-6F175D3DCCD1}">
                <a14:hiddenFill xmlns:a14="http://schemas.microsoft.com/office/drawing/2010/main">
                  <a:noFill/>
                </a14:hiddenFill>
              </a:ext>
            </a:extLst>
          </p:spPr>
          <p:txBody>
            <a:bodyPr/>
            <a:lstStyle/>
            <a:p>
              <a:pPr>
                <a:defRPr/>
              </a:pPr>
              <a:endParaRPr lang="en-US"/>
            </a:p>
          </p:txBody>
        </p:sp>
        <p:sp>
          <p:nvSpPr>
            <p:cNvPr id="677926" name="Line 38"/>
            <p:cNvSpPr>
              <a:spLocks noChangeShapeType="1"/>
            </p:cNvSpPr>
            <p:nvPr/>
          </p:nvSpPr>
          <p:spPr bwMode="auto">
            <a:xfrm>
              <a:off x="3241" y="2465"/>
              <a:ext cx="681" cy="172"/>
            </a:xfrm>
            <a:prstGeom prst="line">
              <a:avLst/>
            </a:prstGeom>
            <a:noFill/>
            <a:ln w="31750" cmpd="dbl">
              <a:solidFill>
                <a:srgbClr val="FFFFFF"/>
              </a:solidFill>
              <a:round/>
              <a:headEnd type="arrow" w="med" len="med"/>
              <a:tailEnd type="arrow" w="med" len="med"/>
            </a:ln>
            <a:extLst>
              <a:ext uri="{909E8E84-426E-40DD-AFC4-6F175D3DCCD1}">
                <a14:hiddenFill xmlns:a14="http://schemas.microsoft.com/office/drawing/2010/main">
                  <a:noFill/>
                </a14:hiddenFill>
              </a:ext>
            </a:extLst>
          </p:spPr>
          <p:txBody>
            <a:bodyPr/>
            <a:lstStyle/>
            <a:p>
              <a:pPr>
                <a:defRPr/>
              </a:pPr>
              <a:endParaRPr lang="en-US"/>
            </a:p>
          </p:txBody>
        </p:sp>
        <p:sp>
          <p:nvSpPr>
            <p:cNvPr id="677927" name="Line 39"/>
            <p:cNvSpPr>
              <a:spLocks noChangeShapeType="1"/>
            </p:cNvSpPr>
            <p:nvPr/>
          </p:nvSpPr>
          <p:spPr bwMode="auto">
            <a:xfrm flipH="1" flipV="1">
              <a:off x="4325" y="1365"/>
              <a:ext cx="1" cy="1072"/>
            </a:xfrm>
            <a:prstGeom prst="line">
              <a:avLst/>
            </a:prstGeom>
            <a:noFill/>
            <a:ln w="31750" cmpd="dbl">
              <a:solidFill>
                <a:srgbClr val="FFFFFF"/>
              </a:solidFill>
              <a:round/>
              <a:headEnd type="arrow" w="med" len="med"/>
              <a:tailEnd type="arrow" w="med" len="med"/>
            </a:ln>
            <a:extLst>
              <a:ext uri="{909E8E84-426E-40DD-AFC4-6F175D3DCCD1}">
                <a14:hiddenFill xmlns:a14="http://schemas.microsoft.com/office/drawing/2010/main">
                  <a:noFill/>
                </a14:hiddenFill>
              </a:ext>
            </a:extLst>
          </p:spPr>
          <p:txBody>
            <a:bodyPr/>
            <a:lstStyle/>
            <a:p>
              <a:pPr>
                <a:defRPr/>
              </a:pPr>
              <a:endParaRPr lang="en-US"/>
            </a:p>
          </p:txBody>
        </p:sp>
        <p:sp>
          <p:nvSpPr>
            <p:cNvPr id="32783" name="Text Box 40"/>
            <p:cNvSpPr txBox="1">
              <a:spLocks noChangeArrowheads="1"/>
            </p:cNvSpPr>
            <p:nvPr/>
          </p:nvSpPr>
          <p:spPr bwMode="auto">
            <a:xfrm>
              <a:off x="3934" y="2445"/>
              <a:ext cx="1053" cy="34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buClr>
                  <a:schemeClr val="tx2"/>
                </a:buClr>
                <a:buSzPct val="115000"/>
              </a:pPr>
              <a:r>
                <a:rPr lang="en-US" altLang="pl-PL" sz="1400" b="1">
                  <a:solidFill>
                    <a:schemeClr val="tx1"/>
                  </a:solidFill>
                  <a:effectLst/>
                  <a:latin typeface="Arial" charset="0"/>
                </a:rPr>
                <a:t>Motor sequences</a:t>
              </a:r>
            </a:p>
            <a:p>
              <a:pPr eaLnBrk="1" hangingPunct="1">
                <a:buClr>
                  <a:schemeClr val="tx2"/>
                </a:buClr>
                <a:buSzPct val="115000"/>
              </a:pPr>
              <a:r>
                <a:rPr lang="en-US" altLang="pl-PL" sz="1400" b="1">
                  <a:solidFill>
                    <a:schemeClr val="tx1"/>
                  </a:solidFill>
                  <a:effectLst/>
                  <a:latin typeface="Arial" charset="0"/>
                </a:rPr>
                <a:t>(basal ganglia)</a:t>
              </a:r>
              <a:endParaRPr lang="en-US" altLang="pl-PL" sz="2400" b="1">
                <a:solidFill>
                  <a:schemeClr val="tx1"/>
                </a:solidFill>
                <a:effectLst/>
                <a:latin typeface="Arial" charset="0"/>
              </a:endParaRPr>
            </a:p>
          </p:txBody>
        </p:sp>
        <p:sp>
          <p:nvSpPr>
            <p:cNvPr id="677929" name="Line 41"/>
            <p:cNvSpPr>
              <a:spLocks noChangeShapeType="1"/>
            </p:cNvSpPr>
            <p:nvPr/>
          </p:nvSpPr>
          <p:spPr bwMode="auto">
            <a:xfrm>
              <a:off x="1591" y="1493"/>
              <a:ext cx="2332" cy="939"/>
            </a:xfrm>
            <a:prstGeom prst="line">
              <a:avLst/>
            </a:prstGeom>
            <a:noFill/>
            <a:ln w="31750" cmpd="dbl">
              <a:solidFill>
                <a:srgbClr val="FFFFFF"/>
              </a:solidFill>
              <a:round/>
              <a:headEnd type="arrow" w="sm" len="med"/>
              <a:tailEnd type="arrow" w="sm" len="med"/>
            </a:ln>
            <a:extLst>
              <a:ext uri="{909E8E84-426E-40DD-AFC4-6F175D3DCCD1}">
                <a14:hiddenFill xmlns:a14="http://schemas.microsoft.com/office/drawing/2010/main">
                  <a:noFill/>
                </a14:hiddenFill>
              </a:ext>
            </a:extLst>
          </p:spPr>
          <p:txBody>
            <a:bodyPr/>
            <a:lstStyle/>
            <a:p>
              <a:pPr>
                <a:defRPr/>
              </a:pPr>
              <a:endParaRPr lang="en-US"/>
            </a:p>
          </p:txBody>
        </p:sp>
        <p:sp>
          <p:nvSpPr>
            <p:cNvPr id="677930" name="Line 42"/>
            <p:cNvSpPr>
              <a:spLocks noChangeShapeType="1"/>
            </p:cNvSpPr>
            <p:nvPr/>
          </p:nvSpPr>
          <p:spPr bwMode="auto">
            <a:xfrm flipV="1">
              <a:off x="3403" y="1208"/>
              <a:ext cx="600" cy="421"/>
            </a:xfrm>
            <a:prstGeom prst="line">
              <a:avLst/>
            </a:prstGeom>
            <a:noFill/>
            <a:ln w="31750" cmpd="dbl">
              <a:solidFill>
                <a:srgbClr val="FFFFFF"/>
              </a:solidFill>
              <a:round/>
              <a:headEnd type="arrow" w="sm" len="med"/>
              <a:tailEnd type="arrow" w="sm" len="med"/>
            </a:ln>
            <a:extLst>
              <a:ext uri="{909E8E84-426E-40DD-AFC4-6F175D3DCCD1}">
                <a14:hiddenFill xmlns:a14="http://schemas.microsoft.com/office/drawing/2010/main">
                  <a:noFill/>
                </a14:hiddenFill>
              </a:ext>
            </a:extLst>
          </p:spPr>
          <p:txBody>
            <a:bodyPr/>
            <a:lstStyle/>
            <a:p>
              <a:pPr>
                <a:defRPr/>
              </a:pPr>
              <a:endParaRPr lang="en-US"/>
            </a:p>
          </p:txBody>
        </p:sp>
        <p:sp>
          <p:nvSpPr>
            <p:cNvPr id="32786" name="Text Box 43"/>
            <p:cNvSpPr txBox="1">
              <a:spLocks noChangeArrowheads="1"/>
            </p:cNvSpPr>
            <p:nvPr/>
          </p:nvSpPr>
          <p:spPr bwMode="auto">
            <a:xfrm>
              <a:off x="512" y="1873"/>
              <a:ext cx="1167" cy="35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buClr>
                  <a:schemeClr val="tx2"/>
                </a:buClr>
                <a:buSzPct val="115000"/>
              </a:pPr>
              <a:r>
                <a:rPr lang="en-US" altLang="pl-PL" sz="1400" b="1">
                  <a:solidFill>
                    <a:schemeClr val="tx1"/>
                  </a:solidFill>
                  <a:effectLst/>
                  <a:latin typeface="Arial" charset="0"/>
                </a:rPr>
                <a:t>visual + auditory (temporal lobes)</a:t>
              </a:r>
            </a:p>
          </p:txBody>
        </p:sp>
        <p:sp>
          <p:nvSpPr>
            <p:cNvPr id="677932" name="Line 44"/>
            <p:cNvSpPr>
              <a:spLocks noChangeShapeType="1"/>
            </p:cNvSpPr>
            <p:nvPr/>
          </p:nvSpPr>
          <p:spPr bwMode="auto">
            <a:xfrm flipH="1">
              <a:off x="1018" y="2248"/>
              <a:ext cx="7" cy="377"/>
            </a:xfrm>
            <a:prstGeom prst="line">
              <a:avLst/>
            </a:prstGeom>
            <a:noFill/>
            <a:ln w="31750" cmpd="dbl">
              <a:solidFill>
                <a:srgbClr val="FFFFFF"/>
              </a:solidFill>
              <a:round/>
              <a:headEnd type="arrow" w="med" len="med"/>
              <a:tailEnd/>
            </a:ln>
            <a:extLst>
              <a:ext uri="{909E8E84-426E-40DD-AFC4-6F175D3DCCD1}">
                <a14:hiddenFill xmlns:a14="http://schemas.microsoft.com/office/drawing/2010/main">
                  <a:noFill/>
                </a14:hiddenFill>
              </a:ext>
            </a:extLst>
          </p:spPr>
          <p:txBody>
            <a:bodyPr/>
            <a:lstStyle/>
            <a:p>
              <a:pPr>
                <a:defRPr/>
              </a:pPr>
              <a:endParaRPr lang="en-US"/>
            </a:p>
          </p:txBody>
        </p:sp>
        <p:sp>
          <p:nvSpPr>
            <p:cNvPr id="32788" name="Text Box 45"/>
            <p:cNvSpPr txBox="1">
              <a:spLocks noChangeArrowheads="1"/>
            </p:cNvSpPr>
            <p:nvPr/>
          </p:nvSpPr>
          <p:spPr bwMode="auto">
            <a:xfrm>
              <a:off x="2512" y="1457"/>
              <a:ext cx="876" cy="32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buClr>
                  <a:schemeClr val="tx2"/>
                </a:buClr>
                <a:buSzPct val="115000"/>
              </a:pPr>
              <a:r>
                <a:rPr lang="en-US" altLang="pl-PL" sz="1400" b="1">
                  <a:solidFill>
                    <a:schemeClr val="tx1"/>
                  </a:solidFill>
                  <a:effectLst/>
                  <a:latin typeface="Arial" charset="0"/>
                </a:rPr>
                <a:t>Motor cortex</a:t>
              </a:r>
            </a:p>
            <a:p>
              <a:pPr eaLnBrk="1" hangingPunct="1">
                <a:buClr>
                  <a:schemeClr val="tx2"/>
                </a:buClr>
                <a:buSzPct val="115000"/>
              </a:pPr>
              <a:r>
                <a:rPr lang="en-US" altLang="pl-PL" sz="1400" b="1">
                  <a:solidFill>
                    <a:schemeClr val="tx1"/>
                  </a:solidFill>
                  <a:effectLst/>
                  <a:latin typeface="Arial" charset="0"/>
                </a:rPr>
                <a:t>(frontal lobes)</a:t>
              </a:r>
              <a:endParaRPr lang="en-US" altLang="pl-PL" sz="2400" b="1">
                <a:solidFill>
                  <a:schemeClr val="tx1"/>
                </a:solidFill>
                <a:effectLst/>
                <a:latin typeface="Arial" charset="0"/>
              </a:endParaRPr>
            </a:p>
          </p:txBody>
        </p:sp>
        <p:sp>
          <p:nvSpPr>
            <p:cNvPr id="32789" name="Text Box 46"/>
            <p:cNvSpPr txBox="1">
              <a:spLocks noChangeArrowheads="1"/>
            </p:cNvSpPr>
            <p:nvPr/>
          </p:nvSpPr>
          <p:spPr bwMode="auto">
            <a:xfrm>
              <a:off x="453" y="2591"/>
              <a:ext cx="1167"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buClr>
                  <a:schemeClr val="tx2"/>
                </a:buClr>
                <a:buSzPct val="115000"/>
              </a:pPr>
              <a:r>
                <a:rPr lang="en-US" altLang="pl-PL" sz="1400" b="1">
                  <a:solidFill>
                    <a:schemeClr val="tx1"/>
                  </a:solidFill>
                  <a:effectLst/>
                  <a:latin typeface="Arial" charset="0"/>
                </a:rPr>
                <a:t>Input from the</a:t>
              </a:r>
            </a:p>
            <a:p>
              <a:pPr eaLnBrk="1" hangingPunct="1">
                <a:buClr>
                  <a:schemeClr val="tx2"/>
                </a:buClr>
                <a:buSzPct val="115000"/>
              </a:pPr>
              <a:r>
                <a:rPr lang="en-US" altLang="pl-PL" sz="1400" b="1">
                  <a:solidFill>
                    <a:schemeClr val="tx1"/>
                  </a:solidFill>
                  <a:effectLst/>
                  <a:latin typeface="Arial" charset="0"/>
                </a:rPr>
                <a:t>environment</a:t>
              </a:r>
            </a:p>
          </p:txBody>
        </p:sp>
        <p:sp>
          <p:nvSpPr>
            <p:cNvPr id="677935" name="Line 47"/>
            <p:cNvSpPr>
              <a:spLocks noChangeShapeType="1"/>
            </p:cNvSpPr>
            <p:nvPr/>
          </p:nvSpPr>
          <p:spPr bwMode="auto">
            <a:xfrm>
              <a:off x="1067" y="1486"/>
              <a:ext cx="1" cy="369"/>
            </a:xfrm>
            <a:prstGeom prst="line">
              <a:avLst/>
            </a:prstGeom>
            <a:noFill/>
            <a:ln w="31750" cmpd="dbl">
              <a:solidFill>
                <a:srgbClr val="00FF00"/>
              </a:solidFill>
              <a:round/>
              <a:headEnd type="arrow" w="med" len="med"/>
              <a:tailEnd type="arrow" w="med" len="med"/>
            </a:ln>
            <a:extLst>
              <a:ext uri="{909E8E84-426E-40DD-AFC4-6F175D3DCCD1}">
                <a14:hiddenFill xmlns:a14="http://schemas.microsoft.com/office/drawing/2010/main">
                  <a:noFill/>
                </a14:hiddenFill>
              </a:ext>
            </a:extLst>
          </p:spPr>
          <p:txBody>
            <a:bodyPr/>
            <a:lstStyle/>
            <a:p>
              <a:pPr>
                <a:defRPr/>
              </a:pPr>
              <a:endParaRPr lang="en-US"/>
            </a:p>
          </p:txBody>
        </p:sp>
        <p:sp>
          <p:nvSpPr>
            <p:cNvPr id="677936" name="Line 48"/>
            <p:cNvSpPr>
              <a:spLocks noChangeShapeType="1"/>
            </p:cNvSpPr>
            <p:nvPr/>
          </p:nvSpPr>
          <p:spPr bwMode="auto">
            <a:xfrm flipH="1">
              <a:off x="1273" y="1211"/>
              <a:ext cx="1028" cy="658"/>
            </a:xfrm>
            <a:prstGeom prst="line">
              <a:avLst/>
            </a:prstGeom>
            <a:noFill/>
            <a:ln w="31750" cmpd="dbl">
              <a:solidFill>
                <a:srgbClr val="FFFFFF"/>
              </a:solidFill>
              <a:round/>
              <a:headEnd type="arrow" w="med" len="med"/>
              <a:tailEnd type="arrow" w="med" len="med"/>
            </a:ln>
            <a:extLst>
              <a:ext uri="{909E8E84-426E-40DD-AFC4-6F175D3DCCD1}">
                <a14:hiddenFill xmlns:a14="http://schemas.microsoft.com/office/drawing/2010/main">
                  <a:noFill/>
                </a14:hiddenFill>
              </a:ext>
            </a:extLst>
          </p:spPr>
          <p:txBody>
            <a:bodyPr/>
            <a:lstStyle/>
            <a:p>
              <a:pPr>
                <a:defRPr/>
              </a:pPr>
              <a:endParaRPr lang="en-US"/>
            </a:p>
          </p:txBody>
        </p:sp>
        <p:sp>
          <p:nvSpPr>
            <p:cNvPr id="32792" name="Text Box 49"/>
            <p:cNvSpPr txBox="1">
              <a:spLocks noChangeArrowheads="1"/>
            </p:cNvSpPr>
            <p:nvPr/>
          </p:nvSpPr>
          <p:spPr bwMode="auto">
            <a:xfrm>
              <a:off x="4638" y="1669"/>
              <a:ext cx="768" cy="35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buClr>
                  <a:schemeClr val="tx2"/>
                </a:buClr>
                <a:buSzPct val="115000"/>
              </a:pPr>
              <a:r>
                <a:rPr lang="en-US" altLang="pl-PL" sz="1400" b="1">
                  <a:solidFill>
                    <a:schemeClr val="tx1"/>
                  </a:solidFill>
                  <a:effectLst/>
                  <a:latin typeface="Arial" charset="0"/>
                </a:rPr>
                <a:t>Actions</a:t>
              </a:r>
            </a:p>
            <a:p>
              <a:pPr eaLnBrk="1" hangingPunct="1">
                <a:buClr>
                  <a:schemeClr val="tx2"/>
                </a:buClr>
                <a:buSzPct val="115000"/>
              </a:pPr>
              <a:r>
                <a:rPr lang="en-US" altLang="pl-PL" sz="1400" b="1">
                  <a:solidFill>
                    <a:schemeClr val="tx1"/>
                  </a:solidFill>
                  <a:effectLst/>
                  <a:latin typeface="Arial" charset="0"/>
                </a:rPr>
                <a:t>(muscles)</a:t>
              </a:r>
              <a:endParaRPr lang="en-US" altLang="pl-PL" sz="2400" b="1">
                <a:solidFill>
                  <a:schemeClr val="tx1"/>
                </a:solidFill>
                <a:effectLst/>
                <a:latin typeface="Arial" charset="0"/>
              </a:endParaRPr>
            </a:p>
          </p:txBody>
        </p:sp>
        <p:sp>
          <p:nvSpPr>
            <p:cNvPr id="677938" name="Line 50"/>
            <p:cNvSpPr>
              <a:spLocks noChangeShapeType="1"/>
            </p:cNvSpPr>
            <p:nvPr/>
          </p:nvSpPr>
          <p:spPr bwMode="auto">
            <a:xfrm flipH="1" flipV="1">
              <a:off x="4535" y="1341"/>
              <a:ext cx="571" cy="326"/>
            </a:xfrm>
            <a:prstGeom prst="line">
              <a:avLst/>
            </a:prstGeom>
            <a:noFill/>
            <a:ln w="31750" cmpd="dbl">
              <a:solidFill>
                <a:srgbClr val="FFFFFF"/>
              </a:solidFill>
              <a:round/>
              <a:headEnd type="arrow" w="med" len="med"/>
              <a:tailEnd type="arrow" w="med" len="med"/>
            </a:ln>
            <a:extLst>
              <a:ext uri="{909E8E84-426E-40DD-AFC4-6F175D3DCCD1}">
                <a14:hiddenFill xmlns:a14="http://schemas.microsoft.com/office/drawing/2010/main">
                  <a:noFill/>
                </a14:hiddenFill>
              </a:ext>
            </a:extLst>
          </p:spPr>
          <p:txBody>
            <a:bodyPr/>
            <a:lstStyle/>
            <a:p>
              <a:pPr>
                <a:defRPr/>
              </a:pPr>
              <a:endParaRPr lang="en-US"/>
            </a:p>
          </p:txBody>
        </p:sp>
        <p:sp>
          <p:nvSpPr>
            <p:cNvPr id="677939" name="Line 51"/>
            <p:cNvSpPr>
              <a:spLocks noChangeShapeType="1"/>
            </p:cNvSpPr>
            <p:nvPr/>
          </p:nvSpPr>
          <p:spPr bwMode="auto">
            <a:xfrm>
              <a:off x="3027" y="1806"/>
              <a:ext cx="1185" cy="643"/>
            </a:xfrm>
            <a:prstGeom prst="line">
              <a:avLst/>
            </a:prstGeom>
            <a:noFill/>
            <a:ln w="31750" cmpd="dbl">
              <a:solidFill>
                <a:srgbClr val="FFFFFF"/>
              </a:solidFill>
              <a:round/>
              <a:headEnd type="arrow" w="med" len="med"/>
              <a:tailEnd type="arrow" w="med" len="med"/>
            </a:ln>
            <a:extLst>
              <a:ext uri="{909E8E84-426E-40DD-AFC4-6F175D3DCCD1}">
                <a14:hiddenFill xmlns:a14="http://schemas.microsoft.com/office/drawing/2010/main">
                  <a:noFill/>
                </a14:hiddenFill>
              </a:ext>
            </a:extLst>
          </p:spPr>
          <p:txBody>
            <a:bodyPr/>
            <a:lstStyle/>
            <a:p>
              <a:pPr>
                <a:defRPr/>
              </a:pPr>
              <a:endParaRPr lang="en-US"/>
            </a:p>
          </p:txBody>
        </p:sp>
        <p:sp>
          <p:nvSpPr>
            <p:cNvPr id="677940" name="Line 52"/>
            <p:cNvSpPr>
              <a:spLocks noChangeShapeType="1"/>
            </p:cNvSpPr>
            <p:nvPr/>
          </p:nvSpPr>
          <p:spPr bwMode="auto">
            <a:xfrm flipH="1">
              <a:off x="1678" y="1689"/>
              <a:ext cx="810" cy="407"/>
            </a:xfrm>
            <a:prstGeom prst="line">
              <a:avLst/>
            </a:prstGeom>
            <a:noFill/>
            <a:ln w="31750" cmpd="dbl">
              <a:solidFill>
                <a:srgbClr val="00CCFF"/>
              </a:solidFill>
              <a:round/>
              <a:headEnd type="arrow" w="med" len="med"/>
              <a:tailEnd type="arrow" w="med" len="med"/>
            </a:ln>
            <a:extLst>
              <a:ext uri="{909E8E84-426E-40DD-AFC4-6F175D3DCCD1}">
                <a14:hiddenFill xmlns:a14="http://schemas.microsoft.com/office/drawing/2010/main">
                  <a:noFill/>
                </a14:hiddenFill>
              </a:ext>
            </a:extLst>
          </p:spPr>
          <p:txBody>
            <a:bodyPr/>
            <a:lstStyle/>
            <a:p>
              <a:pPr>
                <a:defRPr/>
              </a:pPr>
              <a:endParaRPr lang="en-US"/>
            </a:p>
          </p:txBody>
        </p:sp>
        <p:sp>
          <p:nvSpPr>
            <p:cNvPr id="677941" name="Line 53"/>
            <p:cNvSpPr>
              <a:spLocks noChangeShapeType="1"/>
            </p:cNvSpPr>
            <p:nvPr/>
          </p:nvSpPr>
          <p:spPr bwMode="auto">
            <a:xfrm flipH="1">
              <a:off x="1446" y="2527"/>
              <a:ext cx="341" cy="160"/>
            </a:xfrm>
            <a:prstGeom prst="line">
              <a:avLst/>
            </a:prstGeom>
            <a:noFill/>
            <a:ln w="31750" cmpd="dbl">
              <a:solidFill>
                <a:srgbClr val="FFFFFF"/>
              </a:solidFill>
              <a:round/>
              <a:headEnd type="arrow" w="med" len="med"/>
              <a:tailEnd/>
            </a:ln>
            <a:extLst>
              <a:ext uri="{909E8E84-426E-40DD-AFC4-6F175D3DCCD1}">
                <a14:hiddenFill xmlns:a14="http://schemas.microsoft.com/office/drawing/2010/main">
                  <a:noFill/>
                </a14:hiddenFill>
              </a:ext>
            </a:extLst>
          </p:spPr>
          <p:txBody>
            <a:bodyPr/>
            <a:lstStyle/>
            <a:p>
              <a:pPr>
                <a:defRPr/>
              </a:pPr>
              <a:endParaRPr lang="en-US"/>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684213" y="260350"/>
            <a:ext cx="7772400" cy="1143000"/>
          </a:xfrm>
          <a:effectLst>
            <a:outerShdw dist="35921" dir="2700000" algn="ctr" rotWithShape="0">
              <a:schemeClr val="bg2"/>
            </a:outerShdw>
          </a:effectLst>
        </p:spPr>
        <p:txBody>
          <a:bodyPr/>
          <a:lstStyle/>
          <a:p>
            <a:pPr eaLnBrk="1" hangingPunct="1">
              <a:defRPr/>
            </a:pPr>
            <a:r>
              <a:rPr lang="en-US" smtClean="0"/>
              <a:t>What is Emotion?</a:t>
            </a:r>
          </a:p>
        </p:txBody>
      </p:sp>
      <p:sp>
        <p:nvSpPr>
          <p:cNvPr id="33795" name="Rectangle 3"/>
          <p:cNvSpPr>
            <a:spLocks noGrp="1" noChangeArrowheads="1"/>
          </p:cNvSpPr>
          <p:nvPr>
            <p:ph type="body" idx="1"/>
          </p:nvPr>
        </p:nvSpPr>
        <p:spPr>
          <a:xfrm>
            <a:off x="685800" y="1700213"/>
            <a:ext cx="7772400" cy="4471987"/>
          </a:xfrm>
        </p:spPr>
        <p:txBody>
          <a:bodyPr/>
          <a:lstStyle/>
          <a:p>
            <a:pPr marL="447675" lvl="1" indent="9525" eaLnBrk="1" hangingPunct="1">
              <a:lnSpc>
                <a:spcPct val="90000"/>
              </a:lnSpc>
              <a:buFontTx/>
              <a:buNone/>
            </a:pPr>
            <a:r>
              <a:rPr lang="en-US" altLang="pl-PL" sz="2400" i="1" smtClean="0"/>
              <a:t>“The core of an emotion is readiness to act in a certain way; it is an urgency, or prioritization, of some goals and plans rather than others. Emotions can interrupt ongoing action; also they prioritize certain kinds of social interaction, prompting, for instance, cooperation or conflict.” </a:t>
            </a:r>
          </a:p>
          <a:p>
            <a:pPr marL="447675" lvl="1" indent="9525" eaLnBrk="1" hangingPunct="1">
              <a:lnSpc>
                <a:spcPct val="90000"/>
              </a:lnSpc>
              <a:buFontTx/>
              <a:buNone/>
            </a:pPr>
            <a:endParaRPr lang="en-US" altLang="pl-PL" sz="2400" i="1" smtClean="0"/>
          </a:p>
          <a:p>
            <a:pPr marL="447675" lvl="1" indent="9525" eaLnBrk="1" hangingPunct="1">
              <a:lnSpc>
                <a:spcPct val="90000"/>
              </a:lnSpc>
              <a:buFontTx/>
              <a:buNone/>
            </a:pPr>
            <a:r>
              <a:rPr lang="en-US" altLang="pl-PL" sz="2000" i="1" smtClean="0"/>
              <a:t>	From </a:t>
            </a:r>
            <a:r>
              <a:rPr lang="en-AU" altLang="pl-PL" sz="2000" i="1" smtClean="0"/>
              <a:t>N.H. Frijda, The Emotions, Cambridge, 1986.</a:t>
            </a:r>
          </a:p>
          <a:p>
            <a:pPr marL="447675" lvl="1" indent="9525" eaLnBrk="1" hangingPunct="1">
              <a:lnSpc>
                <a:spcPct val="90000"/>
              </a:lnSpc>
              <a:buFontTx/>
              <a:buNone/>
            </a:pPr>
            <a:endParaRPr lang="en-AU" altLang="pl-PL" sz="2000" i="1" smtClean="0"/>
          </a:p>
          <a:p>
            <a:pPr marL="447675" lvl="1" indent="9525" eaLnBrk="1" hangingPunct="1">
              <a:lnSpc>
                <a:spcPct val="90000"/>
              </a:lnSpc>
              <a:buFontTx/>
              <a:buNone/>
            </a:pPr>
            <a:endParaRPr lang="en-AU" altLang="pl-PL" sz="2000" i="1" smtClean="0"/>
          </a:p>
          <a:p>
            <a:pPr marL="447675" lvl="1" indent="9525" eaLnBrk="1" hangingPunct="1">
              <a:lnSpc>
                <a:spcPct val="90000"/>
              </a:lnSpc>
              <a:buFontTx/>
              <a:buNone/>
            </a:pPr>
            <a:endParaRPr lang="en-AU" altLang="pl-PL" sz="2000" i="1" smtClean="0"/>
          </a:p>
          <a:p>
            <a:pPr marL="447675" lvl="1" indent="9525" eaLnBrk="1" hangingPunct="1">
              <a:lnSpc>
                <a:spcPct val="90000"/>
              </a:lnSpc>
              <a:buFontTx/>
              <a:buNone/>
            </a:pPr>
            <a:r>
              <a:rPr lang="en-AU" altLang="pl-PL" sz="2000" smtClean="0"/>
              <a:t>Emovere: </a:t>
            </a:r>
            <a:r>
              <a:rPr lang="en-US" altLang="pl-PL" sz="2000" smtClean="0"/>
              <a:t>A Neuro-Cognitive Computational Framework for Research on Emotions (David Cho &amp; Co)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684213" y="188913"/>
            <a:ext cx="7772400" cy="1143000"/>
          </a:xfrm>
          <a:effectLst>
            <a:outerShdw dist="35921" dir="2700000" algn="ctr" rotWithShape="0">
              <a:schemeClr val="bg2"/>
            </a:outerShdw>
          </a:effectLst>
        </p:spPr>
        <p:txBody>
          <a:bodyPr/>
          <a:lstStyle/>
          <a:p>
            <a:pPr eaLnBrk="1" hangingPunct="1">
              <a:defRPr/>
            </a:pPr>
            <a:r>
              <a:rPr lang="en-US" smtClean="0"/>
              <a:t>Emotions: motivations</a:t>
            </a:r>
          </a:p>
        </p:txBody>
      </p:sp>
      <p:sp>
        <p:nvSpPr>
          <p:cNvPr id="34819" name="Rectangle 3"/>
          <p:cNvSpPr>
            <a:spLocks noGrp="1" noChangeArrowheads="1"/>
          </p:cNvSpPr>
          <p:nvPr>
            <p:ph type="body" idx="1"/>
          </p:nvPr>
        </p:nvSpPr>
        <p:spPr>
          <a:xfrm>
            <a:off x="685800" y="1341438"/>
            <a:ext cx="8278813" cy="5327650"/>
          </a:xfrm>
        </p:spPr>
        <p:txBody>
          <a:bodyPr/>
          <a:lstStyle/>
          <a:p>
            <a:pPr marL="457200" indent="-457200" eaLnBrk="1" hangingPunct="1">
              <a:lnSpc>
                <a:spcPct val="90000"/>
              </a:lnSpc>
            </a:pPr>
            <a:r>
              <a:rPr lang="en-US" altLang="pl-PL" smtClean="0"/>
              <a:t>Verbal information may not be the most significant part of interactions between humans, therefore emotions may play an important role in human-computer (and human-robot) interactions, and should be modeled in artificial systems.</a:t>
            </a:r>
            <a:br>
              <a:rPr lang="en-US" altLang="pl-PL" smtClean="0"/>
            </a:br>
            <a:endParaRPr lang="en-US" altLang="pl-PL" smtClean="0"/>
          </a:p>
          <a:p>
            <a:pPr marL="457200" indent="-457200" eaLnBrk="1" hangingPunct="1">
              <a:lnSpc>
                <a:spcPct val="90000"/>
              </a:lnSpc>
            </a:pPr>
            <a:r>
              <a:rPr lang="en-US" altLang="pl-PL" smtClean="0"/>
              <a:t>Emotions are an important factor in intelligent behavior, including problem solving, because they can help to focus attention on correct reasoning, providing values for different options.</a:t>
            </a:r>
            <a:br>
              <a:rPr lang="en-US" altLang="pl-PL" smtClean="0"/>
            </a:br>
            <a:endParaRPr lang="en-US" altLang="pl-PL" smtClean="0"/>
          </a:p>
          <a:p>
            <a:pPr marL="457200" indent="-457200" eaLnBrk="1" hangingPunct="1">
              <a:lnSpc>
                <a:spcPct val="90000"/>
              </a:lnSpc>
            </a:pPr>
            <a:r>
              <a:rPr lang="en-US" altLang="pl-PL" smtClean="0"/>
              <a:t>Understanding on how to capture real emotions in artificial system is an interesting and challenging problem.</a:t>
            </a:r>
          </a:p>
          <a:p>
            <a:pPr marL="914400" lvl="1" indent="-457200" eaLnBrk="1" hangingPunct="1">
              <a:lnSpc>
                <a:spcPct val="90000"/>
              </a:lnSpc>
            </a:pPr>
            <a:endParaRPr lang="en-US" altLang="pl-PL" smtClean="0"/>
          </a:p>
          <a:p>
            <a:pPr marL="457200" indent="-457200" eaLnBrk="1" hangingPunct="1">
              <a:lnSpc>
                <a:spcPct val="90000"/>
              </a:lnSpc>
            </a:pPr>
            <a:r>
              <a:rPr lang="en-US" altLang="pl-PL" smtClean="0"/>
              <a:t>Research on computational approaches to emotions is a state-of-the-art basic research topic.</a:t>
            </a:r>
          </a:p>
          <a:p>
            <a:pPr marL="457200" indent="-457200" eaLnBrk="1" hangingPunct="1">
              <a:lnSpc>
                <a:spcPct val="90000"/>
              </a:lnSpc>
            </a:pPr>
            <a:endParaRPr lang="en-US" altLang="pl-PL" smtClean="0"/>
          </a:p>
          <a:p>
            <a:pPr marL="457200" indent="-457200" eaLnBrk="1" hangingPunct="1">
              <a:lnSpc>
                <a:spcPct val="90000"/>
              </a:lnSpc>
            </a:pPr>
            <a:r>
              <a:rPr lang="en-US" altLang="pl-PL" smtClean="0"/>
              <a:t>Our Humanized InTerfaces (HITs), DREAM and intelligent tutor projects will benefit from affective computing.</a:t>
            </a:r>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404813"/>
            <a:ext cx="876300" cy="731837"/>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xfrm>
            <a:off x="1150938" y="365125"/>
            <a:ext cx="2268537" cy="361950"/>
          </a:xfrm>
        </p:spPr>
        <p:txBody>
          <a:bodyPr/>
          <a:lstStyle/>
          <a:p>
            <a:pPr eaLnBrk="1" hangingPunct="1">
              <a:defRPr/>
            </a:pPr>
            <a:r>
              <a:rPr lang="pl-PL" sz="3200" smtClean="0">
                <a:latin typeface="Arial Unicode MS" pitchFamily="34" charset="-128"/>
              </a:rPr>
              <a:t>Plan</a:t>
            </a:r>
            <a:endParaRPr lang="en-US" sz="2800" smtClean="0">
              <a:latin typeface="Arial Unicode MS" pitchFamily="34" charset="-128"/>
            </a:endParaRPr>
          </a:p>
        </p:txBody>
      </p:sp>
      <p:sp>
        <p:nvSpPr>
          <p:cNvPr id="8195" name="Rectangle 3"/>
          <p:cNvSpPr>
            <a:spLocks noGrp="1" noChangeArrowheads="1"/>
          </p:cNvSpPr>
          <p:nvPr>
            <p:ph type="body" sz="half" idx="1"/>
          </p:nvPr>
        </p:nvSpPr>
        <p:spPr>
          <a:xfrm>
            <a:off x="685800" y="1600200"/>
            <a:ext cx="6765925" cy="4724400"/>
          </a:xfrm>
          <a:extLst>
            <a:ext uri="{909E8E84-426E-40DD-AFC4-6F175D3DCCD1}">
              <a14:hiddenFill xmlns:a14="http://schemas.microsoft.com/office/drawing/2010/main">
                <a:solidFill>
                  <a:schemeClr val="bg1"/>
                </a:solidFill>
              </a14:hiddenFill>
            </a:ext>
          </a:extLst>
        </p:spPr>
        <p:txBody>
          <a:bodyPr/>
          <a:lstStyle/>
          <a:p>
            <a:pPr marL="533400" indent="-533400" eaLnBrk="1" hangingPunct="1">
              <a:buFont typeface="Wingdings" pitchFamily="2" charset="2"/>
              <a:buAutoNum type="arabicPeriod"/>
            </a:pPr>
            <a:endParaRPr lang="en-US" altLang="pl-PL" sz="2000" smtClean="0">
              <a:latin typeface="Arial Unicode MS" pitchFamily="34" charset="-128"/>
            </a:endParaRPr>
          </a:p>
          <a:p>
            <a:pPr marL="533400" indent="-533400" eaLnBrk="1" hangingPunct="1">
              <a:buFont typeface="Wingdings" pitchFamily="2" charset="2"/>
              <a:buAutoNum type="arabicPeriod"/>
            </a:pPr>
            <a:r>
              <a:rPr lang="en-US" altLang="pl-PL" sz="2000" smtClean="0">
                <a:latin typeface="Arial Unicode MS" pitchFamily="34" charset="-128"/>
              </a:rPr>
              <a:t>Neurocognitive model of mental processes.</a:t>
            </a:r>
            <a:br>
              <a:rPr lang="en-US" altLang="pl-PL" sz="2000" smtClean="0">
                <a:latin typeface="Arial Unicode MS" pitchFamily="34" charset="-128"/>
              </a:rPr>
            </a:br>
            <a:endParaRPr lang="en-US" altLang="pl-PL" sz="2000" smtClean="0">
              <a:latin typeface="Arial Unicode MS" pitchFamily="34" charset="-128"/>
            </a:endParaRPr>
          </a:p>
          <a:p>
            <a:pPr marL="533400" indent="-533400" eaLnBrk="1" hangingPunct="1">
              <a:buFont typeface="Wingdings" pitchFamily="2" charset="2"/>
              <a:buAutoNum type="arabicPeriod"/>
            </a:pPr>
            <a:r>
              <a:rPr lang="en-US" altLang="pl-PL" sz="2000" smtClean="0">
                <a:latin typeface="Arial Unicode MS" pitchFamily="34" charset="-128"/>
              </a:rPr>
              <a:t>Creativity: words in the brain, puzzles, 20 questions &amp; avatars. </a:t>
            </a:r>
          </a:p>
          <a:p>
            <a:pPr marL="533400" indent="-533400" eaLnBrk="1" hangingPunct="1">
              <a:buFont typeface="Wingdings" pitchFamily="2" charset="2"/>
              <a:buAutoNum type="arabicPeriod"/>
            </a:pPr>
            <a:r>
              <a:rPr lang="en-US" altLang="pl-PL" sz="2000" smtClean="0">
                <a:latin typeface="Arial Unicode MS" pitchFamily="34" charset="-128"/>
              </a:rPr>
              <a:t>Intuition: learning manual skills, from conscious attention to subconscious automatic action; dynamics of mental skill training. </a:t>
            </a:r>
          </a:p>
          <a:p>
            <a:pPr marL="533400" indent="-533400" eaLnBrk="1" hangingPunct="1">
              <a:buFont typeface="Wingdings" pitchFamily="2" charset="2"/>
              <a:buAutoNum type="arabicPeriod"/>
            </a:pPr>
            <a:r>
              <a:rPr lang="en-US" altLang="pl-PL" sz="2000" smtClean="0">
                <a:latin typeface="Arial Unicode MS" pitchFamily="34" charset="-128"/>
              </a:rPr>
              <a:t>Emotions: inferring internal states for brain-based model of affective information processing.</a:t>
            </a:r>
          </a:p>
          <a:p>
            <a:pPr marL="533400" indent="-533400" eaLnBrk="1" hangingPunct="1">
              <a:buFont typeface="Wingdings" pitchFamily="2" charset="2"/>
              <a:buAutoNum type="arabicPeriod"/>
            </a:pPr>
            <a:r>
              <a:rPr lang="en-US" altLang="pl-PL" sz="2000" smtClean="0">
                <a:latin typeface="Arial Unicode MS" pitchFamily="34" charset="-128"/>
              </a:rPr>
              <a:t>Perceptual Learning: effects of intelligent interactions with infants on development of categorical perception and general intelligence. </a:t>
            </a:r>
          </a:p>
          <a:p>
            <a:pPr marL="533400" indent="-533400" eaLnBrk="1" hangingPunct="1">
              <a:buFont typeface="Wingdings" pitchFamily="2" charset="2"/>
              <a:buAutoNum type="arabicPeriod"/>
            </a:pPr>
            <a:r>
              <a:rPr lang="en-US" altLang="pl-PL" sz="2000" smtClean="0">
                <a:latin typeface="Arial Unicode MS" pitchFamily="34" charset="-128"/>
              </a:rPr>
              <a:t>Final discussion? </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88913"/>
            <a:ext cx="1905000" cy="19050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1042988" y="115888"/>
            <a:ext cx="7772400" cy="792162"/>
          </a:xfrm>
          <a:effectLst>
            <a:outerShdw dist="35921" dir="2700000" algn="ctr" rotWithShape="0">
              <a:schemeClr val="bg2"/>
            </a:outerShdw>
          </a:effectLst>
          <a:extLst>
            <a:ext uri="{909E8E84-426E-40DD-AFC4-6F175D3DCCD1}">
              <a14:hiddenFill xmlns:a14="http://schemas.microsoft.com/office/drawing/2010/main">
                <a:solidFill>
                  <a:srgbClr val="006600"/>
                </a:solidFill>
              </a14:hiddenFill>
            </a:ext>
          </a:extLst>
        </p:spPr>
        <p:txBody>
          <a:bodyPr lIns="92075" tIns="46038" rIns="92075" bIns="46038"/>
          <a:lstStyle/>
          <a:p>
            <a:pPr eaLnBrk="1" hangingPunct="1">
              <a:defRPr/>
            </a:pPr>
            <a:r>
              <a:rPr lang="en-US" sz="4000" smtClean="0"/>
              <a:t>HIT related areas</a:t>
            </a:r>
          </a:p>
        </p:txBody>
      </p:sp>
      <p:sp>
        <p:nvSpPr>
          <p:cNvPr id="478239" name="Text Box 31"/>
          <p:cNvSpPr txBox="1">
            <a:spLocks noChangeArrowheads="1"/>
          </p:cNvSpPr>
          <p:nvPr/>
        </p:nvSpPr>
        <p:spPr bwMode="auto">
          <a:xfrm>
            <a:off x="3913188" y="2852738"/>
            <a:ext cx="1654175" cy="409575"/>
          </a:xfrm>
          <a:prstGeom prst="rect">
            <a:avLst/>
          </a:prstGeom>
          <a:solidFill>
            <a:schemeClr val="tx2"/>
          </a:solidFill>
          <a:ln w="12700">
            <a:solidFill>
              <a:schemeClr val="bg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gn="just">
              <a:spcBef>
                <a:spcPct val="50000"/>
              </a:spcBef>
              <a:buClr>
                <a:schemeClr val="tx2"/>
              </a:buClr>
              <a:buSzPct val="115000"/>
              <a:defRPr/>
            </a:pPr>
            <a:r>
              <a:rPr lang="en-US" sz="2000">
                <a:effectLst>
                  <a:outerShdw blurRad="38100" dist="38100" dir="2700000" algn="tl">
                    <a:srgbClr val="808080"/>
                  </a:outerShdw>
                </a:effectLst>
                <a:latin typeface="Arial" charset="0"/>
              </a:rPr>
              <a:t>HIT projects</a:t>
            </a:r>
            <a:endParaRPr lang="pl-PL" sz="2000">
              <a:effectLst>
                <a:outerShdw blurRad="38100" dist="38100" dir="2700000" algn="tl">
                  <a:srgbClr val="808080"/>
                </a:outerShdw>
              </a:effectLst>
              <a:latin typeface="Arial" charset="0"/>
            </a:endParaRPr>
          </a:p>
        </p:txBody>
      </p:sp>
      <p:sp>
        <p:nvSpPr>
          <p:cNvPr id="478240" name="Text Box 32"/>
          <p:cNvSpPr txBox="1">
            <a:spLocks noChangeArrowheads="1"/>
          </p:cNvSpPr>
          <p:nvPr/>
        </p:nvSpPr>
        <p:spPr bwMode="auto">
          <a:xfrm>
            <a:off x="2627313" y="1341438"/>
            <a:ext cx="1995487" cy="4095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gn="just">
              <a:spcBef>
                <a:spcPct val="50000"/>
              </a:spcBef>
              <a:buClr>
                <a:schemeClr val="tx2"/>
              </a:buClr>
              <a:buSzPct val="115000"/>
              <a:defRPr/>
            </a:pPr>
            <a:r>
              <a:rPr lang="en-US" sz="2000">
                <a:effectLst>
                  <a:outerShdw blurRad="38100" dist="38100" dir="2700000" algn="tl">
                    <a:srgbClr val="000000"/>
                  </a:outerShdw>
                </a:effectLst>
                <a:latin typeface="Arial" charset="0"/>
              </a:rPr>
              <a:t>T-T-S synthesis</a:t>
            </a:r>
            <a:endParaRPr lang="pl-PL" sz="2000">
              <a:effectLst>
                <a:outerShdw blurRad="38100" dist="38100" dir="2700000" algn="tl">
                  <a:srgbClr val="000000"/>
                </a:outerShdw>
              </a:effectLst>
              <a:latin typeface="Arial" charset="0"/>
            </a:endParaRPr>
          </a:p>
        </p:txBody>
      </p:sp>
      <p:sp>
        <p:nvSpPr>
          <p:cNvPr id="478241" name="Text Box 33"/>
          <p:cNvSpPr txBox="1">
            <a:spLocks noChangeArrowheads="1"/>
          </p:cNvSpPr>
          <p:nvPr/>
        </p:nvSpPr>
        <p:spPr bwMode="auto">
          <a:xfrm>
            <a:off x="3779838" y="1989138"/>
            <a:ext cx="2433637" cy="4095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gn="just">
              <a:spcBef>
                <a:spcPct val="50000"/>
              </a:spcBef>
              <a:buClr>
                <a:schemeClr val="tx2"/>
              </a:buClr>
              <a:buSzPct val="115000"/>
              <a:defRPr/>
            </a:pPr>
            <a:r>
              <a:rPr lang="en-US" sz="2000">
                <a:effectLst>
                  <a:outerShdw blurRad="38100" dist="38100" dir="2700000" algn="tl">
                    <a:srgbClr val="000000"/>
                  </a:outerShdw>
                </a:effectLst>
                <a:latin typeface="Arial" charset="0"/>
              </a:rPr>
              <a:t>Speech recognition</a:t>
            </a:r>
            <a:endParaRPr lang="pl-PL" sz="2000">
              <a:effectLst>
                <a:outerShdw blurRad="38100" dist="38100" dir="2700000" algn="tl">
                  <a:srgbClr val="000000"/>
                </a:outerShdw>
              </a:effectLst>
              <a:latin typeface="Arial" charset="0"/>
            </a:endParaRPr>
          </a:p>
        </p:txBody>
      </p:sp>
      <p:sp>
        <p:nvSpPr>
          <p:cNvPr id="478242" name="Line 34"/>
          <p:cNvSpPr>
            <a:spLocks noChangeShapeType="1"/>
          </p:cNvSpPr>
          <p:nvPr/>
        </p:nvSpPr>
        <p:spPr bwMode="auto">
          <a:xfrm flipV="1">
            <a:off x="4837113" y="2420938"/>
            <a:ext cx="22225" cy="422275"/>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43" name="Line 35"/>
          <p:cNvSpPr>
            <a:spLocks noChangeShapeType="1"/>
          </p:cNvSpPr>
          <p:nvPr/>
        </p:nvSpPr>
        <p:spPr bwMode="auto">
          <a:xfrm flipH="1" flipV="1">
            <a:off x="2987675" y="1773238"/>
            <a:ext cx="1149350" cy="1060450"/>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44" name="Text Box 36"/>
          <p:cNvSpPr txBox="1">
            <a:spLocks noChangeArrowheads="1"/>
          </p:cNvSpPr>
          <p:nvPr/>
        </p:nvSpPr>
        <p:spPr bwMode="auto">
          <a:xfrm>
            <a:off x="1395413" y="3163888"/>
            <a:ext cx="1874837" cy="4095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gn="just">
              <a:spcBef>
                <a:spcPct val="50000"/>
              </a:spcBef>
              <a:buClr>
                <a:schemeClr val="tx2"/>
              </a:buClr>
              <a:buSzPct val="115000"/>
              <a:defRPr/>
            </a:pPr>
            <a:r>
              <a:rPr lang="en-US" sz="2000">
                <a:effectLst>
                  <a:outerShdw blurRad="38100" dist="38100" dir="2700000" algn="tl">
                    <a:srgbClr val="000000"/>
                  </a:outerShdw>
                </a:effectLst>
                <a:latin typeface="Arial" charset="0"/>
              </a:rPr>
              <a:t>Talking heads</a:t>
            </a:r>
            <a:endParaRPr lang="pl-PL" sz="2000">
              <a:effectLst>
                <a:outerShdw blurRad="38100" dist="38100" dir="2700000" algn="tl">
                  <a:srgbClr val="000000"/>
                </a:outerShdw>
              </a:effectLst>
              <a:latin typeface="Arial" charset="0"/>
            </a:endParaRPr>
          </a:p>
        </p:txBody>
      </p:sp>
      <p:sp>
        <p:nvSpPr>
          <p:cNvPr id="478245" name="Text Box 37"/>
          <p:cNvSpPr txBox="1">
            <a:spLocks noChangeArrowheads="1"/>
          </p:cNvSpPr>
          <p:nvPr/>
        </p:nvSpPr>
        <p:spPr bwMode="auto">
          <a:xfrm>
            <a:off x="755650" y="1700213"/>
            <a:ext cx="1574800" cy="7143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spcBef>
                <a:spcPct val="50000"/>
              </a:spcBef>
              <a:buClr>
                <a:schemeClr val="tx2"/>
              </a:buClr>
              <a:buSzPct val="115000"/>
              <a:defRPr/>
            </a:pPr>
            <a:r>
              <a:rPr lang="en-US" sz="2000">
                <a:effectLst>
                  <a:outerShdw blurRad="38100" dist="38100" dir="2700000" algn="tl">
                    <a:srgbClr val="000000"/>
                  </a:outerShdw>
                </a:effectLst>
                <a:latin typeface="Arial" charset="0"/>
              </a:rPr>
              <a:t>Behavioral</a:t>
            </a:r>
            <a:br>
              <a:rPr lang="en-US" sz="2000">
                <a:effectLst>
                  <a:outerShdw blurRad="38100" dist="38100" dir="2700000" algn="tl">
                    <a:srgbClr val="000000"/>
                  </a:outerShdw>
                </a:effectLst>
                <a:latin typeface="Arial" charset="0"/>
              </a:rPr>
            </a:br>
            <a:r>
              <a:rPr lang="en-US" sz="2000">
                <a:effectLst>
                  <a:outerShdw blurRad="38100" dist="38100" dir="2700000" algn="tl">
                    <a:srgbClr val="000000"/>
                  </a:outerShdw>
                </a:effectLst>
                <a:latin typeface="Arial" charset="0"/>
              </a:rPr>
              <a:t>models</a:t>
            </a:r>
            <a:endParaRPr lang="pl-PL" sz="2000">
              <a:effectLst>
                <a:outerShdw blurRad="38100" dist="38100" dir="2700000" algn="tl">
                  <a:srgbClr val="000000"/>
                </a:outerShdw>
              </a:effectLst>
              <a:latin typeface="Arial" charset="0"/>
            </a:endParaRPr>
          </a:p>
        </p:txBody>
      </p:sp>
      <p:sp>
        <p:nvSpPr>
          <p:cNvPr id="478246" name="Line 38"/>
          <p:cNvSpPr>
            <a:spLocks noChangeShapeType="1"/>
          </p:cNvSpPr>
          <p:nvPr/>
        </p:nvSpPr>
        <p:spPr bwMode="auto">
          <a:xfrm flipH="1">
            <a:off x="2330450" y="1557338"/>
            <a:ext cx="296863" cy="633412"/>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47" name="Line 39"/>
          <p:cNvSpPr>
            <a:spLocks noChangeShapeType="1"/>
          </p:cNvSpPr>
          <p:nvPr/>
        </p:nvSpPr>
        <p:spPr bwMode="auto">
          <a:xfrm flipH="1">
            <a:off x="3273425" y="3074988"/>
            <a:ext cx="635000" cy="263525"/>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48" name="Text Box 40"/>
          <p:cNvSpPr txBox="1">
            <a:spLocks noChangeArrowheads="1"/>
          </p:cNvSpPr>
          <p:nvPr/>
        </p:nvSpPr>
        <p:spPr bwMode="auto">
          <a:xfrm>
            <a:off x="595313" y="3976688"/>
            <a:ext cx="1230312" cy="4095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gn="just">
              <a:spcBef>
                <a:spcPct val="50000"/>
              </a:spcBef>
              <a:buClr>
                <a:schemeClr val="tx2"/>
              </a:buClr>
              <a:buSzPct val="115000"/>
              <a:defRPr/>
            </a:pPr>
            <a:r>
              <a:rPr lang="en-US" sz="2000">
                <a:effectLst>
                  <a:outerShdw blurRad="38100" dist="38100" dir="2700000" algn="tl">
                    <a:srgbClr val="000000"/>
                  </a:outerShdw>
                </a:effectLst>
                <a:latin typeface="Arial" charset="0"/>
              </a:rPr>
              <a:t>Graphics</a:t>
            </a:r>
            <a:endParaRPr lang="pl-PL" sz="2000">
              <a:effectLst>
                <a:outerShdw blurRad="38100" dist="38100" dir="2700000" algn="tl">
                  <a:srgbClr val="000000"/>
                </a:outerShdw>
              </a:effectLst>
              <a:latin typeface="Arial" charset="0"/>
            </a:endParaRPr>
          </a:p>
        </p:txBody>
      </p:sp>
      <p:sp>
        <p:nvSpPr>
          <p:cNvPr id="478249" name="Line 41"/>
          <p:cNvSpPr>
            <a:spLocks noChangeShapeType="1"/>
          </p:cNvSpPr>
          <p:nvPr/>
        </p:nvSpPr>
        <p:spPr bwMode="auto">
          <a:xfrm flipH="1">
            <a:off x="1500188" y="3589338"/>
            <a:ext cx="841375" cy="366712"/>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50" name="Text Box 42"/>
          <p:cNvSpPr txBox="1">
            <a:spLocks noChangeArrowheads="1"/>
          </p:cNvSpPr>
          <p:nvPr/>
        </p:nvSpPr>
        <p:spPr bwMode="auto">
          <a:xfrm>
            <a:off x="6227763" y="3024188"/>
            <a:ext cx="2916237" cy="4095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gn="just">
              <a:spcBef>
                <a:spcPct val="50000"/>
              </a:spcBef>
              <a:buClr>
                <a:schemeClr val="tx2"/>
              </a:buClr>
              <a:buSzPct val="115000"/>
              <a:defRPr/>
            </a:pPr>
            <a:r>
              <a:rPr lang="en-US" sz="2000">
                <a:effectLst>
                  <a:outerShdw blurRad="38100" dist="38100" dir="2700000" algn="tl">
                    <a:srgbClr val="000000"/>
                  </a:outerShdw>
                </a:effectLst>
                <a:latin typeface="Arial" charset="0"/>
              </a:rPr>
              <a:t>Cognitive Architectures</a:t>
            </a:r>
            <a:endParaRPr lang="pl-PL" sz="2000">
              <a:effectLst>
                <a:outerShdw blurRad="38100" dist="38100" dir="2700000" algn="tl">
                  <a:srgbClr val="000000"/>
                </a:outerShdw>
              </a:effectLst>
              <a:latin typeface="Arial" charset="0"/>
            </a:endParaRPr>
          </a:p>
        </p:txBody>
      </p:sp>
      <p:sp>
        <p:nvSpPr>
          <p:cNvPr id="478251" name="Line 43"/>
          <p:cNvSpPr>
            <a:spLocks noChangeShapeType="1"/>
          </p:cNvSpPr>
          <p:nvPr/>
        </p:nvSpPr>
        <p:spPr bwMode="auto">
          <a:xfrm>
            <a:off x="5567363" y="3040063"/>
            <a:ext cx="660400" cy="173037"/>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52" name="Line 44"/>
          <p:cNvSpPr>
            <a:spLocks noChangeShapeType="1"/>
          </p:cNvSpPr>
          <p:nvPr/>
        </p:nvSpPr>
        <p:spPr bwMode="auto">
          <a:xfrm>
            <a:off x="4735513" y="3273425"/>
            <a:ext cx="1463675" cy="663575"/>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53" name="Text Box 45"/>
          <p:cNvSpPr txBox="1">
            <a:spLocks noChangeArrowheads="1"/>
          </p:cNvSpPr>
          <p:nvPr/>
        </p:nvSpPr>
        <p:spPr bwMode="auto">
          <a:xfrm>
            <a:off x="7491413" y="3968750"/>
            <a:ext cx="1312862" cy="7143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gn="just">
              <a:spcBef>
                <a:spcPct val="50000"/>
              </a:spcBef>
              <a:buClr>
                <a:schemeClr val="tx2"/>
              </a:buClr>
              <a:buSzPct val="115000"/>
              <a:defRPr/>
            </a:pPr>
            <a:r>
              <a:rPr lang="en-US" sz="2000">
                <a:effectLst>
                  <a:outerShdw blurRad="38100" dist="38100" dir="2700000" algn="tl">
                    <a:srgbClr val="000000"/>
                  </a:outerShdw>
                </a:effectLst>
                <a:latin typeface="Arial" charset="0"/>
              </a:rPr>
              <a:t>Cognitive science</a:t>
            </a:r>
            <a:endParaRPr lang="pl-PL" sz="2000">
              <a:effectLst>
                <a:outerShdw blurRad="38100" dist="38100" dir="2700000" algn="tl">
                  <a:srgbClr val="000000"/>
                </a:outerShdw>
              </a:effectLst>
              <a:latin typeface="Arial" charset="0"/>
            </a:endParaRPr>
          </a:p>
        </p:txBody>
      </p:sp>
      <p:sp>
        <p:nvSpPr>
          <p:cNvPr id="478254" name="Text Box 46"/>
          <p:cNvSpPr txBox="1">
            <a:spLocks noChangeArrowheads="1"/>
          </p:cNvSpPr>
          <p:nvPr/>
        </p:nvSpPr>
        <p:spPr bwMode="auto">
          <a:xfrm>
            <a:off x="3865563" y="3697288"/>
            <a:ext cx="455612" cy="4095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gn="just">
              <a:spcBef>
                <a:spcPct val="50000"/>
              </a:spcBef>
              <a:buClr>
                <a:schemeClr val="tx2"/>
              </a:buClr>
              <a:buSzPct val="115000"/>
              <a:defRPr/>
            </a:pPr>
            <a:r>
              <a:rPr lang="en-US" sz="2000">
                <a:effectLst>
                  <a:outerShdw blurRad="38100" dist="38100" dir="2700000" algn="tl">
                    <a:srgbClr val="000000"/>
                  </a:outerShdw>
                </a:effectLst>
                <a:latin typeface="Arial" charset="0"/>
              </a:rPr>
              <a:t>AI</a:t>
            </a:r>
            <a:endParaRPr lang="pl-PL" sz="2000">
              <a:effectLst>
                <a:outerShdw blurRad="38100" dist="38100" dir="2700000" algn="tl">
                  <a:srgbClr val="000000"/>
                </a:outerShdw>
              </a:effectLst>
              <a:latin typeface="Arial" charset="0"/>
            </a:endParaRPr>
          </a:p>
        </p:txBody>
      </p:sp>
      <p:sp>
        <p:nvSpPr>
          <p:cNvPr id="478255" name="Line 47"/>
          <p:cNvSpPr>
            <a:spLocks noChangeShapeType="1"/>
          </p:cNvSpPr>
          <p:nvPr/>
        </p:nvSpPr>
        <p:spPr bwMode="auto">
          <a:xfrm flipH="1">
            <a:off x="4086225" y="3252788"/>
            <a:ext cx="419100" cy="414337"/>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56" name="Text Box 48"/>
          <p:cNvSpPr txBox="1">
            <a:spLocks noChangeArrowheads="1"/>
          </p:cNvSpPr>
          <p:nvPr/>
        </p:nvSpPr>
        <p:spPr bwMode="auto">
          <a:xfrm>
            <a:off x="5607050" y="4695825"/>
            <a:ext cx="1331913" cy="4095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gn="just">
              <a:spcBef>
                <a:spcPct val="50000"/>
              </a:spcBef>
              <a:buClr>
                <a:schemeClr val="tx2"/>
              </a:buClr>
              <a:buSzPct val="115000"/>
              <a:defRPr/>
            </a:pPr>
            <a:r>
              <a:rPr lang="en-US" sz="2000">
                <a:effectLst>
                  <a:outerShdw blurRad="38100" dist="38100" dir="2700000" algn="tl">
                    <a:srgbClr val="000000"/>
                  </a:outerShdw>
                </a:effectLst>
                <a:latin typeface="Arial" charset="0"/>
              </a:rPr>
              <a:t> A-Minds</a:t>
            </a:r>
            <a:endParaRPr lang="pl-PL" sz="2000">
              <a:effectLst>
                <a:outerShdw blurRad="38100" dist="38100" dir="2700000" algn="tl">
                  <a:srgbClr val="000000"/>
                </a:outerShdw>
              </a:effectLst>
              <a:latin typeface="Arial" charset="0"/>
            </a:endParaRPr>
          </a:p>
        </p:txBody>
      </p:sp>
      <p:sp>
        <p:nvSpPr>
          <p:cNvPr id="478257" name="Line 49"/>
          <p:cNvSpPr>
            <a:spLocks noChangeShapeType="1"/>
          </p:cNvSpPr>
          <p:nvPr/>
        </p:nvSpPr>
        <p:spPr bwMode="auto">
          <a:xfrm flipH="1">
            <a:off x="6970713" y="4727575"/>
            <a:ext cx="811212" cy="198438"/>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58" name="Text Box 50"/>
          <p:cNvSpPr txBox="1">
            <a:spLocks noChangeArrowheads="1"/>
          </p:cNvSpPr>
          <p:nvPr/>
        </p:nvSpPr>
        <p:spPr bwMode="auto">
          <a:xfrm>
            <a:off x="2782888" y="4454525"/>
            <a:ext cx="1473200" cy="4095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gn="just">
              <a:spcBef>
                <a:spcPct val="50000"/>
              </a:spcBef>
              <a:buClr>
                <a:schemeClr val="tx2"/>
              </a:buClr>
              <a:buSzPct val="115000"/>
              <a:defRPr/>
            </a:pPr>
            <a:r>
              <a:rPr lang="en-US" sz="2000">
                <a:effectLst>
                  <a:outerShdw blurRad="38100" dist="38100" dir="2700000" algn="tl">
                    <a:srgbClr val="000000"/>
                  </a:outerShdw>
                </a:effectLst>
                <a:latin typeface="Arial" charset="0"/>
              </a:rPr>
              <a:t>Lingu-bots</a:t>
            </a:r>
            <a:endParaRPr lang="pl-PL" sz="2000">
              <a:effectLst>
                <a:outerShdw blurRad="38100" dist="38100" dir="2700000" algn="tl">
                  <a:srgbClr val="000000"/>
                </a:outerShdw>
              </a:effectLst>
              <a:latin typeface="Arial" charset="0"/>
            </a:endParaRPr>
          </a:p>
        </p:txBody>
      </p:sp>
      <p:sp>
        <p:nvSpPr>
          <p:cNvPr id="478259" name="Line 51"/>
          <p:cNvSpPr>
            <a:spLocks noChangeShapeType="1"/>
          </p:cNvSpPr>
          <p:nvPr/>
        </p:nvSpPr>
        <p:spPr bwMode="auto">
          <a:xfrm flipH="1">
            <a:off x="3881438" y="4111625"/>
            <a:ext cx="166687" cy="309563"/>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60" name="Line 52"/>
          <p:cNvSpPr>
            <a:spLocks noChangeShapeType="1"/>
          </p:cNvSpPr>
          <p:nvPr/>
        </p:nvSpPr>
        <p:spPr bwMode="auto">
          <a:xfrm flipH="1" flipV="1">
            <a:off x="8145463" y="3467100"/>
            <a:ext cx="0" cy="471488"/>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61" name="Text Box 53"/>
          <p:cNvSpPr txBox="1">
            <a:spLocks noChangeArrowheads="1"/>
          </p:cNvSpPr>
          <p:nvPr/>
        </p:nvSpPr>
        <p:spPr bwMode="auto">
          <a:xfrm>
            <a:off x="3995738" y="5013325"/>
            <a:ext cx="1473200" cy="7143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spcBef>
                <a:spcPct val="50000"/>
              </a:spcBef>
              <a:buClr>
                <a:schemeClr val="tx2"/>
              </a:buClr>
              <a:buSzPct val="115000"/>
              <a:defRPr/>
            </a:pPr>
            <a:r>
              <a:rPr lang="en-US" sz="2000">
                <a:effectLst>
                  <a:outerShdw blurRad="38100" dist="38100" dir="2700000" algn="tl">
                    <a:srgbClr val="000000"/>
                  </a:outerShdw>
                </a:effectLst>
                <a:latin typeface="Arial" charset="0"/>
              </a:rPr>
              <a:t>Knowledge</a:t>
            </a:r>
            <a:br>
              <a:rPr lang="en-US" sz="2000">
                <a:effectLst>
                  <a:outerShdw blurRad="38100" dist="38100" dir="2700000" algn="tl">
                    <a:srgbClr val="000000"/>
                  </a:outerShdw>
                </a:effectLst>
                <a:latin typeface="Arial" charset="0"/>
              </a:rPr>
            </a:br>
            <a:r>
              <a:rPr lang="en-US" sz="2000">
                <a:effectLst>
                  <a:outerShdw blurRad="38100" dist="38100" dir="2700000" algn="tl">
                    <a:srgbClr val="000000"/>
                  </a:outerShdw>
                </a:effectLst>
                <a:latin typeface="Arial" charset="0"/>
              </a:rPr>
              <a:t>modeling</a:t>
            </a:r>
            <a:endParaRPr lang="pl-PL" sz="2000">
              <a:effectLst>
                <a:outerShdw blurRad="38100" dist="38100" dir="2700000" algn="tl">
                  <a:srgbClr val="000000"/>
                </a:outerShdw>
              </a:effectLst>
              <a:latin typeface="Arial" charset="0"/>
            </a:endParaRPr>
          </a:p>
        </p:txBody>
      </p:sp>
      <p:sp>
        <p:nvSpPr>
          <p:cNvPr id="478262" name="Text Box 54"/>
          <p:cNvSpPr txBox="1">
            <a:spLocks noChangeArrowheads="1"/>
          </p:cNvSpPr>
          <p:nvPr/>
        </p:nvSpPr>
        <p:spPr bwMode="auto">
          <a:xfrm>
            <a:off x="1906588" y="5173663"/>
            <a:ext cx="1716087" cy="4095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gn="just">
              <a:spcBef>
                <a:spcPct val="50000"/>
              </a:spcBef>
              <a:buClr>
                <a:schemeClr val="tx2"/>
              </a:buClr>
              <a:buSzPct val="115000"/>
              <a:defRPr/>
            </a:pPr>
            <a:r>
              <a:rPr lang="en-US" sz="2000">
                <a:effectLst>
                  <a:outerShdw blurRad="38100" dist="38100" dir="2700000" algn="tl">
                    <a:srgbClr val="000000"/>
                  </a:outerShdw>
                </a:effectLst>
                <a:latin typeface="Arial" charset="0"/>
              </a:rPr>
              <a:t>Info-retrieval</a:t>
            </a:r>
            <a:endParaRPr lang="pl-PL" sz="2000">
              <a:effectLst>
                <a:outerShdw blurRad="38100" dist="38100" dir="2700000" algn="tl">
                  <a:srgbClr val="000000"/>
                </a:outerShdw>
              </a:effectLst>
              <a:latin typeface="Arial" charset="0"/>
            </a:endParaRPr>
          </a:p>
        </p:txBody>
      </p:sp>
      <p:sp>
        <p:nvSpPr>
          <p:cNvPr id="478263" name="Line 55"/>
          <p:cNvSpPr>
            <a:spLocks noChangeShapeType="1"/>
          </p:cNvSpPr>
          <p:nvPr/>
        </p:nvSpPr>
        <p:spPr bwMode="auto">
          <a:xfrm flipH="1">
            <a:off x="2892425" y="4886325"/>
            <a:ext cx="223838" cy="244475"/>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64" name="Text Box 56"/>
          <p:cNvSpPr txBox="1">
            <a:spLocks noChangeArrowheads="1"/>
          </p:cNvSpPr>
          <p:nvPr/>
        </p:nvSpPr>
        <p:spPr bwMode="auto">
          <a:xfrm>
            <a:off x="909638" y="4716463"/>
            <a:ext cx="1716087" cy="4095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gn="just">
              <a:spcBef>
                <a:spcPct val="50000"/>
              </a:spcBef>
              <a:buClr>
                <a:schemeClr val="tx2"/>
              </a:buClr>
              <a:buSzPct val="115000"/>
              <a:defRPr/>
            </a:pPr>
            <a:r>
              <a:rPr lang="en-US" sz="2000">
                <a:effectLst>
                  <a:outerShdw blurRad="38100" dist="38100" dir="2700000" algn="tl">
                    <a:srgbClr val="000000"/>
                  </a:outerShdw>
                </a:effectLst>
                <a:latin typeface="Arial" charset="0"/>
              </a:rPr>
              <a:t>VR avatars</a:t>
            </a:r>
            <a:endParaRPr lang="pl-PL" sz="2000">
              <a:effectLst>
                <a:outerShdw blurRad="38100" dist="38100" dir="2700000" algn="tl">
                  <a:srgbClr val="000000"/>
                </a:outerShdw>
              </a:effectLst>
              <a:latin typeface="Arial" charset="0"/>
            </a:endParaRPr>
          </a:p>
        </p:txBody>
      </p:sp>
      <p:sp>
        <p:nvSpPr>
          <p:cNvPr id="478265" name="Line 57"/>
          <p:cNvSpPr>
            <a:spLocks noChangeShapeType="1"/>
          </p:cNvSpPr>
          <p:nvPr/>
        </p:nvSpPr>
        <p:spPr bwMode="auto">
          <a:xfrm flipH="1">
            <a:off x="2062163" y="3581400"/>
            <a:ext cx="468312" cy="1103313"/>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66" name="Line 58"/>
          <p:cNvSpPr>
            <a:spLocks noChangeShapeType="1"/>
          </p:cNvSpPr>
          <p:nvPr/>
        </p:nvSpPr>
        <p:spPr bwMode="auto">
          <a:xfrm flipH="1" flipV="1">
            <a:off x="1557338" y="2398713"/>
            <a:ext cx="812800" cy="762000"/>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67" name="Line 59"/>
          <p:cNvSpPr>
            <a:spLocks noChangeShapeType="1"/>
          </p:cNvSpPr>
          <p:nvPr/>
        </p:nvSpPr>
        <p:spPr bwMode="auto">
          <a:xfrm>
            <a:off x="4114800" y="4113213"/>
            <a:ext cx="822325" cy="896937"/>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68" name="Line 60"/>
          <p:cNvSpPr>
            <a:spLocks noChangeShapeType="1"/>
          </p:cNvSpPr>
          <p:nvPr/>
        </p:nvSpPr>
        <p:spPr bwMode="auto">
          <a:xfrm flipV="1">
            <a:off x="5468938" y="5132388"/>
            <a:ext cx="663575" cy="225425"/>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69" name="Text Box 61"/>
          <p:cNvSpPr txBox="1">
            <a:spLocks noChangeArrowheads="1"/>
          </p:cNvSpPr>
          <p:nvPr/>
        </p:nvSpPr>
        <p:spPr bwMode="auto">
          <a:xfrm>
            <a:off x="5700713" y="3940175"/>
            <a:ext cx="1211262" cy="4095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gn="just">
              <a:spcBef>
                <a:spcPct val="50000"/>
              </a:spcBef>
              <a:buClr>
                <a:schemeClr val="tx2"/>
              </a:buClr>
              <a:buSzPct val="115000"/>
              <a:defRPr/>
            </a:pPr>
            <a:r>
              <a:rPr lang="en-US" sz="2000">
                <a:effectLst>
                  <a:outerShdw blurRad="38100" dist="38100" dir="2700000" algn="tl">
                    <a:srgbClr val="000000"/>
                  </a:outerShdw>
                </a:effectLst>
                <a:latin typeface="Arial" charset="0"/>
              </a:rPr>
              <a:t>Robotics</a:t>
            </a:r>
            <a:endParaRPr lang="pl-PL" sz="2000">
              <a:effectLst>
                <a:outerShdw blurRad="38100" dist="38100" dir="2700000" algn="tl">
                  <a:srgbClr val="000000"/>
                </a:outerShdw>
              </a:effectLst>
              <a:latin typeface="Arial" charset="0"/>
            </a:endParaRPr>
          </a:p>
        </p:txBody>
      </p:sp>
      <p:sp>
        <p:nvSpPr>
          <p:cNvPr id="478270" name="Line 62"/>
          <p:cNvSpPr>
            <a:spLocks noChangeShapeType="1"/>
          </p:cNvSpPr>
          <p:nvPr/>
        </p:nvSpPr>
        <p:spPr bwMode="auto">
          <a:xfrm flipV="1">
            <a:off x="6242050" y="3454400"/>
            <a:ext cx="981075" cy="481013"/>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71" name="Line 63"/>
          <p:cNvSpPr>
            <a:spLocks noChangeShapeType="1"/>
          </p:cNvSpPr>
          <p:nvPr/>
        </p:nvSpPr>
        <p:spPr bwMode="auto">
          <a:xfrm flipV="1">
            <a:off x="6961188" y="3459163"/>
            <a:ext cx="747712" cy="1395412"/>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73" name="Text Box 65"/>
          <p:cNvSpPr txBox="1">
            <a:spLocks noChangeArrowheads="1"/>
          </p:cNvSpPr>
          <p:nvPr/>
        </p:nvSpPr>
        <p:spPr bwMode="auto">
          <a:xfrm>
            <a:off x="6732588" y="1628775"/>
            <a:ext cx="1857375" cy="4095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gn="just">
              <a:spcBef>
                <a:spcPct val="50000"/>
              </a:spcBef>
              <a:buClr>
                <a:schemeClr val="tx2"/>
              </a:buClr>
              <a:buSzPct val="115000"/>
              <a:defRPr/>
            </a:pPr>
            <a:r>
              <a:rPr lang="en-US" sz="2000">
                <a:effectLst>
                  <a:outerShdw blurRad="38100" dist="38100" dir="2700000" algn="tl">
                    <a:srgbClr val="000000"/>
                  </a:outerShdw>
                </a:effectLst>
                <a:latin typeface="Arial" charset="0"/>
              </a:rPr>
              <a:t>Brain models</a:t>
            </a:r>
            <a:endParaRPr lang="pl-PL" sz="2000">
              <a:effectLst>
                <a:outerShdw blurRad="38100" dist="38100" dir="2700000" algn="tl">
                  <a:srgbClr val="000000"/>
                </a:outerShdw>
              </a:effectLst>
              <a:latin typeface="Arial" charset="0"/>
            </a:endParaRPr>
          </a:p>
        </p:txBody>
      </p:sp>
      <p:sp>
        <p:nvSpPr>
          <p:cNvPr id="478274" name="Line 66"/>
          <p:cNvSpPr>
            <a:spLocks noChangeShapeType="1"/>
          </p:cNvSpPr>
          <p:nvPr/>
        </p:nvSpPr>
        <p:spPr bwMode="auto">
          <a:xfrm>
            <a:off x="7667625" y="2060575"/>
            <a:ext cx="0" cy="935038"/>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75" name="Text Box 67"/>
          <p:cNvSpPr txBox="1">
            <a:spLocks noChangeArrowheads="1"/>
          </p:cNvSpPr>
          <p:nvPr/>
        </p:nvSpPr>
        <p:spPr bwMode="auto">
          <a:xfrm>
            <a:off x="5219700" y="981075"/>
            <a:ext cx="1368425" cy="7143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gn="just">
              <a:spcBef>
                <a:spcPct val="50000"/>
              </a:spcBef>
              <a:buClr>
                <a:schemeClr val="tx2"/>
              </a:buClr>
              <a:buSzPct val="115000"/>
              <a:defRPr/>
            </a:pPr>
            <a:r>
              <a:rPr lang="en-US" sz="2000">
                <a:effectLst>
                  <a:outerShdw blurRad="38100" dist="38100" dir="2700000" algn="tl">
                    <a:srgbClr val="000000"/>
                  </a:outerShdw>
                </a:effectLst>
                <a:latin typeface="Arial" charset="0"/>
              </a:rPr>
              <a:t>Affective </a:t>
            </a:r>
            <a:br>
              <a:rPr lang="en-US" sz="2000">
                <a:effectLst>
                  <a:outerShdw blurRad="38100" dist="38100" dir="2700000" algn="tl">
                    <a:srgbClr val="000000"/>
                  </a:outerShdw>
                </a:effectLst>
                <a:latin typeface="Arial" charset="0"/>
              </a:rPr>
            </a:br>
            <a:r>
              <a:rPr lang="en-US" sz="2000">
                <a:effectLst>
                  <a:outerShdw blurRad="38100" dist="38100" dir="2700000" algn="tl">
                    <a:srgbClr val="000000"/>
                  </a:outerShdw>
                </a:effectLst>
                <a:latin typeface="Arial" charset="0"/>
              </a:rPr>
              <a:t>computing</a:t>
            </a:r>
            <a:endParaRPr lang="pl-PL" sz="2000">
              <a:effectLst>
                <a:outerShdw blurRad="38100" dist="38100" dir="2700000" algn="tl">
                  <a:srgbClr val="000000"/>
                </a:outerShdw>
              </a:effectLst>
              <a:latin typeface="Arial" charset="0"/>
            </a:endParaRPr>
          </a:p>
        </p:txBody>
      </p:sp>
      <p:sp>
        <p:nvSpPr>
          <p:cNvPr id="478276" name="Line 68"/>
          <p:cNvSpPr>
            <a:spLocks noChangeShapeType="1"/>
          </p:cNvSpPr>
          <p:nvPr/>
        </p:nvSpPr>
        <p:spPr bwMode="auto">
          <a:xfrm>
            <a:off x="6084888" y="1700213"/>
            <a:ext cx="1079500" cy="1296987"/>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77" name="Text Box 69"/>
          <p:cNvSpPr txBox="1">
            <a:spLocks noChangeArrowheads="1"/>
          </p:cNvSpPr>
          <p:nvPr/>
        </p:nvSpPr>
        <p:spPr bwMode="auto">
          <a:xfrm>
            <a:off x="5580063" y="5734050"/>
            <a:ext cx="1473200" cy="7143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spcBef>
                <a:spcPct val="50000"/>
              </a:spcBef>
              <a:buClr>
                <a:schemeClr val="tx2"/>
              </a:buClr>
              <a:buSzPct val="115000"/>
              <a:defRPr/>
            </a:pPr>
            <a:r>
              <a:rPr lang="en-US" sz="2000">
                <a:effectLst>
                  <a:outerShdw blurRad="38100" dist="38100" dir="2700000" algn="tl">
                    <a:srgbClr val="000000"/>
                  </a:outerShdw>
                </a:effectLst>
                <a:latin typeface="Arial" charset="0"/>
              </a:rPr>
              <a:t>Episodic</a:t>
            </a:r>
            <a:br>
              <a:rPr lang="en-US" sz="2000">
                <a:effectLst>
                  <a:outerShdw blurRad="38100" dist="38100" dir="2700000" algn="tl">
                    <a:srgbClr val="000000"/>
                  </a:outerShdw>
                </a:effectLst>
                <a:latin typeface="Arial" charset="0"/>
              </a:rPr>
            </a:br>
            <a:r>
              <a:rPr lang="en-US" sz="2000">
                <a:effectLst>
                  <a:outerShdw blurRad="38100" dist="38100" dir="2700000" algn="tl">
                    <a:srgbClr val="000000"/>
                  </a:outerShdw>
                </a:effectLst>
                <a:latin typeface="Arial" charset="0"/>
              </a:rPr>
              <a:t>Memory</a:t>
            </a:r>
            <a:endParaRPr lang="pl-PL" sz="2000">
              <a:effectLst>
                <a:outerShdw blurRad="38100" dist="38100" dir="2700000" algn="tl">
                  <a:srgbClr val="000000"/>
                </a:outerShdw>
              </a:effectLst>
              <a:latin typeface="Arial" charset="0"/>
            </a:endParaRPr>
          </a:p>
        </p:txBody>
      </p:sp>
      <p:sp>
        <p:nvSpPr>
          <p:cNvPr id="478278" name="Line 70"/>
          <p:cNvSpPr>
            <a:spLocks noChangeShapeType="1"/>
          </p:cNvSpPr>
          <p:nvPr/>
        </p:nvSpPr>
        <p:spPr bwMode="auto">
          <a:xfrm>
            <a:off x="6443663" y="5157788"/>
            <a:ext cx="792162" cy="358775"/>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79" name="Text Box 71"/>
          <p:cNvSpPr txBox="1">
            <a:spLocks noChangeArrowheads="1"/>
          </p:cNvSpPr>
          <p:nvPr/>
        </p:nvSpPr>
        <p:spPr bwMode="auto">
          <a:xfrm>
            <a:off x="3348038" y="5949950"/>
            <a:ext cx="1295400" cy="7143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gn="just">
              <a:spcBef>
                <a:spcPct val="50000"/>
              </a:spcBef>
              <a:buClr>
                <a:schemeClr val="tx2"/>
              </a:buClr>
              <a:buSzPct val="115000"/>
              <a:defRPr/>
            </a:pPr>
            <a:r>
              <a:rPr lang="en-US" sz="2000">
                <a:effectLst>
                  <a:outerShdw blurRad="38100" dist="38100" dir="2700000" algn="tl">
                    <a:srgbClr val="000000"/>
                  </a:outerShdw>
                </a:effectLst>
                <a:latin typeface="Arial" charset="0"/>
              </a:rPr>
              <a:t>Semantic memory</a:t>
            </a:r>
            <a:endParaRPr lang="pl-PL" sz="2000">
              <a:effectLst>
                <a:outerShdw blurRad="38100" dist="38100" dir="2700000" algn="tl">
                  <a:srgbClr val="000000"/>
                </a:outerShdw>
              </a:effectLst>
              <a:latin typeface="Arial" charset="0"/>
            </a:endParaRPr>
          </a:p>
        </p:txBody>
      </p:sp>
      <p:sp>
        <p:nvSpPr>
          <p:cNvPr id="478280" name="Line 72"/>
          <p:cNvSpPr>
            <a:spLocks noChangeShapeType="1"/>
          </p:cNvSpPr>
          <p:nvPr/>
        </p:nvSpPr>
        <p:spPr bwMode="auto">
          <a:xfrm>
            <a:off x="2851150" y="5589588"/>
            <a:ext cx="496888" cy="576262"/>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81" name="Text Box 73"/>
          <p:cNvSpPr txBox="1">
            <a:spLocks noChangeArrowheads="1"/>
          </p:cNvSpPr>
          <p:nvPr/>
        </p:nvSpPr>
        <p:spPr bwMode="auto">
          <a:xfrm>
            <a:off x="7235825" y="5300663"/>
            <a:ext cx="1473200" cy="7143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spcBef>
                <a:spcPct val="50000"/>
              </a:spcBef>
              <a:buClr>
                <a:schemeClr val="tx2"/>
              </a:buClr>
              <a:buSzPct val="115000"/>
              <a:defRPr/>
            </a:pPr>
            <a:r>
              <a:rPr lang="en-US" sz="2000">
                <a:effectLst>
                  <a:outerShdw blurRad="38100" dist="38100" dir="2700000" algn="tl">
                    <a:srgbClr val="000000"/>
                  </a:outerShdw>
                </a:effectLst>
                <a:latin typeface="Arial" charset="0"/>
              </a:rPr>
              <a:t>Working</a:t>
            </a:r>
            <a:br>
              <a:rPr lang="en-US" sz="2000">
                <a:effectLst>
                  <a:outerShdw blurRad="38100" dist="38100" dir="2700000" algn="tl">
                    <a:srgbClr val="000000"/>
                  </a:outerShdw>
                </a:effectLst>
                <a:latin typeface="Arial" charset="0"/>
              </a:rPr>
            </a:br>
            <a:r>
              <a:rPr lang="en-US" sz="2000">
                <a:effectLst>
                  <a:outerShdw blurRad="38100" dist="38100" dir="2700000" algn="tl">
                    <a:srgbClr val="000000"/>
                  </a:outerShdw>
                </a:effectLst>
                <a:latin typeface="Arial" charset="0"/>
              </a:rPr>
              <a:t>Memory</a:t>
            </a:r>
            <a:endParaRPr lang="pl-PL" sz="2000">
              <a:effectLst>
                <a:outerShdw blurRad="38100" dist="38100" dir="2700000" algn="tl">
                  <a:srgbClr val="000000"/>
                </a:outerShdw>
              </a:effectLst>
              <a:latin typeface="Arial" charset="0"/>
            </a:endParaRPr>
          </a:p>
        </p:txBody>
      </p:sp>
      <p:sp>
        <p:nvSpPr>
          <p:cNvPr id="478282" name="Line 74"/>
          <p:cNvSpPr>
            <a:spLocks noChangeShapeType="1"/>
          </p:cNvSpPr>
          <p:nvPr/>
        </p:nvSpPr>
        <p:spPr bwMode="auto">
          <a:xfrm>
            <a:off x="6227763" y="5157788"/>
            <a:ext cx="0" cy="576262"/>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83" name="Line 75"/>
          <p:cNvSpPr>
            <a:spLocks noChangeShapeType="1"/>
          </p:cNvSpPr>
          <p:nvPr/>
        </p:nvSpPr>
        <p:spPr bwMode="auto">
          <a:xfrm flipH="1">
            <a:off x="4643438" y="5157788"/>
            <a:ext cx="1512887" cy="1150937"/>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
        <p:nvSpPr>
          <p:cNvPr id="478284" name="Text Box 76"/>
          <p:cNvSpPr txBox="1">
            <a:spLocks noChangeArrowheads="1"/>
          </p:cNvSpPr>
          <p:nvPr/>
        </p:nvSpPr>
        <p:spPr bwMode="auto">
          <a:xfrm>
            <a:off x="7524750" y="836613"/>
            <a:ext cx="1497013" cy="4095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spcBef>
                <a:spcPct val="50000"/>
              </a:spcBef>
              <a:buClr>
                <a:schemeClr val="tx2"/>
              </a:buClr>
              <a:buSzPct val="115000"/>
              <a:defRPr/>
            </a:pPr>
            <a:r>
              <a:rPr lang="en-US" sz="2000">
                <a:effectLst>
                  <a:outerShdw blurRad="38100" dist="38100" dir="2700000" algn="tl">
                    <a:srgbClr val="000000"/>
                  </a:outerShdw>
                </a:effectLst>
                <a:latin typeface="Arial" charset="0"/>
              </a:rPr>
              <a:t>Learning</a:t>
            </a:r>
            <a:endParaRPr lang="pl-PL" sz="2000">
              <a:effectLst>
                <a:outerShdw blurRad="38100" dist="38100" dir="2700000" algn="tl">
                  <a:srgbClr val="000000"/>
                </a:outerShdw>
              </a:effectLst>
              <a:latin typeface="Arial" charset="0"/>
            </a:endParaRPr>
          </a:p>
        </p:txBody>
      </p:sp>
      <p:sp>
        <p:nvSpPr>
          <p:cNvPr id="478285" name="Line 77"/>
          <p:cNvSpPr>
            <a:spLocks noChangeShapeType="1"/>
          </p:cNvSpPr>
          <p:nvPr/>
        </p:nvSpPr>
        <p:spPr bwMode="auto">
          <a:xfrm>
            <a:off x="8675688" y="1268413"/>
            <a:ext cx="0" cy="1728787"/>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defRPr/>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685800" y="188913"/>
            <a:ext cx="7196138" cy="792162"/>
          </a:xfrm>
        </p:spPr>
        <p:txBody>
          <a:bodyPr/>
          <a:lstStyle/>
          <a:p>
            <a:pPr eaLnBrk="1" hangingPunct="1">
              <a:defRPr/>
            </a:pPr>
            <a:r>
              <a:rPr lang="en-US" smtClean="0"/>
              <a:t>DREAM architecture </a:t>
            </a:r>
          </a:p>
        </p:txBody>
      </p:sp>
      <p:grpSp>
        <p:nvGrpSpPr>
          <p:cNvPr id="36867" name="Group 30"/>
          <p:cNvGrpSpPr>
            <a:grpSpLocks/>
          </p:cNvGrpSpPr>
          <p:nvPr/>
        </p:nvGrpSpPr>
        <p:grpSpPr bwMode="auto">
          <a:xfrm>
            <a:off x="533400" y="1138238"/>
            <a:ext cx="8172450" cy="4819650"/>
            <a:chOff x="336" y="717"/>
            <a:chExt cx="5148" cy="3036"/>
          </a:xfrm>
        </p:grpSpPr>
        <p:sp>
          <p:nvSpPr>
            <p:cNvPr id="493572" name="AutoShape 4"/>
            <p:cNvSpPr>
              <a:spLocks noChangeAspect="1" noChangeArrowheads="1"/>
            </p:cNvSpPr>
            <p:nvPr/>
          </p:nvSpPr>
          <p:spPr bwMode="auto">
            <a:xfrm>
              <a:off x="336" y="717"/>
              <a:ext cx="5136" cy="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a:lstStyle/>
            <a:p>
              <a:pPr>
                <a:defRPr/>
              </a:pPr>
              <a:endParaRPr lang="en-US"/>
            </a:p>
          </p:txBody>
        </p:sp>
        <p:sp>
          <p:nvSpPr>
            <p:cNvPr id="36871" name="Text Box 5"/>
            <p:cNvSpPr txBox="1">
              <a:spLocks noChangeArrowheads="1"/>
            </p:cNvSpPr>
            <p:nvPr/>
          </p:nvSpPr>
          <p:spPr bwMode="auto">
            <a:xfrm>
              <a:off x="644" y="1910"/>
              <a:ext cx="925"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r>
                <a:rPr lang="en-US" altLang="pl-PL" sz="1600">
                  <a:effectLst/>
                </a:rPr>
                <a:t>Natural input modules</a:t>
              </a:r>
            </a:p>
          </p:txBody>
        </p:sp>
        <p:sp>
          <p:nvSpPr>
            <p:cNvPr id="36872" name="Text Box 6"/>
            <p:cNvSpPr txBox="1">
              <a:spLocks noChangeArrowheads="1"/>
            </p:cNvSpPr>
            <p:nvPr/>
          </p:nvSpPr>
          <p:spPr bwMode="auto">
            <a:xfrm>
              <a:off x="2082" y="2219"/>
              <a:ext cx="925" cy="40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r>
                <a:rPr lang="en-US" altLang="pl-PL" sz="1600">
                  <a:effectLst/>
                </a:rPr>
                <a:t>Cognitive functions</a:t>
              </a:r>
            </a:p>
          </p:txBody>
        </p:sp>
        <p:sp>
          <p:nvSpPr>
            <p:cNvPr id="36873" name="Text Box 7"/>
            <p:cNvSpPr txBox="1">
              <a:spLocks noChangeArrowheads="1"/>
            </p:cNvSpPr>
            <p:nvPr/>
          </p:nvSpPr>
          <p:spPr bwMode="auto">
            <a:xfrm>
              <a:off x="1466" y="2835"/>
              <a:ext cx="924"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r>
                <a:rPr lang="en-US" altLang="pl-PL" sz="1600">
                  <a:effectLst/>
                </a:rPr>
                <a:t>Affective</a:t>
              </a:r>
              <a:br>
                <a:rPr lang="en-US" altLang="pl-PL" sz="1600">
                  <a:effectLst/>
                </a:rPr>
              </a:br>
              <a:r>
                <a:rPr lang="en-US" altLang="pl-PL" sz="1600">
                  <a:effectLst/>
                </a:rPr>
                <a:t>functions</a:t>
              </a:r>
            </a:p>
          </p:txBody>
        </p:sp>
        <p:sp>
          <p:nvSpPr>
            <p:cNvPr id="36874" name="Text Box 8"/>
            <p:cNvSpPr txBox="1">
              <a:spLocks noChangeArrowheads="1"/>
            </p:cNvSpPr>
            <p:nvPr/>
          </p:nvSpPr>
          <p:spPr bwMode="auto">
            <a:xfrm>
              <a:off x="1363" y="986"/>
              <a:ext cx="1336"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r>
                <a:rPr lang="en-US" altLang="pl-PL" sz="1600">
                  <a:effectLst/>
                </a:rPr>
                <a:t>Web/text/</a:t>
              </a:r>
              <a:br>
                <a:rPr lang="en-US" altLang="pl-PL" sz="1600">
                  <a:effectLst/>
                </a:rPr>
              </a:br>
              <a:r>
                <a:rPr lang="en-US" altLang="pl-PL" sz="1600">
                  <a:effectLst/>
                </a:rPr>
                <a:t>databases interface</a:t>
              </a:r>
            </a:p>
          </p:txBody>
        </p:sp>
        <p:sp>
          <p:nvSpPr>
            <p:cNvPr id="36875" name="Text Box 9"/>
            <p:cNvSpPr txBox="1">
              <a:spLocks noChangeArrowheads="1"/>
            </p:cNvSpPr>
            <p:nvPr/>
          </p:nvSpPr>
          <p:spPr bwMode="auto">
            <a:xfrm>
              <a:off x="3315" y="2116"/>
              <a:ext cx="924"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r>
                <a:rPr lang="en-US" altLang="pl-PL" sz="1600">
                  <a:effectLst/>
                </a:rPr>
                <a:t>Behavior </a:t>
              </a:r>
            </a:p>
            <a:p>
              <a:r>
                <a:rPr lang="en-US" altLang="pl-PL" sz="1600">
                  <a:effectLst/>
                </a:rPr>
                <a:t>control</a:t>
              </a:r>
            </a:p>
          </p:txBody>
        </p:sp>
        <p:sp>
          <p:nvSpPr>
            <p:cNvPr id="36876" name="Text Box 10"/>
            <p:cNvSpPr txBox="1">
              <a:spLocks noChangeArrowheads="1"/>
            </p:cNvSpPr>
            <p:nvPr/>
          </p:nvSpPr>
          <p:spPr bwMode="auto">
            <a:xfrm>
              <a:off x="3315" y="2732"/>
              <a:ext cx="924"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r>
                <a:rPr lang="en-US" altLang="pl-PL" sz="1600">
                  <a:effectLst/>
                </a:rPr>
                <a:t>Control of devices</a:t>
              </a:r>
            </a:p>
          </p:txBody>
        </p:sp>
        <p:sp>
          <p:nvSpPr>
            <p:cNvPr id="36877" name="Text Box 11"/>
            <p:cNvSpPr txBox="1">
              <a:spLocks noChangeArrowheads="1"/>
            </p:cNvSpPr>
            <p:nvPr/>
          </p:nvSpPr>
          <p:spPr bwMode="auto">
            <a:xfrm>
              <a:off x="4560" y="2112"/>
              <a:ext cx="924" cy="38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r>
                <a:rPr lang="en-US" altLang="pl-PL" sz="1600">
                  <a:effectLst/>
                </a:rPr>
                <a:t>Talking </a:t>
              </a:r>
            </a:p>
            <a:p>
              <a:r>
                <a:rPr lang="en-US" altLang="pl-PL" sz="1600">
                  <a:effectLst/>
                </a:rPr>
                <a:t>head</a:t>
              </a:r>
            </a:p>
          </p:txBody>
        </p:sp>
        <p:sp>
          <p:nvSpPr>
            <p:cNvPr id="36878" name="Text Box 12"/>
            <p:cNvSpPr txBox="1">
              <a:spLocks noChangeArrowheads="1"/>
            </p:cNvSpPr>
            <p:nvPr/>
          </p:nvSpPr>
          <p:spPr bwMode="auto">
            <a:xfrm>
              <a:off x="3315" y="1500"/>
              <a:ext cx="924" cy="40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r>
                <a:rPr lang="en-US" altLang="pl-PL" sz="1600">
                  <a:effectLst/>
                </a:rPr>
                <a:t>Text to speech</a:t>
              </a:r>
            </a:p>
          </p:txBody>
        </p:sp>
        <p:sp>
          <p:nvSpPr>
            <p:cNvPr id="36879" name="Text Box 13"/>
            <p:cNvSpPr txBox="1">
              <a:spLocks noChangeArrowheads="1"/>
            </p:cNvSpPr>
            <p:nvPr/>
          </p:nvSpPr>
          <p:spPr bwMode="auto">
            <a:xfrm>
              <a:off x="2082" y="1602"/>
              <a:ext cx="925" cy="40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r>
                <a:rPr lang="en-US" altLang="pl-PL" sz="1600">
                  <a:effectLst/>
                </a:rPr>
                <a:t>NLP</a:t>
              </a:r>
            </a:p>
            <a:p>
              <a:r>
                <a:rPr lang="en-US" altLang="pl-PL" sz="1600">
                  <a:effectLst/>
                </a:rPr>
                <a:t>functions</a:t>
              </a:r>
            </a:p>
          </p:txBody>
        </p:sp>
        <p:sp>
          <p:nvSpPr>
            <p:cNvPr id="493582" name="Line 14"/>
            <p:cNvSpPr>
              <a:spLocks noChangeShapeType="1"/>
            </p:cNvSpPr>
            <p:nvPr/>
          </p:nvSpPr>
          <p:spPr bwMode="auto">
            <a:xfrm flipH="1">
              <a:off x="1158" y="1398"/>
              <a:ext cx="513" cy="506"/>
            </a:xfrm>
            <a:prstGeom prst="line">
              <a:avLst/>
            </a:prstGeom>
            <a:noFill/>
            <a:ln w="31750" cmpd="dbl">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pPr>
                <a:defRPr/>
              </a:pPr>
              <a:endParaRPr lang="en-US"/>
            </a:p>
          </p:txBody>
        </p:sp>
        <p:sp>
          <p:nvSpPr>
            <p:cNvPr id="493583" name="Line 15"/>
            <p:cNvSpPr>
              <a:spLocks noChangeShapeType="1"/>
            </p:cNvSpPr>
            <p:nvPr/>
          </p:nvSpPr>
          <p:spPr bwMode="auto">
            <a:xfrm flipH="1">
              <a:off x="1569" y="1806"/>
              <a:ext cx="513" cy="304"/>
            </a:xfrm>
            <a:prstGeom prst="line">
              <a:avLst/>
            </a:prstGeom>
            <a:noFill/>
            <a:ln w="31750" cmpd="dbl">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pPr>
                <a:defRPr/>
              </a:pPr>
              <a:endParaRPr lang="en-US"/>
            </a:p>
          </p:txBody>
        </p:sp>
        <p:sp>
          <p:nvSpPr>
            <p:cNvPr id="493584" name="Line 16"/>
            <p:cNvSpPr>
              <a:spLocks noChangeShapeType="1"/>
            </p:cNvSpPr>
            <p:nvPr/>
          </p:nvSpPr>
          <p:spPr bwMode="auto">
            <a:xfrm>
              <a:off x="1158" y="2323"/>
              <a:ext cx="616" cy="506"/>
            </a:xfrm>
            <a:prstGeom prst="line">
              <a:avLst/>
            </a:prstGeom>
            <a:noFill/>
            <a:ln w="31750" cmpd="dbl">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pPr>
                <a:defRPr/>
              </a:pPr>
              <a:endParaRPr lang="en-US"/>
            </a:p>
          </p:txBody>
        </p:sp>
        <p:sp>
          <p:nvSpPr>
            <p:cNvPr id="493585" name="Line 17"/>
            <p:cNvSpPr>
              <a:spLocks noChangeShapeType="1"/>
            </p:cNvSpPr>
            <p:nvPr/>
          </p:nvSpPr>
          <p:spPr bwMode="auto">
            <a:xfrm>
              <a:off x="1569" y="2214"/>
              <a:ext cx="513" cy="101"/>
            </a:xfrm>
            <a:prstGeom prst="line">
              <a:avLst/>
            </a:prstGeom>
            <a:noFill/>
            <a:ln w="31750" cmpd="dbl">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pPr>
                <a:defRPr/>
              </a:pPr>
              <a:endParaRPr lang="en-US"/>
            </a:p>
          </p:txBody>
        </p:sp>
        <p:sp>
          <p:nvSpPr>
            <p:cNvPr id="493586" name="Line 18"/>
            <p:cNvSpPr>
              <a:spLocks noChangeShapeType="1"/>
            </p:cNvSpPr>
            <p:nvPr/>
          </p:nvSpPr>
          <p:spPr bwMode="auto">
            <a:xfrm flipH="1">
              <a:off x="2082" y="2626"/>
              <a:ext cx="411" cy="203"/>
            </a:xfrm>
            <a:prstGeom prst="line">
              <a:avLst/>
            </a:prstGeom>
            <a:noFill/>
            <a:ln w="31750" cmpd="dbl">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pPr>
                <a:defRPr/>
              </a:pPr>
              <a:endParaRPr lang="en-US"/>
            </a:p>
          </p:txBody>
        </p:sp>
        <p:sp>
          <p:nvSpPr>
            <p:cNvPr id="493587" name="Line 19"/>
            <p:cNvSpPr>
              <a:spLocks noChangeShapeType="1"/>
            </p:cNvSpPr>
            <p:nvPr/>
          </p:nvSpPr>
          <p:spPr bwMode="auto">
            <a:xfrm flipH="1">
              <a:off x="2493" y="2010"/>
              <a:ext cx="1" cy="203"/>
            </a:xfrm>
            <a:prstGeom prst="line">
              <a:avLst/>
            </a:prstGeom>
            <a:noFill/>
            <a:ln w="12700" cmpd="dbl">
              <a:solidFill>
                <a:schemeClr val="bg1"/>
              </a:solidFill>
              <a:round/>
              <a:headEnd type="arrow" w="sm" len="sm"/>
              <a:tailEnd type="arrow" w="sm" len="sm"/>
            </a:ln>
            <a:extLst>
              <a:ext uri="{909E8E84-426E-40DD-AFC4-6F175D3DCCD1}">
                <a14:hiddenFill xmlns:a14="http://schemas.microsoft.com/office/drawing/2010/main">
                  <a:noFill/>
                </a14:hiddenFill>
              </a:ext>
            </a:extLst>
          </p:spPr>
          <p:txBody>
            <a:bodyPr/>
            <a:lstStyle/>
            <a:p>
              <a:pPr>
                <a:defRPr/>
              </a:pPr>
              <a:endParaRPr lang="en-US"/>
            </a:p>
          </p:txBody>
        </p:sp>
        <p:sp>
          <p:nvSpPr>
            <p:cNvPr id="493588" name="Line 20"/>
            <p:cNvSpPr>
              <a:spLocks noChangeShapeType="1"/>
            </p:cNvSpPr>
            <p:nvPr/>
          </p:nvSpPr>
          <p:spPr bwMode="auto">
            <a:xfrm flipH="1" flipV="1">
              <a:off x="2082" y="1394"/>
              <a:ext cx="514" cy="202"/>
            </a:xfrm>
            <a:prstGeom prst="line">
              <a:avLst/>
            </a:prstGeom>
            <a:noFill/>
            <a:ln w="31750" cmpd="dbl">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pPr>
                <a:defRPr/>
              </a:pPr>
              <a:endParaRPr lang="en-US"/>
            </a:p>
          </p:txBody>
        </p:sp>
        <p:sp>
          <p:nvSpPr>
            <p:cNvPr id="493589" name="Line 21"/>
            <p:cNvSpPr>
              <a:spLocks noChangeShapeType="1"/>
            </p:cNvSpPr>
            <p:nvPr/>
          </p:nvSpPr>
          <p:spPr bwMode="auto">
            <a:xfrm flipH="1">
              <a:off x="3007" y="1708"/>
              <a:ext cx="308" cy="607"/>
            </a:xfrm>
            <a:prstGeom prst="line">
              <a:avLst/>
            </a:prstGeom>
            <a:noFill/>
            <a:ln w="31750" cmpd="dbl">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pPr>
                <a:defRPr/>
              </a:pPr>
              <a:endParaRPr lang="en-US"/>
            </a:p>
          </p:txBody>
        </p:sp>
        <p:sp>
          <p:nvSpPr>
            <p:cNvPr id="493590" name="Line 22"/>
            <p:cNvSpPr>
              <a:spLocks noChangeShapeType="1"/>
            </p:cNvSpPr>
            <p:nvPr/>
          </p:nvSpPr>
          <p:spPr bwMode="auto">
            <a:xfrm flipH="1">
              <a:off x="4239" y="2315"/>
              <a:ext cx="309" cy="1"/>
            </a:xfrm>
            <a:prstGeom prst="line">
              <a:avLst/>
            </a:prstGeom>
            <a:noFill/>
            <a:ln w="31750" cmpd="dbl">
              <a:solidFill>
                <a:schemeClr val="bg1"/>
              </a:solidFill>
              <a:round/>
              <a:headEnd type="arrow" w="sm" len="med"/>
              <a:tailEnd type="arrow" w="sm" len="med"/>
            </a:ln>
            <a:extLst>
              <a:ext uri="{909E8E84-426E-40DD-AFC4-6F175D3DCCD1}">
                <a14:hiddenFill xmlns:a14="http://schemas.microsoft.com/office/drawing/2010/main">
                  <a:noFill/>
                </a14:hiddenFill>
              </a:ext>
            </a:extLst>
          </p:spPr>
          <p:txBody>
            <a:bodyPr/>
            <a:lstStyle/>
            <a:p>
              <a:pPr>
                <a:defRPr/>
              </a:pPr>
              <a:endParaRPr lang="en-US"/>
            </a:p>
          </p:txBody>
        </p:sp>
        <p:sp>
          <p:nvSpPr>
            <p:cNvPr id="493591" name="Line 23"/>
            <p:cNvSpPr>
              <a:spLocks noChangeShapeType="1"/>
            </p:cNvSpPr>
            <p:nvPr/>
          </p:nvSpPr>
          <p:spPr bwMode="auto">
            <a:xfrm flipH="1" flipV="1">
              <a:off x="3007" y="2525"/>
              <a:ext cx="308" cy="304"/>
            </a:xfrm>
            <a:prstGeom prst="line">
              <a:avLst/>
            </a:prstGeom>
            <a:noFill/>
            <a:ln w="31750" cmpd="dbl">
              <a:solidFill>
                <a:schemeClr val="bg1"/>
              </a:solidFill>
              <a:round/>
              <a:headEnd type="arrow" w="sm" len="med"/>
              <a:tailEnd type="arrow" w="sm" len="med"/>
            </a:ln>
            <a:extLst>
              <a:ext uri="{909E8E84-426E-40DD-AFC4-6F175D3DCCD1}">
                <a14:hiddenFill xmlns:a14="http://schemas.microsoft.com/office/drawing/2010/main">
                  <a:noFill/>
                </a14:hiddenFill>
              </a:ext>
            </a:extLst>
          </p:spPr>
          <p:txBody>
            <a:bodyPr/>
            <a:lstStyle/>
            <a:p>
              <a:pPr>
                <a:defRPr/>
              </a:pPr>
              <a:endParaRPr lang="en-US"/>
            </a:p>
          </p:txBody>
        </p:sp>
        <p:sp>
          <p:nvSpPr>
            <p:cNvPr id="493592" name="Line 24"/>
            <p:cNvSpPr>
              <a:spLocks noChangeShapeType="1"/>
            </p:cNvSpPr>
            <p:nvPr/>
          </p:nvSpPr>
          <p:spPr bwMode="auto">
            <a:xfrm flipH="1">
              <a:off x="3007" y="2317"/>
              <a:ext cx="308" cy="101"/>
            </a:xfrm>
            <a:prstGeom prst="line">
              <a:avLst/>
            </a:prstGeom>
            <a:noFill/>
            <a:ln w="31750" cmpd="dbl">
              <a:solidFill>
                <a:schemeClr val="bg1"/>
              </a:solidFill>
              <a:round/>
              <a:headEnd type="arrow" w="sm" len="med"/>
              <a:tailEnd type="arrow" w="sm" len="med"/>
            </a:ln>
            <a:extLst>
              <a:ext uri="{909E8E84-426E-40DD-AFC4-6F175D3DCCD1}">
                <a14:hiddenFill xmlns:a14="http://schemas.microsoft.com/office/drawing/2010/main">
                  <a:noFill/>
                </a14:hiddenFill>
              </a:ext>
            </a:extLst>
          </p:spPr>
          <p:txBody>
            <a:bodyPr/>
            <a:lstStyle/>
            <a:p>
              <a:pPr>
                <a:defRPr/>
              </a:pPr>
              <a:endParaRPr lang="en-US"/>
            </a:p>
          </p:txBody>
        </p:sp>
        <p:sp>
          <p:nvSpPr>
            <p:cNvPr id="493593" name="Line 25"/>
            <p:cNvSpPr>
              <a:spLocks noChangeShapeType="1"/>
            </p:cNvSpPr>
            <p:nvPr/>
          </p:nvSpPr>
          <p:spPr bwMode="auto">
            <a:xfrm flipH="1">
              <a:off x="3828" y="1907"/>
              <a:ext cx="1" cy="203"/>
            </a:xfrm>
            <a:prstGeom prst="line">
              <a:avLst/>
            </a:prstGeom>
            <a:noFill/>
            <a:ln w="12700" cmpd="dbl">
              <a:solidFill>
                <a:schemeClr val="bg1"/>
              </a:solidFill>
              <a:round/>
              <a:headEnd type="arrow" w="sm" len="sm"/>
              <a:tailEnd type="arrow" w="sm" len="sm"/>
            </a:ln>
            <a:extLst>
              <a:ext uri="{909E8E84-426E-40DD-AFC4-6F175D3DCCD1}">
                <a14:hiddenFill xmlns:a14="http://schemas.microsoft.com/office/drawing/2010/main">
                  <a:noFill/>
                </a14:hiddenFill>
              </a:ext>
            </a:extLst>
          </p:spPr>
          <p:txBody>
            <a:bodyPr/>
            <a:lstStyle/>
            <a:p>
              <a:pPr>
                <a:defRPr/>
              </a:pPr>
              <a:endParaRPr lang="en-US"/>
            </a:p>
          </p:txBody>
        </p:sp>
        <p:sp>
          <p:nvSpPr>
            <p:cNvPr id="36892" name="Text Box 26"/>
            <p:cNvSpPr txBox="1">
              <a:spLocks noChangeArrowheads="1"/>
            </p:cNvSpPr>
            <p:nvPr/>
          </p:nvSpPr>
          <p:spPr bwMode="auto">
            <a:xfrm>
              <a:off x="2493" y="3246"/>
              <a:ext cx="925" cy="40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r>
                <a:rPr lang="en-US" altLang="pl-PL" sz="1600">
                  <a:effectLst/>
                </a:rPr>
                <a:t>Specialized</a:t>
              </a:r>
            </a:p>
            <a:p>
              <a:r>
                <a:rPr lang="en-US" altLang="pl-PL" sz="1600">
                  <a:effectLst/>
                </a:rPr>
                <a:t>agents</a:t>
              </a:r>
            </a:p>
          </p:txBody>
        </p:sp>
        <p:sp>
          <p:nvSpPr>
            <p:cNvPr id="493595" name="Line 27"/>
            <p:cNvSpPr>
              <a:spLocks noChangeShapeType="1"/>
            </p:cNvSpPr>
            <p:nvPr/>
          </p:nvSpPr>
          <p:spPr bwMode="auto">
            <a:xfrm flipH="1" flipV="1">
              <a:off x="2699" y="2632"/>
              <a:ext cx="308" cy="608"/>
            </a:xfrm>
            <a:prstGeom prst="line">
              <a:avLst/>
            </a:prstGeom>
            <a:noFill/>
            <a:ln w="31750" cmpd="dbl">
              <a:solidFill>
                <a:schemeClr val="bg1"/>
              </a:solidFill>
              <a:round/>
              <a:headEnd type="arrow" w="sm" len="med"/>
              <a:tailEnd type="arrow" w="sm" len="med"/>
            </a:ln>
            <a:extLst>
              <a:ext uri="{909E8E84-426E-40DD-AFC4-6F175D3DCCD1}">
                <a14:hiddenFill xmlns:a14="http://schemas.microsoft.com/office/drawing/2010/main">
                  <a:noFill/>
                </a14:hiddenFill>
              </a:ext>
            </a:extLst>
          </p:spPr>
          <p:txBody>
            <a:bodyPr/>
            <a:lstStyle/>
            <a:p>
              <a:pPr>
                <a:defRPr/>
              </a:pPr>
              <a:endParaRPr lang="en-US"/>
            </a:p>
          </p:txBody>
        </p:sp>
      </p:grpSp>
      <p:pic>
        <p:nvPicPr>
          <p:cNvPr id="36868" name="Picture 28">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609600"/>
            <a:ext cx="1524000" cy="229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9" name="Text Box 29"/>
          <p:cNvSpPr txBox="1">
            <a:spLocks noChangeArrowheads="1"/>
          </p:cNvSpPr>
          <p:nvPr/>
        </p:nvSpPr>
        <p:spPr bwMode="auto">
          <a:xfrm>
            <a:off x="457200" y="594360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a:spcBef>
                <a:spcPct val="50000"/>
              </a:spcBef>
            </a:pPr>
            <a:r>
              <a:rPr lang="en-US" altLang="pl-PL" sz="1800">
                <a:effectLst/>
                <a:latin typeface="Tahoma" pitchFamily="34" charset="0"/>
              </a:rPr>
              <a:t>DREAM is concentrated on the cognitive functions + real time control, we plan to adopt software from the HIT project for perception, NLP, and other functions.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684213" y="188913"/>
            <a:ext cx="7772400" cy="1143000"/>
          </a:xfrm>
          <a:effectLst>
            <a:outerShdw dist="35921" dir="2700000" algn="ctr" rotWithShape="0">
              <a:schemeClr val="bg2"/>
            </a:outerShdw>
          </a:effectLst>
        </p:spPr>
        <p:txBody>
          <a:bodyPr/>
          <a:lstStyle/>
          <a:p>
            <a:pPr eaLnBrk="1" hangingPunct="1">
              <a:defRPr/>
            </a:pPr>
            <a:r>
              <a:rPr lang="en-US" smtClean="0"/>
              <a:t>Emotions: objectives</a:t>
            </a:r>
          </a:p>
        </p:txBody>
      </p:sp>
      <p:sp>
        <p:nvSpPr>
          <p:cNvPr id="37891" name="Rectangle 3"/>
          <p:cNvSpPr>
            <a:spLocks noGrp="1" noChangeArrowheads="1"/>
          </p:cNvSpPr>
          <p:nvPr>
            <p:ph type="body" idx="1"/>
          </p:nvPr>
        </p:nvSpPr>
        <p:spPr>
          <a:xfrm>
            <a:off x="685800" y="1341438"/>
            <a:ext cx="8207375" cy="5400675"/>
          </a:xfrm>
        </p:spPr>
        <p:txBody>
          <a:bodyPr/>
          <a:lstStyle/>
          <a:p>
            <a:pPr eaLnBrk="1" hangingPunct="1">
              <a:lnSpc>
                <a:spcPct val="90000"/>
              </a:lnSpc>
            </a:pPr>
            <a:r>
              <a:rPr lang="en-US" altLang="pl-PL" sz="2400" smtClean="0"/>
              <a:t>Neurocognitive computational framework for emotion </a:t>
            </a:r>
            <a:br>
              <a:rPr lang="en-US" altLang="pl-PL" sz="2400" smtClean="0"/>
            </a:br>
            <a:endParaRPr lang="en-US" altLang="pl-PL" sz="2400" smtClean="0"/>
          </a:p>
          <a:p>
            <a:pPr lvl="1" eaLnBrk="1" hangingPunct="1">
              <a:lnSpc>
                <a:spcPct val="90000"/>
              </a:lnSpc>
            </a:pPr>
            <a:r>
              <a:rPr lang="en-US" altLang="pl-PL" sz="2000" smtClean="0"/>
              <a:t>Encoding of Emotional Tags</a:t>
            </a:r>
          </a:p>
          <a:p>
            <a:pPr lvl="1" eaLnBrk="1" hangingPunct="1">
              <a:lnSpc>
                <a:spcPct val="90000"/>
              </a:lnSpc>
            </a:pPr>
            <a:r>
              <a:rPr lang="en-US" altLang="pl-PL" sz="2000" smtClean="0"/>
              <a:t>Encoding of Episodic Memory using Emotional Tags and Emotional Expressions.</a:t>
            </a:r>
          </a:p>
          <a:p>
            <a:pPr lvl="1" eaLnBrk="1" hangingPunct="1">
              <a:lnSpc>
                <a:spcPct val="90000"/>
              </a:lnSpc>
            </a:pPr>
            <a:r>
              <a:rPr lang="en-US" altLang="pl-PL" sz="2000" smtClean="0"/>
              <a:t>Information flow between memory modules, computational model similar to the brain info flow</a:t>
            </a:r>
            <a:br>
              <a:rPr lang="en-US" altLang="pl-PL" sz="2000" smtClean="0"/>
            </a:br>
            <a:endParaRPr lang="en-US" altLang="pl-PL" sz="2000" smtClean="0"/>
          </a:p>
          <a:p>
            <a:pPr eaLnBrk="1" hangingPunct="1">
              <a:lnSpc>
                <a:spcPct val="90000"/>
              </a:lnSpc>
            </a:pPr>
            <a:r>
              <a:rPr lang="en-US" altLang="pl-PL" sz="2400" smtClean="0"/>
              <a:t>Fusion of Multiple Modal Inputs</a:t>
            </a:r>
          </a:p>
          <a:p>
            <a:pPr lvl="1" eaLnBrk="1" hangingPunct="1">
              <a:lnSpc>
                <a:spcPct val="90000"/>
              </a:lnSpc>
            </a:pPr>
            <a:r>
              <a:rPr lang="en-US" altLang="pl-PL" sz="2000" smtClean="0"/>
              <a:t>Facial, gesture, body posture, prosody and lexical content in speech.</a:t>
            </a:r>
            <a:br>
              <a:rPr lang="en-US" altLang="pl-PL" sz="2000" smtClean="0"/>
            </a:br>
            <a:endParaRPr lang="en-US" altLang="pl-PL" sz="2000" smtClean="0"/>
          </a:p>
          <a:p>
            <a:pPr eaLnBrk="1" hangingPunct="1">
              <a:lnSpc>
                <a:spcPct val="90000"/>
              </a:lnSpc>
            </a:pPr>
            <a:r>
              <a:rPr lang="en-US" altLang="pl-PL" sz="2400" smtClean="0"/>
              <a:t>Application</a:t>
            </a:r>
          </a:p>
          <a:p>
            <a:pPr lvl="1" eaLnBrk="1" hangingPunct="1">
              <a:lnSpc>
                <a:spcPct val="90000"/>
              </a:lnSpc>
            </a:pPr>
            <a:r>
              <a:rPr lang="en-US" altLang="pl-PL" sz="2000" smtClean="0"/>
              <a:t>Implementation and validation of the model in </a:t>
            </a:r>
            <a:br>
              <a:rPr lang="en-US" altLang="pl-PL" sz="2000" smtClean="0"/>
            </a:br>
            <a:r>
              <a:rPr lang="en-US" altLang="pl-PL" sz="2000" smtClean="0"/>
              <a:t>an Intelligent Tutoring System.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684213" y="188913"/>
            <a:ext cx="8135937" cy="1143000"/>
          </a:xfrm>
          <a:effectLst>
            <a:outerShdw dist="35921" dir="2700000" algn="ctr" rotWithShape="0">
              <a:schemeClr val="bg2"/>
            </a:outerShdw>
          </a:effectLst>
        </p:spPr>
        <p:txBody>
          <a:bodyPr/>
          <a:lstStyle/>
          <a:p>
            <a:pPr eaLnBrk="1" hangingPunct="1">
              <a:defRPr/>
            </a:pPr>
            <a:r>
              <a:rPr lang="en-US" smtClean="0"/>
              <a:t>Proposed Neuro-Cognitive Framework</a:t>
            </a:r>
          </a:p>
        </p:txBody>
      </p:sp>
      <p:pic>
        <p:nvPicPr>
          <p:cNvPr id="38915" name="Picture 3" descr="neurocognitive-fra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84313"/>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4213" y="260350"/>
            <a:ext cx="7772400" cy="1143000"/>
          </a:xfrm>
          <a:effectLst>
            <a:outerShdw dist="35921" dir="2700000" algn="ctr" rotWithShape="0">
              <a:schemeClr val="bg2"/>
            </a:outerShdw>
          </a:effectLst>
        </p:spPr>
        <p:txBody>
          <a:bodyPr/>
          <a:lstStyle/>
          <a:p>
            <a:pPr eaLnBrk="1" hangingPunct="1"/>
            <a:r>
              <a:rPr lang="en-US" altLang="pl-PL" smtClean="0">
                <a:effectLst/>
              </a:rPr>
              <a:t>Emotions using visual cues: </a:t>
            </a:r>
            <a:br>
              <a:rPr lang="en-US" altLang="pl-PL" smtClean="0">
                <a:effectLst/>
              </a:rPr>
            </a:br>
            <a:r>
              <a:rPr lang="en-US" altLang="pl-PL" smtClean="0">
                <a:effectLst/>
              </a:rPr>
              <a:t>face, gesture, and body posture.</a:t>
            </a:r>
          </a:p>
        </p:txBody>
      </p:sp>
      <p:sp>
        <p:nvSpPr>
          <p:cNvPr id="39939" name="Rectangle 3"/>
          <p:cNvSpPr>
            <a:spLocks noGrp="1" noChangeArrowheads="1"/>
          </p:cNvSpPr>
          <p:nvPr>
            <p:ph type="body" idx="1"/>
          </p:nvPr>
        </p:nvSpPr>
        <p:spPr>
          <a:xfrm>
            <a:off x="685800" y="1700213"/>
            <a:ext cx="8350250" cy="4897437"/>
          </a:xfrm>
        </p:spPr>
        <p:txBody>
          <a:bodyPr/>
          <a:lstStyle/>
          <a:p>
            <a:pPr eaLnBrk="1" hangingPunct="1">
              <a:lnSpc>
                <a:spcPct val="90000"/>
              </a:lnSpc>
            </a:pPr>
            <a:r>
              <a:rPr lang="en-US" altLang="pl-PL" sz="2400" smtClean="0"/>
              <a:t>Emotional face processing</a:t>
            </a:r>
          </a:p>
          <a:p>
            <a:pPr lvl="1" eaLnBrk="1" hangingPunct="1">
              <a:lnSpc>
                <a:spcPct val="90000"/>
              </a:lnSpc>
            </a:pPr>
            <a:r>
              <a:rPr lang="en-US" altLang="pl-PL" sz="2000" smtClean="0"/>
              <a:t>Feedforward sweep through primary visual cortices ending up in associative cortices.</a:t>
            </a:r>
          </a:p>
          <a:p>
            <a:pPr lvl="1" eaLnBrk="1" hangingPunct="1">
              <a:lnSpc>
                <a:spcPct val="90000"/>
              </a:lnSpc>
            </a:pPr>
            <a:r>
              <a:rPr lang="en-US" altLang="pl-PL" sz="2000" smtClean="0"/>
              <a:t>Projections at various levels of the visual (primary) and the associative cortices to the amygdala.</a:t>
            </a:r>
          </a:p>
          <a:p>
            <a:pPr lvl="1" eaLnBrk="1" hangingPunct="1">
              <a:lnSpc>
                <a:spcPct val="90000"/>
              </a:lnSpc>
            </a:pPr>
            <a:r>
              <a:rPr lang="en-US" altLang="pl-PL" sz="2000" smtClean="0"/>
              <a:t>Activation of the prefrontal cortex initiate a re-prioritization of the salience of this face within the prefrontal cortex area.</a:t>
            </a:r>
          </a:p>
          <a:p>
            <a:pPr lvl="1" eaLnBrk="1" hangingPunct="1">
              <a:lnSpc>
                <a:spcPct val="90000"/>
              </a:lnSpc>
            </a:pPr>
            <a:r>
              <a:rPr lang="en-US" altLang="pl-PL" sz="2000" smtClean="0"/>
              <a:t>Amygdala generates or simulates a motor response providing effectively a simulation of the other person’s emotional state.</a:t>
            </a:r>
            <a:br>
              <a:rPr lang="en-US" altLang="pl-PL" sz="2000" smtClean="0"/>
            </a:br>
            <a:endParaRPr lang="en-US" altLang="pl-PL" sz="2000" smtClean="0"/>
          </a:p>
          <a:p>
            <a:pPr eaLnBrk="1" hangingPunct="1">
              <a:lnSpc>
                <a:spcPct val="90000"/>
              </a:lnSpc>
            </a:pPr>
            <a:r>
              <a:rPr lang="en-US" altLang="pl-PL" smtClean="0"/>
              <a:t>Emotional gesture processing is similar to face processing.</a:t>
            </a:r>
          </a:p>
          <a:p>
            <a:pPr eaLnBrk="1" hangingPunct="1">
              <a:lnSpc>
                <a:spcPct val="90000"/>
              </a:lnSpc>
            </a:pPr>
            <a:r>
              <a:rPr lang="en-US" altLang="pl-PL" smtClean="0"/>
              <a:t>Emotional body posture understanding:</a:t>
            </a:r>
          </a:p>
          <a:p>
            <a:pPr lvl="1" eaLnBrk="1" hangingPunct="1">
              <a:lnSpc>
                <a:spcPct val="90000"/>
              </a:lnSpc>
            </a:pPr>
            <a:r>
              <a:rPr lang="en-US" altLang="pl-PL" sz="2000" smtClean="0"/>
              <a:t>Body movements accompany specific emotions. </a:t>
            </a:r>
          </a:p>
          <a:p>
            <a:pPr lvl="1" eaLnBrk="1" hangingPunct="1">
              <a:lnSpc>
                <a:spcPct val="90000"/>
              </a:lnSpc>
            </a:pPr>
            <a:r>
              <a:rPr lang="en-US" altLang="pl-PL" sz="2000" smtClean="0"/>
              <a:t>Coding schemata for the analysis of body movements and postures will be investigated.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xfrm>
            <a:off x="755650" y="333375"/>
            <a:ext cx="7772400" cy="1143000"/>
          </a:xfrm>
          <a:effectLst>
            <a:outerShdw dist="35921" dir="2700000" algn="ctr" rotWithShape="0">
              <a:schemeClr val="bg2"/>
            </a:outerShdw>
          </a:effectLst>
        </p:spPr>
        <p:txBody>
          <a:bodyPr/>
          <a:lstStyle/>
          <a:p>
            <a:pPr eaLnBrk="1" hangingPunct="1">
              <a:defRPr/>
            </a:pPr>
            <a:r>
              <a:rPr lang="en-US" smtClean="0"/>
              <a:t>Emotions using auditory cues: linguistic and prosody </a:t>
            </a:r>
          </a:p>
        </p:txBody>
      </p:sp>
      <p:sp>
        <p:nvSpPr>
          <p:cNvPr id="40963" name="Rectangle 3"/>
          <p:cNvSpPr>
            <a:spLocks noGrp="1" noChangeArrowheads="1"/>
          </p:cNvSpPr>
          <p:nvPr>
            <p:ph type="body" idx="1"/>
          </p:nvPr>
        </p:nvSpPr>
        <p:spPr>
          <a:xfrm>
            <a:off x="685800" y="1700213"/>
            <a:ext cx="8278813" cy="5041900"/>
          </a:xfrm>
        </p:spPr>
        <p:txBody>
          <a:bodyPr/>
          <a:lstStyle/>
          <a:p>
            <a:pPr eaLnBrk="1" hangingPunct="1"/>
            <a:r>
              <a:rPr lang="en-US" altLang="pl-PL" smtClean="0"/>
              <a:t>Speech carries a significant amount of information about the emotional state of the speaker in the form of its prosody or paralinguistic content.</a:t>
            </a:r>
            <a:br>
              <a:rPr lang="en-US" altLang="pl-PL" smtClean="0"/>
            </a:br>
            <a:endParaRPr lang="en-US" altLang="pl-PL" smtClean="0"/>
          </a:p>
          <a:p>
            <a:pPr lvl="1" eaLnBrk="1" hangingPunct="1"/>
            <a:r>
              <a:rPr lang="en-US" altLang="pl-PL" sz="2000" smtClean="0"/>
              <a:t>Temporal recurrent spiking networks have already been used in identification of prosodic attitudes, but only using fundamental frequency, still 6 attitudes were distinguished with 82% accuracy.</a:t>
            </a:r>
            <a:br>
              <a:rPr lang="en-US" altLang="pl-PL" sz="2000" smtClean="0"/>
            </a:br>
            <a:endParaRPr lang="en-US" altLang="pl-PL" sz="2000" smtClean="0"/>
          </a:p>
          <a:p>
            <a:pPr lvl="1" eaLnBrk="1" hangingPunct="1"/>
            <a:r>
              <a:rPr lang="en-US" altLang="pl-PL" sz="2000" smtClean="0"/>
              <a:t>Primary and high level auditory cortices are involved in the extraction and perceptual processing of various prosodic cues.</a:t>
            </a:r>
            <a:br>
              <a:rPr lang="en-US" altLang="pl-PL" sz="2000" smtClean="0"/>
            </a:br>
            <a:endParaRPr lang="en-US" altLang="pl-PL" sz="2000" smtClean="0"/>
          </a:p>
          <a:p>
            <a:pPr lvl="1" eaLnBrk="1" hangingPunct="1"/>
            <a:r>
              <a:rPr lang="en-US" altLang="pl-PL" sz="2000" smtClean="0"/>
              <a:t>The amygdala and the pre-frontal cortex appears to be responsible for translating these prosodic cues into emotional information regarding the speech source.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684213" y="260350"/>
            <a:ext cx="7772400" cy="1143000"/>
          </a:xfrm>
        </p:spPr>
        <p:txBody>
          <a:bodyPr/>
          <a:lstStyle/>
          <a:p>
            <a:pPr eaLnBrk="1" hangingPunct="1">
              <a:defRPr/>
            </a:pPr>
            <a:r>
              <a:rPr lang="en-US" sz="3200" smtClean="0"/>
              <a:t>Affect-based Cognitive Skill Instruction in an Intelligent Tutoring System </a:t>
            </a:r>
          </a:p>
        </p:txBody>
      </p:sp>
      <p:sp>
        <p:nvSpPr>
          <p:cNvPr id="41987" name="Rectangle 3"/>
          <p:cNvSpPr>
            <a:spLocks noGrp="1" noChangeArrowheads="1"/>
          </p:cNvSpPr>
          <p:nvPr>
            <p:ph type="body" idx="1"/>
          </p:nvPr>
        </p:nvSpPr>
        <p:spPr>
          <a:xfrm>
            <a:off x="685800" y="1557338"/>
            <a:ext cx="8350250" cy="4614862"/>
          </a:xfrm>
        </p:spPr>
        <p:txBody>
          <a:bodyPr/>
          <a:lstStyle/>
          <a:p>
            <a:pPr eaLnBrk="1" hangingPunct="1"/>
            <a:r>
              <a:rPr lang="en-US" altLang="pl-PL" sz="2800" smtClean="0"/>
              <a:t>Intelligent Tutoring Systems (ITS)</a:t>
            </a:r>
            <a:br>
              <a:rPr lang="en-US" altLang="pl-PL" sz="2800" smtClean="0"/>
            </a:br>
            <a:endParaRPr lang="en-US" altLang="pl-PL" sz="2800" smtClean="0"/>
          </a:p>
          <a:p>
            <a:pPr lvl="1" eaLnBrk="1" hangingPunct="1"/>
            <a:r>
              <a:rPr lang="en-US" altLang="pl-PL" sz="2000" smtClean="0"/>
              <a:t>Integrating characteristics proper of human tutoring into ITS performance.</a:t>
            </a:r>
            <a:br>
              <a:rPr lang="en-US" altLang="pl-PL" sz="2000" smtClean="0"/>
            </a:br>
            <a:endParaRPr lang="en-US" altLang="pl-PL" sz="2000" smtClean="0"/>
          </a:p>
          <a:p>
            <a:pPr lvl="1" eaLnBrk="1" hangingPunct="1"/>
            <a:r>
              <a:rPr lang="en-US" altLang="pl-PL" sz="2000" smtClean="0"/>
              <a:t>Providing the student with a more personalized and friendly environment for learning according to his/her needs and progress. </a:t>
            </a:r>
            <a:br>
              <a:rPr lang="en-US" altLang="pl-PL" sz="2000" smtClean="0"/>
            </a:br>
            <a:endParaRPr lang="en-US" altLang="pl-PL" sz="2000" smtClean="0"/>
          </a:p>
          <a:p>
            <a:pPr lvl="1" eaLnBrk="1" hangingPunct="1"/>
            <a:r>
              <a:rPr lang="en-US" altLang="pl-PL" sz="2000" smtClean="0"/>
              <a:t>A platform to extend the emotional modeling to real life experiments with affect-driven instruction.</a:t>
            </a:r>
            <a:br>
              <a:rPr lang="en-US" altLang="pl-PL" sz="2000" smtClean="0"/>
            </a:br>
            <a:r>
              <a:rPr lang="en-US" altLang="pl-PL" sz="2000" smtClean="0"/>
              <a:t> </a:t>
            </a:r>
          </a:p>
          <a:p>
            <a:pPr lvl="1" eaLnBrk="1" hangingPunct="1"/>
            <a:r>
              <a:rPr lang="en-US" altLang="pl-PL" sz="2000" smtClean="0"/>
              <a:t>Will provide a reference for the use of affect in intelligent tutoring systems.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4050" name="Rectangle 2"/>
          <p:cNvSpPr>
            <a:spLocks noGrp="1" noChangeArrowheads="1"/>
          </p:cNvSpPr>
          <p:nvPr>
            <p:ph type="ctrTitle"/>
          </p:nvPr>
        </p:nvSpPr>
        <p:spPr>
          <a:xfrm>
            <a:off x="684213" y="333375"/>
            <a:ext cx="7200900" cy="1008063"/>
          </a:xfrm>
        </p:spPr>
        <p:txBody>
          <a:bodyPr/>
          <a:lstStyle/>
          <a:p>
            <a:pPr eaLnBrk="1" hangingPunct="1">
              <a:defRPr/>
            </a:pPr>
            <a:r>
              <a:rPr lang="en-US" sz="3200" smtClean="0"/>
              <a:t>IDoCare: Infant </a:t>
            </a:r>
            <a:r>
              <a:rPr lang="en-US" smtClean="0"/>
              <a:t>D</a:t>
            </a:r>
            <a:r>
              <a:rPr lang="en-US" sz="3200" smtClean="0"/>
              <a:t>evelopment &amp; Care </a:t>
            </a:r>
            <a:br>
              <a:rPr lang="en-US" sz="3200" smtClean="0"/>
            </a:br>
            <a:r>
              <a:rPr lang="en-US" sz="3200" smtClean="0"/>
              <a:t>for development of perfect babies!</a:t>
            </a:r>
          </a:p>
        </p:txBody>
      </p:sp>
      <p:sp>
        <p:nvSpPr>
          <p:cNvPr id="43011" name="Rectangle 3"/>
          <p:cNvSpPr>
            <a:spLocks noGrp="1" noChangeArrowheads="1"/>
          </p:cNvSpPr>
          <p:nvPr>
            <p:ph type="subTitle" idx="1"/>
          </p:nvPr>
        </p:nvSpPr>
        <p:spPr>
          <a:xfrm>
            <a:off x="611188" y="1484313"/>
            <a:ext cx="8064500" cy="792162"/>
          </a:xfrm>
        </p:spPr>
        <p:txBody>
          <a:bodyPr/>
          <a:lstStyle/>
          <a:p>
            <a:pPr algn="l" eaLnBrk="1" hangingPunct="1"/>
            <a:r>
              <a:rPr lang="en-US" altLang="pl-PL" smtClean="0"/>
              <a:t>Perceptual Learning is an active field in psychology but rarely applied at the earliest stages of development. </a:t>
            </a:r>
          </a:p>
        </p:txBody>
      </p:sp>
      <p:sp>
        <p:nvSpPr>
          <p:cNvPr id="43012" name="Rectangle 4"/>
          <p:cNvSpPr>
            <a:spLocks noChangeArrowheads="1"/>
          </p:cNvSpPr>
          <p:nvPr/>
        </p:nvSpPr>
        <p:spPr bwMode="auto">
          <a:xfrm>
            <a:off x="684213" y="2492375"/>
            <a:ext cx="8208962"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20000"/>
              </a:spcBef>
            </a:pPr>
            <a:r>
              <a:rPr lang="en-US" altLang="pl-PL" sz="2000">
                <a:effectLst/>
                <a:latin typeface="Arial" charset="0"/>
              </a:rPr>
              <a:t>Problem: about 5-10% of all children have a developmental disability that causes problems in their speech and language development.</a:t>
            </a:r>
          </a:p>
          <a:p>
            <a:pPr algn="l" eaLnBrk="1" hangingPunct="1">
              <a:spcBef>
                <a:spcPct val="20000"/>
              </a:spcBef>
            </a:pPr>
            <a:r>
              <a:rPr lang="en-US" altLang="pl-PL" sz="2000">
                <a:effectLst/>
                <a:latin typeface="Arial" charset="0"/>
              </a:rPr>
              <a:t>Identification of congenital hearing loss in USA is at 2½ years of age! </a:t>
            </a:r>
            <a:br>
              <a:rPr lang="en-US" altLang="pl-PL" sz="2000">
                <a:effectLst/>
                <a:latin typeface="Arial" charset="0"/>
              </a:rPr>
            </a:br>
            <a:endParaRPr lang="en-US" altLang="pl-PL" sz="2000">
              <a:effectLst/>
              <a:latin typeface="Arial" charset="0"/>
            </a:endParaRPr>
          </a:p>
          <a:p>
            <a:pPr algn="l" eaLnBrk="1" hangingPunct="1">
              <a:spcBef>
                <a:spcPct val="20000"/>
              </a:spcBef>
            </a:pPr>
            <a:r>
              <a:rPr lang="en-US" altLang="pl-PL" sz="2000">
                <a:effectLst/>
                <a:latin typeface="Arial" charset="0"/>
              </a:rPr>
              <a:t>Solution: permanent monitoring of babies in the crib, stimulation, recording and analysis of their responses, providing guideline for their perceptual and cognitive development, calling an expert help if needed. </a:t>
            </a:r>
          </a:p>
          <a:p>
            <a:pPr algn="l" eaLnBrk="1" hangingPunct="1">
              <a:spcBef>
                <a:spcPct val="20000"/>
              </a:spcBef>
            </a:pPr>
            <a:r>
              <a:rPr lang="en-US" altLang="pl-PL" sz="2000">
                <a:effectLst/>
                <a:latin typeface="Arial" charset="0"/>
              </a:rPr>
              <a:t>Key sensors: suction response (basic method in developmental psychology), motion detectors, auditory and visual monitoring. </a:t>
            </a:r>
          </a:p>
          <a:p>
            <a:pPr algn="l" eaLnBrk="1" hangingPunct="1">
              <a:spcBef>
                <a:spcPct val="20000"/>
              </a:spcBef>
            </a:pPr>
            <a:endParaRPr lang="en-US" altLang="pl-PL" sz="2000">
              <a:effectLst/>
              <a:latin typeface="Arial" charset="0"/>
            </a:endParaRPr>
          </a:p>
          <a:p>
            <a:pPr algn="l" eaLnBrk="1" hangingPunct="1">
              <a:spcBef>
                <a:spcPct val="20000"/>
              </a:spcBef>
            </a:pPr>
            <a:r>
              <a:rPr lang="en-US" altLang="pl-PL" sz="2000">
                <a:effectLst/>
                <a:latin typeface="Arial" charset="0"/>
              </a:rPr>
              <a:t>Potential: market for baby monitors (Sony, BT...) is billions of $; so far they only let parents to hear or see the baby and play ambient music.</a:t>
            </a:r>
          </a:p>
        </p:txBody>
      </p:sp>
      <p:pic>
        <p:nvPicPr>
          <p:cNvPr id="43013" name="Picture 5" descr="baby_suck_on_pacifier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10500" y="188913"/>
            <a:ext cx="133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1412875"/>
            <a:ext cx="603885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4054"/>
                                        </p:tgtEl>
                                        <p:attrNameLst>
                                          <p:attrName>style.visibility</p:attrName>
                                        </p:attrNameLst>
                                      </p:cBhvr>
                                      <p:to>
                                        <p:strVal val="visible"/>
                                      </p:to>
                                    </p:set>
                                    <p:animEffect transition="in" filter="checkerboard(across)">
                                      <p:cBhvr>
                                        <p:cTn id="7" dur="500"/>
                                        <p:tgtEl>
                                          <p:spTgt spid="514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5074" name="Rectangle 2"/>
          <p:cNvSpPr>
            <a:spLocks noGrp="1" noChangeArrowheads="1"/>
          </p:cNvSpPr>
          <p:nvPr>
            <p:ph type="ctrTitle"/>
          </p:nvPr>
        </p:nvSpPr>
        <p:spPr>
          <a:xfrm>
            <a:off x="684213" y="476250"/>
            <a:ext cx="7772400" cy="504825"/>
          </a:xfrm>
          <a:effectLst>
            <a:outerShdw dist="35921" dir="2700000" algn="ctr" rotWithShape="0">
              <a:schemeClr val="bg2"/>
            </a:outerShdw>
          </a:effectLst>
        </p:spPr>
        <p:txBody>
          <a:bodyPr/>
          <a:lstStyle/>
          <a:p>
            <a:pPr eaLnBrk="1" hangingPunct="1">
              <a:defRPr/>
            </a:pPr>
            <a:r>
              <a:rPr lang="en-US" smtClean="0"/>
              <a:t>IDoCare intelligent crib</a:t>
            </a:r>
          </a:p>
        </p:txBody>
      </p:sp>
      <p:sp>
        <p:nvSpPr>
          <p:cNvPr id="44035" name="Rectangle 3"/>
          <p:cNvSpPr>
            <a:spLocks noGrp="1" noChangeArrowheads="1"/>
          </p:cNvSpPr>
          <p:nvPr>
            <p:ph type="subTitle" idx="1"/>
          </p:nvPr>
        </p:nvSpPr>
        <p:spPr>
          <a:xfrm>
            <a:off x="611188" y="1125538"/>
            <a:ext cx="8353425" cy="1150937"/>
          </a:xfrm>
        </p:spPr>
        <p:txBody>
          <a:bodyPr/>
          <a:lstStyle/>
          <a:p>
            <a:pPr algn="l" eaLnBrk="1" hangingPunct="1"/>
            <a:r>
              <a:rPr lang="en-US" altLang="pl-PL" smtClean="0"/>
              <a:t>Revolutionary enhancement of baby monitors: </a:t>
            </a:r>
            <a:r>
              <a:rPr lang="en-US" altLang="pl-PL" b="1" smtClean="0"/>
              <a:t>intelligent crib</a:t>
            </a:r>
            <a:r>
              <a:rPr lang="en-US" altLang="pl-PL" smtClean="0"/>
              <a:t> with wireless suction, motion detector and audio/visual monitoring, plus software for early diagnostics of developmental problems. </a:t>
            </a:r>
          </a:p>
        </p:txBody>
      </p:sp>
      <p:sp>
        <p:nvSpPr>
          <p:cNvPr id="44036" name="Rectangle 4"/>
          <p:cNvSpPr>
            <a:spLocks noChangeArrowheads="1"/>
          </p:cNvSpPr>
          <p:nvPr/>
        </p:nvSpPr>
        <p:spPr bwMode="auto">
          <a:xfrm>
            <a:off x="611188" y="2276475"/>
            <a:ext cx="8281987"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20000"/>
              </a:spcBef>
            </a:pPr>
            <a:r>
              <a:rPr lang="en-US" altLang="pl-PL" sz="2000">
                <a:effectLst/>
                <a:latin typeface="Arial" charset="0"/>
              </a:rPr>
              <a:t>Hardware: embedding pressure and temperature sensors in telemetric pacifier, for monitoring and feedback of baby's reactions to stimuli.</a:t>
            </a:r>
          </a:p>
          <a:p>
            <a:pPr algn="l" eaLnBrk="1" hangingPunct="1">
              <a:spcBef>
                <a:spcPct val="20000"/>
              </a:spcBef>
            </a:pPr>
            <a:r>
              <a:rPr lang="en-US" altLang="pl-PL" sz="2000">
                <a:effectLst/>
                <a:latin typeface="Arial" charset="0"/>
              </a:rPr>
              <a:t>Software: signal analysis and blind source separation; interpretation of baby’s responses, selection of stimuli and comments for parents. </a:t>
            </a:r>
          </a:p>
          <a:p>
            <a:pPr algn="l" eaLnBrk="1" hangingPunct="1">
              <a:spcBef>
                <a:spcPct val="20000"/>
              </a:spcBef>
            </a:pPr>
            <a:r>
              <a:rPr lang="en-US" altLang="pl-PL" sz="2000">
                <a:effectLst/>
                <a:latin typeface="Arial" charset="0"/>
              </a:rPr>
              <a:t>Home applications: monitoring, diagnostics, preventive actions by enhancement of perceptual discrimination by giving rewards for solving perceptual problems. </a:t>
            </a:r>
          </a:p>
          <a:p>
            <a:pPr algn="l" eaLnBrk="1" hangingPunct="1">
              <a:spcBef>
                <a:spcPct val="20000"/>
              </a:spcBef>
            </a:pPr>
            <a:endParaRPr lang="en-US" altLang="pl-PL" sz="2000">
              <a:effectLst/>
              <a:latin typeface="Arial" charset="0"/>
            </a:endParaRPr>
          </a:p>
          <a:p>
            <a:pPr algn="l" eaLnBrk="1" hangingPunct="1">
              <a:spcBef>
                <a:spcPct val="20000"/>
              </a:spcBef>
            </a:pPr>
            <a:r>
              <a:rPr lang="en-US" altLang="pl-PL" sz="2000">
                <a:effectLst/>
                <a:latin typeface="Arial" charset="0"/>
              </a:rPr>
              <a:t>Children love to be stimulated, and IDoCare will be the first active environment that will allow them to influence what they see and hear. </a:t>
            </a:r>
            <a:br>
              <a:rPr lang="en-US" altLang="pl-PL" sz="2000">
                <a:effectLst/>
                <a:latin typeface="Arial" charset="0"/>
              </a:rPr>
            </a:br>
            <a:r>
              <a:rPr lang="en-US" altLang="pl-PL" sz="2000">
                <a:effectLst/>
                <a:latin typeface="Arial" charset="0"/>
              </a:rPr>
              <a:t/>
            </a:r>
            <a:br>
              <a:rPr lang="en-US" altLang="pl-PL" sz="2000">
                <a:effectLst/>
                <a:latin typeface="Arial" charset="0"/>
              </a:rPr>
            </a:br>
            <a:r>
              <a:rPr lang="en-US" altLang="pl-PL" sz="2000">
                <a:effectLst/>
                <a:latin typeface="Arial" charset="0"/>
              </a:rPr>
              <a:t>Active learning may gently pressure baby’s brain to develop perceptual and cognitive skills to their full potential achieved now by very few. </a:t>
            </a:r>
          </a:p>
        </p:txBody>
      </p:sp>
      <p:pic>
        <p:nvPicPr>
          <p:cNvPr id="515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1723" b="-6731"/>
          <a:stretch>
            <a:fillRect/>
          </a:stretch>
        </p:blipFill>
        <p:spPr bwMode="auto">
          <a:xfrm>
            <a:off x="2987675" y="4221163"/>
            <a:ext cx="5689600" cy="2095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40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188913"/>
            <a:ext cx="8477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5077"/>
                                        </p:tgtEl>
                                        <p:attrNameLst>
                                          <p:attrName>style.visibility</p:attrName>
                                        </p:attrNameLst>
                                      </p:cBhvr>
                                      <p:to>
                                        <p:strVal val="visible"/>
                                      </p:to>
                                    </p:set>
                                    <p:animEffect transition="in" filter="checkerboard(across)">
                                      <p:cBhvr>
                                        <p:cTn id="7" dur="500"/>
                                        <p:tgtEl>
                                          <p:spTgt spid="515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6098" name="Rectangle 2"/>
          <p:cNvSpPr>
            <a:spLocks noGrp="1" noChangeArrowheads="1"/>
          </p:cNvSpPr>
          <p:nvPr>
            <p:ph type="ctrTitle"/>
          </p:nvPr>
        </p:nvSpPr>
        <p:spPr>
          <a:xfrm>
            <a:off x="684213" y="476250"/>
            <a:ext cx="7056437" cy="504825"/>
          </a:xfrm>
          <a:effectLst>
            <a:outerShdw dist="35921" dir="2700000" algn="ctr" rotWithShape="0">
              <a:schemeClr val="bg2"/>
            </a:outerShdw>
          </a:effectLst>
        </p:spPr>
        <p:txBody>
          <a:bodyPr/>
          <a:lstStyle/>
          <a:p>
            <a:pPr eaLnBrk="1" hangingPunct="1">
              <a:defRPr/>
            </a:pPr>
            <a:r>
              <a:rPr lang="en-US" smtClean="0"/>
              <a:t>Phases, Resources &amp; Alliances</a:t>
            </a:r>
          </a:p>
        </p:txBody>
      </p:sp>
      <p:sp>
        <p:nvSpPr>
          <p:cNvPr id="45059" name="Rectangle 3"/>
          <p:cNvSpPr>
            <a:spLocks noGrp="1" noChangeArrowheads="1"/>
          </p:cNvSpPr>
          <p:nvPr>
            <p:ph type="subTitle" idx="1"/>
          </p:nvPr>
        </p:nvSpPr>
        <p:spPr>
          <a:xfrm>
            <a:off x="611188" y="1125538"/>
            <a:ext cx="8353425" cy="1582737"/>
          </a:xfrm>
        </p:spPr>
        <p:txBody>
          <a:bodyPr/>
          <a:lstStyle/>
          <a:p>
            <a:pPr algn="l" eaLnBrk="1" hangingPunct="1">
              <a:buFontTx/>
              <a:buChar char="•"/>
            </a:pPr>
            <a:r>
              <a:rPr lang="en-US" altLang="pl-PL" smtClean="0"/>
              <a:t>   Phase 1 (2008): </a:t>
            </a:r>
          </a:p>
          <a:p>
            <a:pPr algn="l" eaLnBrk="1" hangingPunct="1"/>
            <a:r>
              <a:rPr lang="en-US" altLang="pl-PL" smtClean="0"/>
              <a:t>Build wireless pacifier for monitoring suction, temperature and heartbeat. </a:t>
            </a:r>
          </a:p>
          <a:p>
            <a:pPr algn="l" eaLnBrk="1" hangingPunct="1"/>
            <a:r>
              <a:rPr lang="en-US" altLang="pl-PL" smtClean="0"/>
              <a:t>Use it in baby monitors; create a spin-off company to market it.</a:t>
            </a:r>
          </a:p>
          <a:p>
            <a:pPr algn="l" eaLnBrk="1" hangingPunct="1"/>
            <a:r>
              <a:rPr lang="en-US" altLang="pl-PL" smtClean="0"/>
              <a:t>Collect data from many children and develop algorithms to interpret it. </a:t>
            </a:r>
          </a:p>
        </p:txBody>
      </p:sp>
      <p:sp>
        <p:nvSpPr>
          <p:cNvPr id="45060" name="Rectangle 4"/>
          <p:cNvSpPr>
            <a:spLocks noChangeArrowheads="1"/>
          </p:cNvSpPr>
          <p:nvPr/>
        </p:nvSpPr>
        <p:spPr bwMode="auto">
          <a:xfrm>
            <a:off x="611188" y="2708275"/>
            <a:ext cx="8281987" cy="40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20000"/>
              </a:spcBef>
              <a:buFontTx/>
              <a:buChar char="•"/>
            </a:pPr>
            <a:r>
              <a:rPr lang="en-US" altLang="pl-PL" sz="2000">
                <a:effectLst/>
                <a:latin typeface="Arial" charset="0"/>
              </a:rPr>
              <a:t>   Phase 2 (2011): Build intelligent crib with many sensors;</a:t>
            </a:r>
          </a:p>
          <a:p>
            <a:pPr algn="l" eaLnBrk="1" hangingPunct="1">
              <a:spcBef>
                <a:spcPct val="20000"/>
              </a:spcBef>
            </a:pPr>
            <a:r>
              <a:rPr lang="en-US" altLang="pl-PL" sz="2000">
                <a:effectLst/>
                <a:latin typeface="Arial" charset="0"/>
              </a:rPr>
              <a:t>collect data and develop algorithms for interpretation, including </a:t>
            </a:r>
            <a:br>
              <a:rPr lang="en-US" altLang="pl-PL" sz="2000">
                <a:effectLst/>
                <a:latin typeface="Arial" charset="0"/>
              </a:rPr>
            </a:br>
            <a:r>
              <a:rPr lang="en-US" altLang="pl-PL" sz="2000">
                <a:effectLst/>
                <a:latin typeface="Arial" charset="0"/>
              </a:rPr>
              <a:t>early diagnosis of hearing and speech impairments;</a:t>
            </a:r>
          </a:p>
          <a:p>
            <a:pPr algn="l" eaLnBrk="1" hangingPunct="1">
              <a:spcBef>
                <a:spcPct val="20000"/>
              </a:spcBef>
            </a:pPr>
            <a:r>
              <a:rPr lang="en-US" altLang="pl-PL" sz="2000">
                <a:effectLst/>
                <a:latin typeface="Arial" charset="0"/>
              </a:rPr>
              <a:t>Stimulate and challenge babies using perceptual/cognitive games.</a:t>
            </a:r>
            <a:br>
              <a:rPr lang="en-US" altLang="pl-PL" sz="2000">
                <a:effectLst/>
                <a:latin typeface="Arial" charset="0"/>
              </a:rPr>
            </a:br>
            <a:endParaRPr lang="en-US" altLang="pl-PL" sz="2000">
              <a:effectLst/>
              <a:latin typeface="Arial" charset="0"/>
            </a:endParaRPr>
          </a:p>
          <a:p>
            <a:pPr algn="l" eaLnBrk="1" hangingPunct="1">
              <a:spcBef>
                <a:spcPct val="20000"/>
              </a:spcBef>
              <a:buFontTx/>
              <a:buChar char="•"/>
            </a:pPr>
            <a:r>
              <a:rPr lang="en-US" altLang="pl-PL" sz="2000">
                <a:effectLst/>
                <a:latin typeface="Arial" charset="0"/>
              </a:rPr>
              <a:t>   Phase 3 (2015): </a:t>
            </a:r>
          </a:p>
          <a:p>
            <a:pPr algn="l" eaLnBrk="1" hangingPunct="1">
              <a:spcBef>
                <a:spcPct val="20000"/>
              </a:spcBef>
            </a:pPr>
            <a:r>
              <a:rPr lang="en-US" altLang="pl-PL" sz="2000">
                <a:effectLst/>
                <a:latin typeface="Arial" charset="0"/>
              </a:rPr>
              <a:t>IDoCare hi-tech cribs in every house; dyslexia and other problems </a:t>
            </a:r>
            <a:br>
              <a:rPr lang="en-US" altLang="pl-PL" sz="2000">
                <a:effectLst/>
                <a:latin typeface="Arial" charset="0"/>
              </a:rPr>
            </a:br>
            <a:r>
              <a:rPr lang="en-US" altLang="pl-PL" sz="2000">
                <a:effectLst/>
                <a:latin typeface="Arial" charset="0"/>
              </a:rPr>
              <a:t>largely a thing of the past; follow-up studies show that children have perfect ear, speak foreign language with no accent, and have IQ&gt;150; </a:t>
            </a:r>
          </a:p>
          <a:p>
            <a:pPr algn="l" eaLnBrk="1" hangingPunct="1">
              <a:spcBef>
                <a:spcPct val="20000"/>
              </a:spcBef>
            </a:pPr>
            <a:r>
              <a:rPr lang="en-US" altLang="pl-PL" sz="2000">
                <a:effectLst/>
                <a:latin typeface="Arial" charset="0"/>
              </a:rPr>
              <a:t>Nobel prize in medicine awarded to our team in 2016. </a:t>
            </a:r>
          </a:p>
          <a:p>
            <a:pPr algn="l" eaLnBrk="1" hangingPunct="1">
              <a:spcBef>
                <a:spcPct val="20000"/>
              </a:spcBef>
            </a:pPr>
            <a:r>
              <a:rPr lang="en-US" altLang="pl-PL" sz="2000">
                <a:effectLst/>
                <a:latin typeface="Arial" charset="0"/>
              </a:rPr>
              <a:t>Collaboration: 	KKH &amp; Cincinnati Children’s Hospital Research </a:t>
            </a:r>
            <a:br>
              <a:rPr lang="en-US" altLang="pl-PL" sz="2000">
                <a:effectLst/>
                <a:latin typeface="Arial" charset="0"/>
              </a:rPr>
            </a:br>
            <a:r>
              <a:rPr lang="en-US" altLang="pl-PL" sz="2000">
                <a:effectLst/>
                <a:latin typeface="Arial" charset="0"/>
              </a:rPr>
              <a:t>		Foundation, Dept. of Biomedical Informatics. </a:t>
            </a:r>
          </a:p>
        </p:txBody>
      </p:sp>
      <p:pic>
        <p:nvPicPr>
          <p:cNvPr id="450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188913"/>
            <a:ext cx="14287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2565400"/>
            <a:ext cx="90487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762000" y="228600"/>
            <a:ext cx="7986713" cy="769938"/>
          </a:xfrm>
          <a:extLst>
            <a:ext uri="{909E8E84-426E-40DD-AFC4-6F175D3DCCD1}">
              <a14:hiddenFill xmlns:a14="http://schemas.microsoft.com/office/drawing/2010/main">
                <a:solidFill>
                  <a:srgbClr val="339966"/>
                </a:solidFill>
              </a14:hiddenFill>
            </a:ext>
            <a:ext uri="{AF507438-7753-43E0-B8FC-AC1667EBCBE1}">
              <a14:hiddenEffects xmlns:a14="http://schemas.microsoft.com/office/drawing/2010/main">
                <a:effectLst>
                  <a:outerShdw dist="63500" dir="3187806" algn="ctr" rotWithShape="0">
                    <a:schemeClr val="bg2"/>
                  </a:outerShdw>
                </a:effectLst>
              </a14:hiddenEffects>
            </a:ext>
          </a:extLst>
        </p:spPr>
        <p:txBody>
          <a:bodyPr/>
          <a:lstStyle/>
          <a:p>
            <a:pPr eaLnBrk="1" hangingPunct="1">
              <a:defRPr/>
            </a:pPr>
            <a:r>
              <a:rPr lang="en-US" smtClean="0">
                <a:latin typeface="Arial Unicode MS" pitchFamily="34" charset="-128"/>
              </a:rPr>
              <a:t>Neurocognitive approach</a:t>
            </a:r>
            <a:endParaRPr lang="pl-PL" smtClean="0">
              <a:latin typeface="Arial Unicode MS" pitchFamily="34" charset="-128"/>
            </a:endParaRPr>
          </a:p>
        </p:txBody>
      </p:sp>
      <p:sp>
        <p:nvSpPr>
          <p:cNvPr id="9219" name="Rectangle 3"/>
          <p:cNvSpPr>
            <a:spLocks noGrp="1" noChangeArrowheads="1"/>
          </p:cNvSpPr>
          <p:nvPr>
            <p:ph type="body" idx="1"/>
          </p:nvPr>
        </p:nvSpPr>
        <p:spPr>
          <a:xfrm>
            <a:off x="381000" y="1143000"/>
            <a:ext cx="8382000" cy="2141538"/>
          </a:xfrm>
          <a:extLst>
            <a:ext uri="{909E8E84-426E-40DD-AFC4-6F175D3DCCD1}">
              <a14:hiddenFill xmlns:a14="http://schemas.microsoft.com/office/drawing/2010/main">
                <a:solidFill>
                  <a:srgbClr val="000066"/>
                </a:solid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marL="0" indent="0" eaLnBrk="1" hangingPunct="1">
              <a:lnSpc>
                <a:spcPct val="90000"/>
              </a:lnSpc>
              <a:buFontTx/>
              <a:buNone/>
            </a:pPr>
            <a:r>
              <a:rPr lang="en-US" altLang="pl-PL" smtClean="0">
                <a:latin typeface="Arial Unicode MS" pitchFamily="34" charset="-128"/>
              </a:rPr>
              <a:t>Computational cognitive neuroscience: aims at rather detailed neural models of cognitive functions, first annual CNN conf. 11-12.11.2005.  </a:t>
            </a:r>
          </a:p>
          <a:p>
            <a:pPr marL="0" indent="0" eaLnBrk="1" hangingPunct="1">
              <a:lnSpc>
                <a:spcPct val="90000"/>
              </a:lnSpc>
              <a:buFontTx/>
              <a:buNone/>
            </a:pPr>
            <a:endParaRPr lang="en-US" altLang="pl-PL" smtClean="0">
              <a:latin typeface="Arial Unicode MS" pitchFamily="34" charset="-128"/>
            </a:endParaRPr>
          </a:p>
          <a:p>
            <a:pPr marL="0" indent="0" eaLnBrk="1" hangingPunct="1">
              <a:lnSpc>
                <a:spcPct val="90000"/>
              </a:lnSpc>
              <a:buFontTx/>
              <a:buNone/>
            </a:pPr>
            <a:r>
              <a:rPr lang="en-US" altLang="pl-PL" smtClean="0">
                <a:latin typeface="Arial Unicode MS" pitchFamily="34" charset="-128"/>
              </a:rPr>
              <a:t>Neurocognitive informatics: focus on simplified models of higher cognitive functions: thinking, problem solving, attention, language, behavioral control and consciousness. </a:t>
            </a:r>
          </a:p>
        </p:txBody>
      </p:sp>
      <p:sp>
        <p:nvSpPr>
          <p:cNvPr id="9220" name="Rectangle 4"/>
          <p:cNvSpPr>
            <a:spLocks noChangeArrowheads="1"/>
          </p:cNvSpPr>
          <p:nvPr/>
        </p:nvSpPr>
        <p:spPr bwMode="auto">
          <a:xfrm>
            <a:off x="395288" y="3141663"/>
            <a:ext cx="8578850" cy="352742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lnSpc>
                <a:spcPct val="90000"/>
              </a:lnSpc>
              <a:spcBef>
                <a:spcPct val="20000"/>
              </a:spcBef>
            </a:pPr>
            <a:r>
              <a:rPr lang="en-US" altLang="pl-PL" sz="2000">
                <a:effectLst/>
              </a:rPr>
              <a:t>Many speculations, because we do not know the underlying brain processes, but models explaining most neuropsychological syndromes exist; computational psychiatry is rapidly developing since ~ 1995.</a:t>
            </a:r>
          </a:p>
          <a:p>
            <a:pPr algn="l" eaLnBrk="1" hangingPunct="1">
              <a:lnSpc>
                <a:spcPct val="90000"/>
              </a:lnSpc>
              <a:spcBef>
                <a:spcPct val="20000"/>
              </a:spcBef>
            </a:pPr>
            <a:endParaRPr lang="en-US" altLang="pl-PL" sz="2000">
              <a:effectLst/>
            </a:endParaRPr>
          </a:p>
          <a:p>
            <a:pPr algn="l" eaLnBrk="1" hangingPunct="1">
              <a:lnSpc>
                <a:spcPct val="90000"/>
              </a:lnSpc>
              <a:spcBef>
                <a:spcPct val="20000"/>
              </a:spcBef>
            </a:pPr>
            <a:r>
              <a:rPr lang="en-US" altLang="pl-PL" sz="2000">
                <a:effectLst/>
              </a:rPr>
              <a:t>Even simple brain-like computing models provide real mind-like functions.</a:t>
            </a:r>
            <a:br>
              <a:rPr lang="en-US" altLang="pl-PL" sz="2000">
                <a:effectLst/>
              </a:rPr>
            </a:br>
            <a:r>
              <a:rPr lang="en-US" altLang="pl-PL" sz="2000">
                <a:effectLst/>
              </a:rPr>
              <a:t>=&gt; Complexity of the brain is not the main problem! </a:t>
            </a:r>
          </a:p>
          <a:p>
            <a:pPr algn="l" eaLnBrk="1" hangingPunct="1">
              <a:lnSpc>
                <a:spcPct val="90000"/>
              </a:lnSpc>
              <a:spcBef>
                <a:spcPct val="20000"/>
              </a:spcBef>
            </a:pPr>
            <a:r>
              <a:rPr lang="en-US" altLang="pl-PL" sz="2000">
                <a:effectLst/>
              </a:rPr>
              <a:t/>
            </a:r>
            <a:br>
              <a:rPr lang="en-US" altLang="pl-PL" sz="2000">
                <a:effectLst/>
              </a:rPr>
            </a:br>
            <a:r>
              <a:rPr lang="en-US" altLang="pl-PL" sz="2000">
                <a:effectLst/>
              </a:rPr>
              <a:t>Brain As Complex System (BRACS, EU Project) central assumption: gross neuroanatomical brain structure is critical for its function, it should be preserved both at the cortex and subcortical levels. </a:t>
            </a:r>
          </a:p>
          <a:p>
            <a:pPr algn="l" eaLnBrk="1" hangingPunct="1">
              <a:lnSpc>
                <a:spcPct val="90000"/>
              </a:lnSpc>
              <a:spcBef>
                <a:spcPct val="20000"/>
              </a:spcBef>
            </a:pPr>
            <a:r>
              <a:rPr lang="en-US" altLang="pl-PL" sz="2000">
                <a:effectLst/>
              </a:rPr>
              <a:t>“Roadmap to human level intelligence” – workshops ICANN’05, WCCI’06</a:t>
            </a:r>
          </a:p>
        </p:txBody>
      </p:sp>
      <p:pic>
        <p:nvPicPr>
          <p:cNvPr id="9221" name="Picture 9" descr="brain_min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44675"/>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6034" name="Rectangle 2"/>
          <p:cNvSpPr>
            <a:spLocks noGrp="1" noChangeArrowheads="1"/>
          </p:cNvSpPr>
          <p:nvPr>
            <p:ph type="ctrTitle"/>
          </p:nvPr>
        </p:nvSpPr>
        <p:spPr>
          <a:xfrm>
            <a:off x="684213" y="476250"/>
            <a:ext cx="7488237" cy="720725"/>
          </a:xfrm>
          <a:effectLst>
            <a:outerShdw dist="35921" dir="2700000" algn="ctr" rotWithShape="0">
              <a:schemeClr val="bg2"/>
            </a:outerShdw>
          </a:effectLst>
        </p:spPr>
        <p:txBody>
          <a:bodyPr/>
          <a:lstStyle/>
          <a:p>
            <a:pPr eaLnBrk="1" hangingPunct="1">
              <a:defRPr/>
            </a:pPr>
            <a:r>
              <a:rPr lang="en-US" smtClean="0"/>
              <a:t>Discussion</a:t>
            </a:r>
          </a:p>
        </p:txBody>
      </p:sp>
      <p:sp>
        <p:nvSpPr>
          <p:cNvPr id="46083" name="Rectangle 3"/>
          <p:cNvSpPr>
            <a:spLocks noGrp="1" noChangeArrowheads="1"/>
          </p:cNvSpPr>
          <p:nvPr>
            <p:ph type="subTitle" idx="1"/>
          </p:nvPr>
        </p:nvSpPr>
        <p:spPr>
          <a:xfrm>
            <a:off x="539750" y="1989138"/>
            <a:ext cx="8353425" cy="2808287"/>
          </a:xfrm>
        </p:spPr>
        <p:txBody>
          <a:bodyPr/>
          <a:lstStyle/>
          <a:p>
            <a:pPr algn="l" eaLnBrk="1" hangingPunct="1"/>
            <a:r>
              <a:rPr lang="en-US" altLang="pl-PL" smtClean="0"/>
              <a:t>We are interested also in many other CS subjects … </a:t>
            </a:r>
          </a:p>
          <a:p>
            <a:pPr algn="l" eaLnBrk="1" hangingPunct="1"/>
            <a:endParaRPr lang="en-US" altLang="pl-PL" smtClean="0"/>
          </a:p>
          <a:p>
            <a:pPr algn="l" eaLnBrk="1" hangingPunct="1"/>
            <a:r>
              <a:rPr lang="en-US" altLang="pl-PL" smtClean="0"/>
              <a:t>How to proceed in developing cognitive subjects at NTU? </a:t>
            </a:r>
          </a:p>
          <a:p>
            <a:pPr algn="l" eaLnBrk="1" hangingPunct="1"/>
            <a:endParaRPr lang="en-US" altLang="pl-PL" smtClean="0"/>
          </a:p>
          <a:p>
            <a:pPr algn="l" eaLnBrk="1" hangingPunct="1"/>
            <a:r>
              <a:rPr lang="en-US" altLang="pl-PL" smtClean="0"/>
              <a:t>Can we think about joint projects between CoE, HSS and NIE? </a:t>
            </a:r>
          </a:p>
          <a:p>
            <a:pPr algn="l" eaLnBrk="1" hangingPunct="1"/>
            <a:endParaRPr lang="en-US" altLang="pl-PL" smtClean="0"/>
          </a:p>
          <a:p>
            <a:pPr algn="l" eaLnBrk="1" hangingPunct="1"/>
            <a:r>
              <a:rPr lang="en-US" altLang="pl-PL" smtClean="0"/>
              <a:t>Developing courses at NTU? What would be the best form?</a:t>
            </a:r>
          </a:p>
        </p:txBody>
      </p:sp>
      <p:pic>
        <p:nvPicPr>
          <p:cNvPr id="4608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5888"/>
            <a:ext cx="2286000" cy="2293937"/>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533400" y="152400"/>
            <a:ext cx="7772400" cy="792163"/>
          </a:xfrm>
          <a:effectLst>
            <a:outerShdw dist="35921" dir="2700000" algn="ctr" rotWithShape="0">
              <a:schemeClr val="bg2"/>
            </a:outerShdw>
          </a:effectLst>
          <a:extLst>
            <a:ext uri="{909E8E84-426E-40DD-AFC4-6F175D3DCCD1}">
              <a14:hiddenFill xmlns:a14="http://schemas.microsoft.com/office/drawing/2010/main">
                <a:solidFill>
                  <a:srgbClr val="006600"/>
                </a:solidFill>
              </a14:hiddenFill>
            </a:ext>
          </a:extLst>
        </p:spPr>
        <p:txBody>
          <a:bodyPr lIns="92075" tIns="46038" rIns="92075" bIns="46038"/>
          <a:lstStyle/>
          <a:p>
            <a:pPr eaLnBrk="1" hangingPunct="1">
              <a:defRPr/>
            </a:pPr>
            <a:r>
              <a:rPr lang="en-US" smtClean="0"/>
              <a:t>Simplest brain-like architecture</a:t>
            </a:r>
          </a:p>
        </p:txBody>
      </p:sp>
      <p:sp>
        <p:nvSpPr>
          <p:cNvPr id="10243" name="Rectangle 3"/>
          <p:cNvSpPr>
            <a:spLocks noGrp="1" noChangeArrowheads="1"/>
          </p:cNvSpPr>
          <p:nvPr>
            <p:ph type="body" idx="1"/>
          </p:nvPr>
        </p:nvSpPr>
        <p:spPr>
          <a:xfrm>
            <a:off x="476250" y="1041400"/>
            <a:ext cx="7793038" cy="546100"/>
          </a:xfrm>
          <a:extLst>
            <a:ext uri="{909E8E84-426E-40DD-AFC4-6F175D3DCCD1}">
              <a14:hiddenFill xmlns:a14="http://schemas.microsoft.com/office/drawing/2010/main">
                <a:solidFill>
                  <a:srgbClr val="006600"/>
                </a:solidFill>
              </a14:hiddenFill>
            </a:ext>
          </a:extLst>
        </p:spPr>
        <p:txBody>
          <a:bodyPr lIns="92075" tIns="46038" rIns="92075" bIns="46038"/>
          <a:lstStyle/>
          <a:p>
            <a:pPr marL="0" indent="0" eaLnBrk="1" hangingPunct="1">
              <a:spcBef>
                <a:spcPct val="0"/>
              </a:spcBef>
              <a:buFontTx/>
              <a:buNone/>
            </a:pPr>
            <a:r>
              <a:rPr lang="en-US" altLang="pl-PL" smtClean="0"/>
              <a:t>Brain states are physical, spatio-temporal states of neural tissue. </a:t>
            </a:r>
          </a:p>
        </p:txBody>
      </p:sp>
      <p:sp>
        <p:nvSpPr>
          <p:cNvPr id="10244" name="Rectangle 4"/>
          <p:cNvSpPr>
            <a:spLocks noChangeArrowheads="1"/>
          </p:cNvSpPr>
          <p:nvPr/>
        </p:nvSpPr>
        <p:spPr bwMode="auto">
          <a:xfrm>
            <a:off x="461963" y="1471613"/>
            <a:ext cx="8355012" cy="116522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54013" indent="-354013" eaLnBrk="0" hangingPunct="0">
              <a:tabLst>
                <a:tab pos="354013" algn="l"/>
              </a:tabLst>
              <a:defRPr sz="4400">
                <a:solidFill>
                  <a:schemeClr val="bg1"/>
                </a:solidFill>
                <a:latin typeface="Arial Unicode MS" pitchFamily="34" charset="-128"/>
              </a:defRPr>
            </a:lvl1pPr>
            <a:lvl2pPr marL="742950" indent="-285750" eaLnBrk="0" hangingPunct="0">
              <a:tabLst>
                <a:tab pos="354013" algn="l"/>
              </a:tabLst>
              <a:defRPr sz="4400">
                <a:solidFill>
                  <a:schemeClr val="bg1"/>
                </a:solidFill>
                <a:latin typeface="Arial Unicode MS" pitchFamily="34" charset="-128"/>
              </a:defRPr>
            </a:lvl2pPr>
            <a:lvl3pPr marL="1143000" indent="-228600" eaLnBrk="0" hangingPunct="0">
              <a:tabLst>
                <a:tab pos="354013" algn="l"/>
              </a:tabLst>
              <a:defRPr sz="4400">
                <a:solidFill>
                  <a:schemeClr val="bg1"/>
                </a:solidFill>
                <a:latin typeface="Arial Unicode MS" pitchFamily="34" charset="-128"/>
              </a:defRPr>
            </a:lvl3pPr>
            <a:lvl4pPr marL="1600200" indent="-228600" eaLnBrk="0" hangingPunct="0">
              <a:tabLst>
                <a:tab pos="354013" algn="l"/>
              </a:tabLst>
              <a:defRPr sz="4400">
                <a:solidFill>
                  <a:schemeClr val="bg1"/>
                </a:solidFill>
                <a:latin typeface="Arial Unicode MS" pitchFamily="34" charset="-128"/>
              </a:defRPr>
            </a:lvl4pPr>
            <a:lvl5pPr marL="2057400" indent="-228600" eaLnBrk="0" hangingPunct="0">
              <a:tabLst>
                <a:tab pos="354013" algn="l"/>
              </a:tabLst>
              <a:defRPr sz="4400">
                <a:solidFill>
                  <a:schemeClr val="bg1"/>
                </a:solidFill>
                <a:latin typeface="Arial Unicode MS" pitchFamily="34" charset="-128"/>
              </a:defRPr>
            </a:lvl5pPr>
            <a:lvl6pPr marL="2514600" indent="-228600" algn="ctr" eaLnBrk="0" fontAlgn="base" hangingPunct="0">
              <a:spcBef>
                <a:spcPct val="0"/>
              </a:spcBef>
              <a:spcAft>
                <a:spcPct val="0"/>
              </a:spcAft>
              <a:tabLst>
                <a:tab pos="354013" algn="l"/>
              </a:tabLst>
              <a:defRPr sz="4400">
                <a:solidFill>
                  <a:schemeClr val="bg1"/>
                </a:solidFill>
                <a:latin typeface="Arial Unicode MS" pitchFamily="34" charset="-128"/>
              </a:defRPr>
            </a:lvl6pPr>
            <a:lvl7pPr marL="2971800" indent="-228600" algn="ctr" eaLnBrk="0" fontAlgn="base" hangingPunct="0">
              <a:spcBef>
                <a:spcPct val="0"/>
              </a:spcBef>
              <a:spcAft>
                <a:spcPct val="0"/>
              </a:spcAft>
              <a:tabLst>
                <a:tab pos="354013" algn="l"/>
              </a:tabLst>
              <a:defRPr sz="4400">
                <a:solidFill>
                  <a:schemeClr val="bg1"/>
                </a:solidFill>
                <a:latin typeface="Arial Unicode MS" pitchFamily="34" charset="-128"/>
              </a:defRPr>
            </a:lvl7pPr>
            <a:lvl8pPr marL="3429000" indent="-228600" algn="ctr" eaLnBrk="0" fontAlgn="base" hangingPunct="0">
              <a:spcBef>
                <a:spcPct val="0"/>
              </a:spcBef>
              <a:spcAft>
                <a:spcPct val="0"/>
              </a:spcAft>
              <a:tabLst>
                <a:tab pos="354013" algn="l"/>
              </a:tabLst>
              <a:defRPr sz="4400">
                <a:solidFill>
                  <a:schemeClr val="bg1"/>
                </a:solidFill>
                <a:latin typeface="Arial Unicode MS" pitchFamily="34" charset="-128"/>
              </a:defRPr>
            </a:lvl8pPr>
            <a:lvl9pPr marL="3886200" indent="-228600" algn="ctr" eaLnBrk="0" fontAlgn="base" hangingPunct="0">
              <a:spcBef>
                <a:spcPct val="0"/>
              </a:spcBef>
              <a:spcAft>
                <a:spcPct val="0"/>
              </a:spcAft>
              <a:tabLst>
                <a:tab pos="354013" algn="l"/>
              </a:tabLst>
              <a:defRPr sz="4400">
                <a:solidFill>
                  <a:schemeClr val="bg1"/>
                </a:solidFill>
                <a:latin typeface="Arial Unicode MS" pitchFamily="34" charset="-128"/>
              </a:defRPr>
            </a:lvl9pPr>
          </a:lstStyle>
          <a:p>
            <a:pPr algn="l" eaLnBrk="1" hangingPunct="1">
              <a:buFontTx/>
              <a:buChar char="•"/>
            </a:pPr>
            <a:r>
              <a:rPr lang="en-US" altLang="pl-PL" sz="2000">
                <a:effectLst/>
                <a:latin typeface="Arial" charset="0"/>
              </a:rPr>
              <a:t>Cognitive processes operate on highly processed sensory data.</a:t>
            </a:r>
          </a:p>
          <a:p>
            <a:pPr algn="l" eaLnBrk="1" hangingPunct="1">
              <a:buFontTx/>
              <a:buChar char="•"/>
            </a:pPr>
            <a:r>
              <a:rPr lang="en-US" altLang="pl-PL" sz="2000">
                <a:effectLst/>
                <a:latin typeface="Arial" charset="0"/>
              </a:rPr>
              <a:t>Redness, sweetness, pain ... are all physical states of brain tissue. </a:t>
            </a:r>
          </a:p>
          <a:p>
            <a:pPr algn="l" eaLnBrk="1" hangingPunct="1">
              <a:buFontTx/>
              <a:buChar char="•"/>
            </a:pPr>
            <a:r>
              <a:rPr lang="en-US" altLang="pl-PL" sz="2000">
                <a:effectLst/>
                <a:latin typeface="Arial" charset="0"/>
              </a:rPr>
              <a:t>I can see, hear and feel only my brain states! Ex: change blindness.</a:t>
            </a: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2722563"/>
            <a:ext cx="4438650" cy="37973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sp>
        <p:nvSpPr>
          <p:cNvPr id="10246" name="Rectangle 6"/>
          <p:cNvSpPr>
            <a:spLocks noChangeArrowheads="1"/>
          </p:cNvSpPr>
          <p:nvPr/>
        </p:nvSpPr>
        <p:spPr bwMode="auto">
          <a:xfrm>
            <a:off x="468313" y="2636838"/>
            <a:ext cx="4048125" cy="4049712"/>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eaLnBrk="0" hangingPunct="0">
              <a:tabLst>
                <a:tab pos="0" algn="l"/>
              </a:tabLst>
              <a:defRPr sz="4400">
                <a:solidFill>
                  <a:schemeClr val="bg1"/>
                </a:solidFill>
                <a:latin typeface="Arial Unicode MS" pitchFamily="34" charset="-128"/>
              </a:defRPr>
            </a:lvl1pPr>
            <a:lvl2pPr marL="742950" indent="-285750" eaLnBrk="0" hangingPunct="0">
              <a:tabLst>
                <a:tab pos="0" algn="l"/>
              </a:tabLst>
              <a:defRPr sz="4400">
                <a:solidFill>
                  <a:schemeClr val="bg1"/>
                </a:solidFill>
                <a:latin typeface="Arial Unicode MS" pitchFamily="34" charset="-128"/>
              </a:defRPr>
            </a:lvl2pPr>
            <a:lvl3pPr marL="1143000" indent="-228600" eaLnBrk="0" hangingPunct="0">
              <a:tabLst>
                <a:tab pos="0" algn="l"/>
              </a:tabLst>
              <a:defRPr sz="4400">
                <a:solidFill>
                  <a:schemeClr val="bg1"/>
                </a:solidFill>
                <a:latin typeface="Arial Unicode MS" pitchFamily="34" charset="-128"/>
              </a:defRPr>
            </a:lvl3pPr>
            <a:lvl4pPr marL="1600200" indent="-228600" eaLnBrk="0" hangingPunct="0">
              <a:tabLst>
                <a:tab pos="0" algn="l"/>
              </a:tabLst>
              <a:defRPr sz="4400">
                <a:solidFill>
                  <a:schemeClr val="bg1"/>
                </a:solidFill>
                <a:latin typeface="Arial Unicode MS" pitchFamily="34" charset="-128"/>
              </a:defRPr>
            </a:lvl4pPr>
            <a:lvl5pPr marL="2057400" indent="-228600" eaLnBrk="0" hangingPunct="0">
              <a:tabLst>
                <a:tab pos="0" algn="l"/>
              </a:tabLst>
              <a:defRPr sz="4400">
                <a:solidFill>
                  <a:schemeClr val="bg1"/>
                </a:solidFill>
                <a:latin typeface="Arial Unicode MS" pitchFamily="34" charset="-128"/>
              </a:defRPr>
            </a:lvl5pPr>
            <a:lvl6pPr marL="2514600" indent="-228600" algn="ctr" eaLnBrk="0" fontAlgn="base" hangingPunct="0">
              <a:spcBef>
                <a:spcPct val="0"/>
              </a:spcBef>
              <a:spcAft>
                <a:spcPct val="0"/>
              </a:spcAft>
              <a:tabLst>
                <a:tab pos="0" algn="l"/>
              </a:tabLst>
              <a:defRPr sz="4400">
                <a:solidFill>
                  <a:schemeClr val="bg1"/>
                </a:solidFill>
                <a:latin typeface="Arial Unicode MS" pitchFamily="34" charset="-128"/>
              </a:defRPr>
            </a:lvl6pPr>
            <a:lvl7pPr marL="2971800" indent="-228600" algn="ctr" eaLnBrk="0" fontAlgn="base" hangingPunct="0">
              <a:spcBef>
                <a:spcPct val="0"/>
              </a:spcBef>
              <a:spcAft>
                <a:spcPct val="0"/>
              </a:spcAft>
              <a:tabLst>
                <a:tab pos="0" algn="l"/>
              </a:tabLst>
              <a:defRPr sz="4400">
                <a:solidFill>
                  <a:schemeClr val="bg1"/>
                </a:solidFill>
                <a:latin typeface="Arial Unicode MS" pitchFamily="34" charset="-128"/>
              </a:defRPr>
            </a:lvl7pPr>
            <a:lvl8pPr marL="3429000" indent="-228600" algn="ctr" eaLnBrk="0" fontAlgn="base" hangingPunct="0">
              <a:spcBef>
                <a:spcPct val="0"/>
              </a:spcBef>
              <a:spcAft>
                <a:spcPct val="0"/>
              </a:spcAft>
              <a:tabLst>
                <a:tab pos="0" algn="l"/>
              </a:tabLst>
              <a:defRPr sz="4400">
                <a:solidFill>
                  <a:schemeClr val="bg1"/>
                </a:solidFill>
                <a:latin typeface="Arial Unicode MS" pitchFamily="34" charset="-128"/>
              </a:defRPr>
            </a:lvl8pPr>
            <a:lvl9pPr marL="3886200" indent="-228600" algn="ctr" eaLnBrk="0" fontAlgn="base" hangingPunct="0">
              <a:spcBef>
                <a:spcPct val="0"/>
              </a:spcBef>
              <a:spcAft>
                <a:spcPct val="0"/>
              </a:spcAft>
              <a:tabLst>
                <a:tab pos="0" algn="l"/>
              </a:tabLst>
              <a:defRPr sz="4400">
                <a:solidFill>
                  <a:schemeClr val="bg1"/>
                </a:solidFill>
                <a:latin typeface="Arial Unicode MS" pitchFamily="34" charset="-128"/>
              </a:defRPr>
            </a:lvl9pPr>
          </a:lstStyle>
          <a:p>
            <a:pPr algn="l" eaLnBrk="1" hangingPunct="1"/>
            <a:r>
              <a:rPr lang="en-US" altLang="pl-PL" sz="2000">
                <a:effectLst/>
                <a:latin typeface="Arial" charset="0"/>
              </a:rPr>
              <a:t>Neural networks – only at level of single neurons, cortex is more a collection of many resonators creating dynamical configurations</a:t>
            </a:r>
          </a:p>
          <a:p>
            <a:pPr algn="l" eaLnBrk="1" hangingPunct="1"/>
            <a:r>
              <a:rPr lang="en-US" altLang="pl-PL" sz="2000">
                <a:effectLst/>
                <a:latin typeface="Arial" charset="0"/>
              </a:rPr>
              <a:t>competing for WM access. </a:t>
            </a:r>
          </a:p>
          <a:p>
            <a:pPr algn="l" eaLnBrk="1" hangingPunct="1"/>
            <a:endParaRPr lang="en-US" altLang="pl-PL" sz="2000">
              <a:effectLst/>
              <a:latin typeface="Arial" charset="0"/>
            </a:endParaRPr>
          </a:p>
          <a:p>
            <a:pPr algn="l" eaLnBrk="1" hangingPunct="1"/>
            <a:r>
              <a:rPr lang="en-US" altLang="pl-PL" sz="2000">
                <a:effectLst/>
                <a:latin typeface="Arial" charset="0"/>
              </a:rPr>
              <a:t>Computers and robots do not have an equivalent of such WM. </a:t>
            </a:r>
          </a:p>
          <a:p>
            <a:pPr algn="l" eaLnBrk="1" hangingPunct="1"/>
            <a:endParaRPr lang="en-US" altLang="pl-PL" sz="2000">
              <a:effectLst/>
              <a:latin typeface="Arial" charset="0"/>
            </a:endParaRPr>
          </a:p>
          <a:p>
            <a:pPr algn="l" eaLnBrk="1" hangingPunct="1"/>
            <a:r>
              <a:rPr lang="en-US" altLang="pl-PL" sz="2000">
                <a:effectLst/>
                <a:latin typeface="Arial" charset="0"/>
              </a:rPr>
              <a:t>In contrast to abstract computer registers dynamical brain states contain in themselves many associations and relations.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533400" y="152400"/>
            <a:ext cx="7772400" cy="792163"/>
          </a:xfrm>
          <a:effectLst>
            <a:outerShdw dist="35921" dir="2700000" algn="ctr" rotWithShape="0">
              <a:schemeClr val="bg2"/>
            </a:outerShdw>
          </a:effectLst>
          <a:extLst>
            <a:ext uri="{909E8E84-426E-40DD-AFC4-6F175D3DCCD1}">
              <a14:hiddenFill xmlns:a14="http://schemas.microsoft.com/office/drawing/2010/main">
                <a:solidFill>
                  <a:srgbClr val="006600"/>
                </a:solidFill>
              </a14:hiddenFill>
            </a:ext>
          </a:extLst>
        </p:spPr>
        <p:txBody>
          <a:bodyPr lIns="92075" tIns="46038" rIns="92075" bIns="46038"/>
          <a:lstStyle/>
          <a:p>
            <a:pPr eaLnBrk="1" hangingPunct="1">
              <a:defRPr/>
            </a:pPr>
            <a:r>
              <a:rPr lang="en-US" smtClean="0"/>
              <a:t>Dynamical system metaphore</a:t>
            </a:r>
          </a:p>
        </p:txBody>
      </p:sp>
      <p:sp>
        <p:nvSpPr>
          <p:cNvPr id="11267" name="Rectangle 3"/>
          <p:cNvSpPr>
            <a:spLocks noGrp="1" noChangeArrowheads="1"/>
          </p:cNvSpPr>
          <p:nvPr>
            <p:ph type="body" idx="1"/>
          </p:nvPr>
        </p:nvSpPr>
        <p:spPr>
          <a:xfrm>
            <a:off x="476250" y="1041400"/>
            <a:ext cx="6904038" cy="442913"/>
          </a:xfrm>
          <a:extLst>
            <a:ext uri="{909E8E84-426E-40DD-AFC4-6F175D3DCCD1}">
              <a14:hiddenFill xmlns:a14="http://schemas.microsoft.com/office/drawing/2010/main">
                <a:solidFill>
                  <a:srgbClr val="006600"/>
                </a:solidFill>
              </a14:hiddenFill>
            </a:ext>
          </a:extLst>
        </p:spPr>
        <p:txBody>
          <a:bodyPr lIns="92075" tIns="46038" rIns="92075" bIns="46038"/>
          <a:lstStyle/>
          <a:p>
            <a:pPr marL="0" indent="0" eaLnBrk="1" hangingPunct="1">
              <a:spcBef>
                <a:spcPct val="0"/>
              </a:spcBef>
              <a:buFontTx/>
              <a:buNone/>
            </a:pPr>
            <a:r>
              <a:rPr lang="en-US" altLang="pl-PL" smtClean="0"/>
              <a:t>Brain/mind as dynamical system was introduced in:</a:t>
            </a:r>
          </a:p>
        </p:txBody>
      </p:sp>
      <p:sp>
        <p:nvSpPr>
          <p:cNvPr id="11268" name="Rectangle 4"/>
          <p:cNvSpPr>
            <a:spLocks noChangeArrowheads="1"/>
          </p:cNvSpPr>
          <p:nvPr/>
        </p:nvSpPr>
        <p:spPr bwMode="auto">
          <a:xfrm>
            <a:off x="461963" y="1471613"/>
            <a:ext cx="8355012" cy="116522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57188" indent="-357188" eaLnBrk="0" hangingPunct="0">
              <a:tabLst>
                <a:tab pos="354013" algn="l"/>
              </a:tabLst>
              <a:defRPr sz="4400">
                <a:solidFill>
                  <a:schemeClr val="bg1"/>
                </a:solidFill>
                <a:latin typeface="Arial Unicode MS" pitchFamily="34" charset="-128"/>
              </a:defRPr>
            </a:lvl1pPr>
            <a:lvl2pPr marL="742950" indent="-285750" eaLnBrk="0" hangingPunct="0">
              <a:tabLst>
                <a:tab pos="354013" algn="l"/>
              </a:tabLst>
              <a:defRPr sz="4400">
                <a:solidFill>
                  <a:schemeClr val="bg1"/>
                </a:solidFill>
                <a:latin typeface="Arial Unicode MS" pitchFamily="34" charset="-128"/>
              </a:defRPr>
            </a:lvl2pPr>
            <a:lvl3pPr marL="1143000" indent="-228600" eaLnBrk="0" hangingPunct="0">
              <a:tabLst>
                <a:tab pos="354013" algn="l"/>
              </a:tabLst>
              <a:defRPr sz="4400">
                <a:solidFill>
                  <a:schemeClr val="bg1"/>
                </a:solidFill>
                <a:latin typeface="Arial Unicode MS" pitchFamily="34" charset="-128"/>
              </a:defRPr>
            </a:lvl3pPr>
            <a:lvl4pPr marL="1600200" indent="-228600" eaLnBrk="0" hangingPunct="0">
              <a:tabLst>
                <a:tab pos="354013" algn="l"/>
              </a:tabLst>
              <a:defRPr sz="4400">
                <a:solidFill>
                  <a:schemeClr val="bg1"/>
                </a:solidFill>
                <a:latin typeface="Arial Unicode MS" pitchFamily="34" charset="-128"/>
              </a:defRPr>
            </a:lvl4pPr>
            <a:lvl5pPr marL="2057400" indent="-228600" eaLnBrk="0" hangingPunct="0">
              <a:tabLst>
                <a:tab pos="354013" algn="l"/>
              </a:tabLst>
              <a:defRPr sz="4400">
                <a:solidFill>
                  <a:schemeClr val="bg1"/>
                </a:solidFill>
                <a:latin typeface="Arial Unicode MS" pitchFamily="34" charset="-128"/>
              </a:defRPr>
            </a:lvl5pPr>
            <a:lvl6pPr marL="2514600" indent="-228600" algn="ctr" eaLnBrk="0" fontAlgn="base" hangingPunct="0">
              <a:spcBef>
                <a:spcPct val="0"/>
              </a:spcBef>
              <a:spcAft>
                <a:spcPct val="0"/>
              </a:spcAft>
              <a:tabLst>
                <a:tab pos="354013" algn="l"/>
              </a:tabLst>
              <a:defRPr sz="4400">
                <a:solidFill>
                  <a:schemeClr val="bg1"/>
                </a:solidFill>
                <a:latin typeface="Arial Unicode MS" pitchFamily="34" charset="-128"/>
              </a:defRPr>
            </a:lvl6pPr>
            <a:lvl7pPr marL="2971800" indent="-228600" algn="ctr" eaLnBrk="0" fontAlgn="base" hangingPunct="0">
              <a:spcBef>
                <a:spcPct val="0"/>
              </a:spcBef>
              <a:spcAft>
                <a:spcPct val="0"/>
              </a:spcAft>
              <a:tabLst>
                <a:tab pos="354013" algn="l"/>
              </a:tabLst>
              <a:defRPr sz="4400">
                <a:solidFill>
                  <a:schemeClr val="bg1"/>
                </a:solidFill>
                <a:latin typeface="Arial Unicode MS" pitchFamily="34" charset="-128"/>
              </a:defRPr>
            </a:lvl7pPr>
            <a:lvl8pPr marL="3429000" indent="-228600" algn="ctr" eaLnBrk="0" fontAlgn="base" hangingPunct="0">
              <a:spcBef>
                <a:spcPct val="0"/>
              </a:spcBef>
              <a:spcAft>
                <a:spcPct val="0"/>
              </a:spcAft>
              <a:tabLst>
                <a:tab pos="354013" algn="l"/>
              </a:tabLst>
              <a:defRPr sz="4400">
                <a:solidFill>
                  <a:schemeClr val="bg1"/>
                </a:solidFill>
                <a:latin typeface="Arial Unicode MS" pitchFamily="34" charset="-128"/>
              </a:defRPr>
            </a:lvl8pPr>
            <a:lvl9pPr marL="3886200" indent="-228600" algn="ctr" eaLnBrk="0" fontAlgn="base" hangingPunct="0">
              <a:spcBef>
                <a:spcPct val="0"/>
              </a:spcBef>
              <a:spcAft>
                <a:spcPct val="0"/>
              </a:spcAft>
              <a:tabLst>
                <a:tab pos="354013" algn="l"/>
              </a:tabLst>
              <a:defRPr sz="4400">
                <a:solidFill>
                  <a:schemeClr val="bg1"/>
                </a:solidFill>
                <a:latin typeface="Arial Unicode MS" pitchFamily="34" charset="-128"/>
              </a:defRPr>
            </a:lvl9pPr>
          </a:lstStyle>
          <a:p>
            <a:pPr algn="l" eaLnBrk="1" hangingPunct="1">
              <a:buFontTx/>
              <a:buChar char="•"/>
            </a:pPr>
            <a:r>
              <a:rPr lang="en-US" altLang="pl-PL" sz="2000">
                <a:effectLst/>
                <a:latin typeface="Arial" charset="0"/>
              </a:rPr>
              <a:t>Thelen E. and Smith L.B.  A Dynamic Systems Approach to the Development of Cognition and Action. MIT Press 1994. </a:t>
            </a:r>
          </a:p>
          <a:p>
            <a:pPr algn="l" eaLnBrk="1" hangingPunct="1">
              <a:buFontTx/>
              <a:buChar char="•"/>
            </a:pPr>
            <a:r>
              <a:rPr lang="en-US" altLang="pl-PL" sz="2000">
                <a:effectLst/>
                <a:latin typeface="Arial" charset="0"/>
              </a:rPr>
              <a:t>Smith L.B. and  Thelen E, Eds. A Dynamic Systems Approach to the Development. MIT Press 1994.</a:t>
            </a:r>
          </a:p>
          <a:p>
            <a:pPr algn="l" eaLnBrk="1" hangingPunct="1">
              <a:buFontTx/>
              <a:buChar char="•"/>
            </a:pPr>
            <a:r>
              <a:rPr lang="en-US" altLang="pl-PL" sz="2000">
                <a:effectLst/>
                <a:latin typeface="Arial" charset="0"/>
              </a:rPr>
              <a:t>J. A. Scott Kelso, Dynamic Patterns. The Self-Organization of Brain and Behavior. MIT Press 1995</a:t>
            </a:r>
          </a:p>
        </p:txBody>
      </p:sp>
      <p:sp>
        <p:nvSpPr>
          <p:cNvPr id="11269" name="Rectangle 6"/>
          <p:cNvSpPr>
            <a:spLocks noChangeArrowheads="1"/>
          </p:cNvSpPr>
          <p:nvPr/>
        </p:nvSpPr>
        <p:spPr bwMode="auto">
          <a:xfrm>
            <a:off x="468313" y="3573463"/>
            <a:ext cx="8567737" cy="3113087"/>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57188" indent="-357188" eaLnBrk="0" hangingPunct="0">
              <a:tabLst>
                <a:tab pos="357188" algn="l"/>
              </a:tabLst>
              <a:defRPr sz="4400">
                <a:solidFill>
                  <a:schemeClr val="bg1"/>
                </a:solidFill>
                <a:latin typeface="Arial Unicode MS" pitchFamily="34" charset="-128"/>
              </a:defRPr>
            </a:lvl1pPr>
            <a:lvl2pPr marL="742950" indent="-285750" eaLnBrk="0" hangingPunct="0">
              <a:tabLst>
                <a:tab pos="357188" algn="l"/>
              </a:tabLst>
              <a:defRPr sz="4400">
                <a:solidFill>
                  <a:schemeClr val="bg1"/>
                </a:solidFill>
                <a:latin typeface="Arial Unicode MS" pitchFamily="34" charset="-128"/>
              </a:defRPr>
            </a:lvl2pPr>
            <a:lvl3pPr marL="1143000" indent="-228600" eaLnBrk="0" hangingPunct="0">
              <a:tabLst>
                <a:tab pos="357188" algn="l"/>
              </a:tabLst>
              <a:defRPr sz="4400">
                <a:solidFill>
                  <a:schemeClr val="bg1"/>
                </a:solidFill>
                <a:latin typeface="Arial Unicode MS" pitchFamily="34" charset="-128"/>
              </a:defRPr>
            </a:lvl3pPr>
            <a:lvl4pPr marL="1600200" indent="-228600" eaLnBrk="0" hangingPunct="0">
              <a:tabLst>
                <a:tab pos="357188" algn="l"/>
              </a:tabLst>
              <a:defRPr sz="4400">
                <a:solidFill>
                  <a:schemeClr val="bg1"/>
                </a:solidFill>
                <a:latin typeface="Arial Unicode MS" pitchFamily="34" charset="-128"/>
              </a:defRPr>
            </a:lvl4pPr>
            <a:lvl5pPr marL="2057400" indent="-228600" eaLnBrk="0" hangingPunct="0">
              <a:tabLst>
                <a:tab pos="357188" algn="l"/>
              </a:tabLst>
              <a:defRPr sz="4400">
                <a:solidFill>
                  <a:schemeClr val="bg1"/>
                </a:solidFill>
                <a:latin typeface="Arial Unicode MS" pitchFamily="34" charset="-128"/>
              </a:defRPr>
            </a:lvl5pPr>
            <a:lvl6pPr marL="2514600" indent="-228600" algn="ctr" eaLnBrk="0" fontAlgn="base" hangingPunct="0">
              <a:spcBef>
                <a:spcPct val="0"/>
              </a:spcBef>
              <a:spcAft>
                <a:spcPct val="0"/>
              </a:spcAft>
              <a:tabLst>
                <a:tab pos="357188" algn="l"/>
              </a:tabLst>
              <a:defRPr sz="4400">
                <a:solidFill>
                  <a:schemeClr val="bg1"/>
                </a:solidFill>
                <a:latin typeface="Arial Unicode MS" pitchFamily="34" charset="-128"/>
              </a:defRPr>
            </a:lvl6pPr>
            <a:lvl7pPr marL="2971800" indent="-228600" algn="ctr" eaLnBrk="0" fontAlgn="base" hangingPunct="0">
              <a:spcBef>
                <a:spcPct val="0"/>
              </a:spcBef>
              <a:spcAft>
                <a:spcPct val="0"/>
              </a:spcAft>
              <a:tabLst>
                <a:tab pos="357188" algn="l"/>
              </a:tabLst>
              <a:defRPr sz="4400">
                <a:solidFill>
                  <a:schemeClr val="bg1"/>
                </a:solidFill>
                <a:latin typeface="Arial Unicode MS" pitchFamily="34" charset="-128"/>
              </a:defRPr>
            </a:lvl7pPr>
            <a:lvl8pPr marL="3429000" indent="-228600" algn="ctr" eaLnBrk="0" fontAlgn="base" hangingPunct="0">
              <a:spcBef>
                <a:spcPct val="0"/>
              </a:spcBef>
              <a:spcAft>
                <a:spcPct val="0"/>
              </a:spcAft>
              <a:tabLst>
                <a:tab pos="357188" algn="l"/>
              </a:tabLst>
              <a:defRPr sz="4400">
                <a:solidFill>
                  <a:schemeClr val="bg1"/>
                </a:solidFill>
                <a:latin typeface="Arial Unicode MS" pitchFamily="34" charset="-128"/>
              </a:defRPr>
            </a:lvl8pPr>
            <a:lvl9pPr marL="3886200" indent="-228600" algn="ctr" eaLnBrk="0" fontAlgn="base" hangingPunct="0">
              <a:spcBef>
                <a:spcPct val="0"/>
              </a:spcBef>
              <a:spcAft>
                <a:spcPct val="0"/>
              </a:spcAft>
              <a:tabLst>
                <a:tab pos="357188" algn="l"/>
              </a:tabLst>
              <a:defRPr sz="4400">
                <a:solidFill>
                  <a:schemeClr val="bg1"/>
                </a:solidFill>
                <a:latin typeface="Arial Unicode MS" pitchFamily="34" charset="-128"/>
              </a:defRPr>
            </a:lvl9pPr>
          </a:lstStyle>
          <a:p>
            <a:pPr algn="l" eaLnBrk="1" hangingPunct="1"/>
            <a:r>
              <a:rPr lang="en-US" altLang="pl-PL" sz="2000">
                <a:effectLst/>
                <a:latin typeface="Arial" charset="0"/>
              </a:rPr>
              <a:t>How to connect neuro with psyche ? </a:t>
            </a:r>
            <a:br>
              <a:rPr lang="en-US" altLang="pl-PL" sz="2000">
                <a:effectLst/>
                <a:latin typeface="Arial" charset="0"/>
              </a:rPr>
            </a:br>
            <a:endParaRPr lang="en-US" altLang="pl-PL" sz="2000">
              <a:effectLst/>
              <a:latin typeface="Arial" charset="0"/>
            </a:endParaRPr>
          </a:p>
          <a:p>
            <a:pPr algn="l" eaLnBrk="1" hangingPunct="1">
              <a:buFontTx/>
              <a:buChar char="•"/>
            </a:pPr>
            <a:r>
              <a:rPr lang="en-US" altLang="pl-PL" sz="2000">
                <a:effectLst/>
                <a:latin typeface="Arial" charset="0"/>
              </a:rPr>
              <a:t>R. Shepard (BBS, 2001): universal psychological laws should be formulated in appropriate abstract psychological spaces; try to simplify neurodynamics =&gt; geometrical model of mental events. </a:t>
            </a:r>
          </a:p>
          <a:p>
            <a:pPr algn="l" eaLnBrk="1" hangingPunct="1">
              <a:buFontTx/>
              <a:buChar char="•"/>
            </a:pPr>
            <a:r>
              <a:rPr lang="en-US" altLang="pl-PL" sz="2000">
                <a:effectLst/>
                <a:latin typeface="Arial" charset="0"/>
              </a:rPr>
              <a:t>K. Lewin, The conceptual representation and the measurement of psychological forces (1938), cognitive dynamic movement in phenomenological space.</a:t>
            </a:r>
          </a:p>
          <a:p>
            <a:pPr algn="l" eaLnBrk="1" hangingPunct="1">
              <a:buFontTx/>
              <a:buChar char="•"/>
            </a:pPr>
            <a:r>
              <a:rPr lang="en-US" altLang="pl-PL" sz="2000">
                <a:effectLst/>
                <a:latin typeface="Arial" charset="0"/>
              </a:rPr>
              <a:t>George Kelly (1955), personal construct psychology (PCP), geometry of psychological spaces as alternative to logic.</a:t>
            </a:r>
          </a:p>
        </p:txBody>
      </p:sp>
      <p:pic>
        <p:nvPicPr>
          <p:cNvPr id="6185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997200"/>
            <a:ext cx="31432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188913"/>
            <a:ext cx="1219200" cy="12573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8503"/>
                                        </p:tgtEl>
                                        <p:attrNameLst>
                                          <p:attrName>style.visibility</p:attrName>
                                        </p:attrNameLst>
                                      </p:cBhvr>
                                      <p:to>
                                        <p:strVal val="visible"/>
                                      </p:to>
                                    </p:set>
                                    <p:animEffect transition="in" filter="checkerboard(across)">
                                      <p:cBhvr>
                                        <p:cTn id="7" dur="500"/>
                                        <p:tgtEl>
                                          <p:spTgt spid="618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1692275" y="166688"/>
            <a:ext cx="5097463" cy="481012"/>
          </a:xfrm>
          <a:effectLst>
            <a:outerShdw dist="35921" dir="2700000" algn="ctr" rotWithShape="0">
              <a:schemeClr val="bg2"/>
            </a:outerShdw>
          </a:effectLst>
          <a:extLst>
            <a:ext uri="{909E8E84-426E-40DD-AFC4-6F175D3DCCD1}">
              <a14:hiddenFill xmlns:a14="http://schemas.microsoft.com/office/drawing/2010/main">
                <a:solidFill>
                  <a:srgbClr val="339966"/>
                </a:solidFill>
              </a14:hiddenFill>
            </a:ext>
          </a:extLst>
        </p:spPr>
        <p:txBody>
          <a:bodyPr/>
          <a:lstStyle/>
          <a:p>
            <a:pPr eaLnBrk="1" hangingPunct="1">
              <a:defRPr/>
            </a:pPr>
            <a:r>
              <a:rPr lang="en-US" sz="4000" smtClean="0">
                <a:latin typeface="Arial Unicode MS" pitchFamily="34" charset="-128"/>
              </a:rPr>
              <a:t>Creativity</a:t>
            </a:r>
            <a:endParaRPr lang="pl-PL" sz="4000" smtClean="0">
              <a:latin typeface="Arial Unicode MS" pitchFamily="34" charset="-128"/>
            </a:endParaRPr>
          </a:p>
        </p:txBody>
      </p:sp>
      <p:sp>
        <p:nvSpPr>
          <p:cNvPr id="12291" name="Rectangle 3"/>
          <p:cNvSpPr>
            <a:spLocks noGrp="1" noChangeArrowheads="1"/>
          </p:cNvSpPr>
          <p:nvPr>
            <p:ph type="body" idx="1"/>
          </p:nvPr>
        </p:nvSpPr>
        <p:spPr>
          <a:xfrm>
            <a:off x="228600" y="1066800"/>
            <a:ext cx="8807450" cy="1138238"/>
          </a:xfrm>
          <a:extLst>
            <a:ext uri="{909E8E84-426E-40DD-AFC4-6F175D3DCCD1}">
              <a14:hiddenFill xmlns:a14="http://schemas.microsoft.com/office/drawing/2010/main">
                <a:solidFill>
                  <a:srgbClr val="000066"/>
                </a:solid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marL="0" indent="0" eaLnBrk="1" hangingPunct="1">
              <a:buFontTx/>
              <a:buNone/>
            </a:pPr>
            <a:r>
              <a:rPr lang="en-US" altLang="pl-PL" smtClean="0">
                <a:latin typeface="Arial Unicode MS" pitchFamily="34" charset="-128"/>
              </a:rPr>
              <a:t>Still domain of philosophers, educators and a few psychologists, for ex. Eysenck, Weisberg, or Sternberg (1999), who defined creativity as: </a:t>
            </a:r>
            <a:br>
              <a:rPr lang="en-US" altLang="pl-PL" smtClean="0">
                <a:latin typeface="Arial Unicode MS" pitchFamily="34" charset="-128"/>
              </a:rPr>
            </a:br>
            <a:r>
              <a:rPr lang="en-US" altLang="pl-PL" smtClean="0">
                <a:latin typeface="Arial Unicode MS" pitchFamily="34" charset="-128"/>
              </a:rPr>
              <a:t>“the capacity to create a solution that is both novel and appropriate”.</a:t>
            </a:r>
          </a:p>
        </p:txBody>
      </p:sp>
      <p:sp>
        <p:nvSpPr>
          <p:cNvPr id="12292" name="Text Box 4"/>
          <p:cNvSpPr txBox="1">
            <a:spLocks noChangeArrowheads="1"/>
          </p:cNvSpPr>
          <p:nvPr/>
        </p:nvSpPr>
        <p:spPr bwMode="auto">
          <a:xfrm>
            <a:off x="250825" y="2276475"/>
            <a:ext cx="8736013"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b="1">
                <a:effectLst/>
              </a:rPr>
              <a:t>Journals</a:t>
            </a:r>
            <a:r>
              <a:rPr lang="en-US" altLang="pl-PL" sz="2000">
                <a:effectLst/>
              </a:rPr>
              <a:t>: Creativity Research Journal, Journal of Creative Behavior.</a:t>
            </a:r>
          </a:p>
          <a:p>
            <a:pPr algn="l" eaLnBrk="1" hangingPunct="1">
              <a:spcBef>
                <a:spcPct val="50000"/>
              </a:spcBef>
            </a:pPr>
            <a:r>
              <a:rPr lang="en-US" altLang="pl-PL" sz="2000">
                <a:effectLst/>
              </a:rPr>
              <a:t>E.M. Bowden et al, New approaches to demystifying insight. </a:t>
            </a:r>
            <a:br>
              <a:rPr lang="en-US" altLang="pl-PL" sz="2000">
                <a:effectLst/>
              </a:rPr>
            </a:br>
            <a:r>
              <a:rPr lang="en-US" altLang="pl-PL" sz="2000">
                <a:effectLst/>
              </a:rPr>
              <a:t>Trends in Cognitive Science 9 (2005) 322-328.</a:t>
            </a:r>
          </a:p>
          <a:p>
            <a:pPr algn="l" eaLnBrk="1" hangingPunct="1">
              <a:spcBef>
                <a:spcPct val="50000"/>
              </a:spcBef>
            </a:pPr>
            <a:r>
              <a:rPr lang="en-US" altLang="pl-PL" sz="2000">
                <a:effectLst/>
              </a:rPr>
              <a:t>fMRI activation for insight versus non-insight problem-solving were localized in the right-hemisphere anterior superior temporal gyrus (RH-aSTG).</a:t>
            </a:r>
          </a:p>
          <a:p>
            <a:pPr algn="l" eaLnBrk="1" hangingPunct="1">
              <a:spcBef>
                <a:spcPct val="50000"/>
              </a:spcBef>
            </a:pPr>
            <a:r>
              <a:rPr lang="en-US" altLang="pl-PL" sz="2000">
                <a:effectLst/>
              </a:rPr>
              <a:t/>
            </a:r>
            <a:br>
              <a:rPr lang="en-US" altLang="pl-PL" sz="2000">
                <a:effectLst/>
              </a:rPr>
            </a:br>
            <a:r>
              <a:rPr lang="en-US" altLang="pl-PL" sz="2000">
                <a:effectLst/>
              </a:rPr>
              <a:t>Unrestricted fantasy? Creativity may arise from higher-order schemes! </a:t>
            </a:r>
          </a:p>
          <a:p>
            <a:pPr algn="l" eaLnBrk="1" hangingPunct="1">
              <a:spcBef>
                <a:spcPct val="50000"/>
              </a:spcBef>
            </a:pPr>
            <a:r>
              <a:rPr lang="en-US" altLang="pl-PL" sz="2000" b="1">
                <a:effectLst/>
              </a:rPr>
              <a:t>Teaching creativity: </a:t>
            </a:r>
            <a:r>
              <a:rPr lang="en-US" altLang="pl-PL" sz="2000">
                <a:effectLst/>
              </a:rPr>
              <a:t>Goldenberg et.al., Science v. 285 (1999), generated interesting advertising ideas using templates for analytical thinking, ideas that were evaluated higher than creative human solutions. </a:t>
            </a:r>
          </a:p>
          <a:p>
            <a:pPr algn="l" eaLnBrk="1" hangingPunct="1">
              <a:spcBef>
                <a:spcPct val="50000"/>
              </a:spcBef>
            </a:pPr>
            <a:r>
              <a:rPr lang="en-US" altLang="pl-PL" sz="2000">
                <a:effectLst/>
              </a:rPr>
              <a:t>J. Goldenberg &amp; D. Mazursky, Creativity in Product Innovation, CUP 2002</a:t>
            </a:r>
          </a:p>
        </p:txBody>
      </p:sp>
      <p:pic>
        <p:nvPicPr>
          <p:cNvPr id="1229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0"/>
            <a:ext cx="2087562" cy="1020763"/>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914400" y="193675"/>
            <a:ext cx="5889625" cy="481013"/>
          </a:xfrm>
          <a:effectLst>
            <a:outerShdw dist="35921" dir="2700000" algn="ctr" rotWithShape="0">
              <a:schemeClr val="bg2"/>
            </a:outerShdw>
          </a:effectLst>
          <a:extLst>
            <a:ext uri="{909E8E84-426E-40DD-AFC4-6F175D3DCCD1}">
              <a14:hiddenFill xmlns:a14="http://schemas.microsoft.com/office/drawing/2010/main">
                <a:solidFill>
                  <a:srgbClr val="339966"/>
                </a:solidFill>
              </a14:hiddenFill>
            </a:ext>
          </a:extLst>
        </p:spPr>
        <p:txBody>
          <a:bodyPr/>
          <a:lstStyle/>
          <a:p>
            <a:pPr eaLnBrk="1" hangingPunct="1">
              <a:defRPr/>
            </a:pPr>
            <a:r>
              <a:rPr lang="en-US" sz="4000" smtClean="0">
                <a:latin typeface="Arial Unicode MS" pitchFamily="34" charset="-128"/>
              </a:rPr>
              <a:t>Words in the brain</a:t>
            </a:r>
            <a:endParaRPr lang="pl-PL" sz="4000" smtClean="0">
              <a:latin typeface="Arial Unicode MS" pitchFamily="34" charset="-128"/>
            </a:endParaRPr>
          </a:p>
        </p:txBody>
      </p:sp>
      <p:sp>
        <p:nvSpPr>
          <p:cNvPr id="13315" name="Rectangle 3"/>
          <p:cNvSpPr>
            <a:spLocks noGrp="1" noChangeArrowheads="1"/>
          </p:cNvSpPr>
          <p:nvPr>
            <p:ph type="body" idx="1"/>
          </p:nvPr>
        </p:nvSpPr>
        <p:spPr>
          <a:xfrm>
            <a:off x="228600" y="1066800"/>
            <a:ext cx="8807450" cy="2146300"/>
          </a:xfrm>
          <a:extLst>
            <a:ext uri="{909E8E84-426E-40DD-AFC4-6F175D3DCCD1}">
              <a14:hiddenFill xmlns:a14="http://schemas.microsoft.com/office/drawing/2010/main">
                <a:solidFill>
                  <a:srgbClr val="000066"/>
                </a:solid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marL="0" indent="0" eaLnBrk="1" hangingPunct="1">
              <a:buFontTx/>
              <a:buNone/>
            </a:pPr>
            <a:r>
              <a:rPr lang="en-US" altLang="pl-PL" smtClean="0">
                <a:latin typeface="Arial Unicode MS" pitchFamily="34" charset="-128"/>
              </a:rPr>
              <a:t>Psycholinguistic experiments show that most likely categorical, </a:t>
            </a:r>
            <a:br>
              <a:rPr lang="en-US" altLang="pl-PL" smtClean="0">
                <a:latin typeface="Arial Unicode MS" pitchFamily="34" charset="-128"/>
              </a:rPr>
            </a:br>
            <a:r>
              <a:rPr lang="en-US" altLang="pl-PL" smtClean="0">
                <a:latin typeface="Arial Unicode MS" pitchFamily="34" charset="-128"/>
              </a:rPr>
              <a:t>phonological representations are used, not the acoustic input.</a:t>
            </a:r>
          </a:p>
          <a:p>
            <a:pPr marL="0" indent="0" eaLnBrk="1" hangingPunct="1">
              <a:buFontTx/>
              <a:buNone/>
            </a:pPr>
            <a:r>
              <a:rPr lang="en-US" altLang="pl-PL" smtClean="0">
                <a:latin typeface="Arial Unicode MS" pitchFamily="34" charset="-128"/>
              </a:rPr>
              <a:t>Acoustic signal =&gt; phoneme =&gt; words =&gt; semantic concepts.</a:t>
            </a:r>
          </a:p>
          <a:p>
            <a:pPr marL="0" indent="0" eaLnBrk="1" hangingPunct="1">
              <a:buFontTx/>
              <a:buNone/>
            </a:pPr>
            <a:r>
              <a:rPr lang="en-US" altLang="pl-PL" smtClean="0">
                <a:latin typeface="Arial Unicode MS" pitchFamily="34" charset="-128"/>
              </a:rPr>
              <a:t>Phonological processing precedes semantic by 90 ms (from N200 ERPs).</a:t>
            </a:r>
          </a:p>
          <a:p>
            <a:pPr marL="0" indent="0" eaLnBrk="1" hangingPunct="1">
              <a:buFontTx/>
              <a:buNone/>
            </a:pPr>
            <a:r>
              <a:rPr lang="en-US" altLang="pl-PL" smtClean="0">
                <a:latin typeface="Arial Unicode MS" pitchFamily="34" charset="-128"/>
              </a:rPr>
              <a:t>F. Pulvermuller (2003) The Neuroscience of Language. On Brain Circuits of Words and Serial Order. Cambridge University Press.</a:t>
            </a:r>
          </a:p>
        </p:txBody>
      </p:sp>
      <p:sp>
        <p:nvSpPr>
          <p:cNvPr id="13316" name="Text Box 4"/>
          <p:cNvSpPr txBox="1">
            <a:spLocks noChangeArrowheads="1"/>
          </p:cNvSpPr>
          <p:nvPr/>
        </p:nvSpPr>
        <p:spPr bwMode="auto">
          <a:xfrm>
            <a:off x="250825" y="5229225"/>
            <a:ext cx="873601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a:effectLst/>
              </a:rPr>
              <a:t>Phonological neighborhood density = the number of words that are similar in sound to a target word. Similar = similar pattern of brain activations.</a:t>
            </a:r>
          </a:p>
          <a:p>
            <a:pPr algn="l" eaLnBrk="1" hangingPunct="1">
              <a:spcBef>
                <a:spcPct val="50000"/>
              </a:spcBef>
            </a:pPr>
            <a:r>
              <a:rPr lang="en-US" altLang="pl-PL" sz="2000">
                <a:effectLst/>
              </a:rPr>
              <a:t>Semantic neighborhood density = the number of words that are similar in meaning to a target word. </a:t>
            </a:r>
          </a:p>
        </p:txBody>
      </p:sp>
      <p:sp>
        <p:nvSpPr>
          <p:cNvPr id="13317" name="Text Box 9"/>
          <p:cNvSpPr txBox="1">
            <a:spLocks noChangeArrowheads="1"/>
          </p:cNvSpPr>
          <p:nvPr/>
        </p:nvSpPr>
        <p:spPr bwMode="auto">
          <a:xfrm>
            <a:off x="250825" y="3644900"/>
            <a:ext cx="24495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a:effectLst/>
              </a:rPr>
              <a:t>Action-perception networks inferred from ERP and fMRI</a:t>
            </a:r>
          </a:p>
        </p:txBody>
      </p:sp>
      <p:pic>
        <p:nvPicPr>
          <p:cNvPr id="1331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3284538"/>
            <a:ext cx="5837237" cy="157797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pic>
        <p:nvPicPr>
          <p:cNvPr id="1331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922337" cy="123507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a:xfrm>
            <a:off x="914400" y="193675"/>
            <a:ext cx="5889625" cy="481013"/>
          </a:xfrm>
          <a:effectLst>
            <a:outerShdw dist="35921" dir="2700000" algn="ctr" rotWithShape="0">
              <a:schemeClr val="bg2"/>
            </a:outerShdw>
          </a:effectLst>
          <a:extLst>
            <a:ext uri="{909E8E84-426E-40DD-AFC4-6F175D3DCCD1}">
              <a14:hiddenFill xmlns:a14="http://schemas.microsoft.com/office/drawing/2010/main">
                <a:solidFill>
                  <a:srgbClr val="339966"/>
                </a:solidFill>
              </a14:hiddenFill>
            </a:ext>
          </a:extLst>
        </p:spPr>
        <p:txBody>
          <a:bodyPr/>
          <a:lstStyle/>
          <a:p>
            <a:pPr eaLnBrk="1" hangingPunct="1">
              <a:defRPr/>
            </a:pPr>
            <a:r>
              <a:rPr lang="en-US" sz="4000" smtClean="0">
                <a:latin typeface="Arial Unicode MS" pitchFamily="34" charset="-128"/>
              </a:rPr>
              <a:t>Words: simple model</a:t>
            </a:r>
            <a:endParaRPr lang="pl-PL" sz="4000" smtClean="0">
              <a:latin typeface="Arial Unicode MS" pitchFamily="34" charset="-128"/>
            </a:endParaRPr>
          </a:p>
        </p:txBody>
      </p:sp>
      <p:sp>
        <p:nvSpPr>
          <p:cNvPr id="14339" name="Rectangle 3"/>
          <p:cNvSpPr>
            <a:spLocks noGrp="1" noChangeArrowheads="1"/>
          </p:cNvSpPr>
          <p:nvPr>
            <p:ph type="body" idx="1"/>
          </p:nvPr>
        </p:nvSpPr>
        <p:spPr>
          <a:xfrm>
            <a:off x="228600" y="1066800"/>
            <a:ext cx="8807450" cy="1570038"/>
          </a:xfrm>
          <a:extLst>
            <a:ext uri="{909E8E84-426E-40DD-AFC4-6F175D3DCCD1}">
              <a14:hiddenFill xmlns:a14="http://schemas.microsoft.com/office/drawing/2010/main">
                <a:solidFill>
                  <a:srgbClr val="000066"/>
                </a:solid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marL="0" indent="0" eaLnBrk="1" hangingPunct="1">
              <a:buFontTx/>
              <a:buNone/>
            </a:pPr>
            <a:r>
              <a:rPr lang="en-US" altLang="pl-PL" smtClean="0">
                <a:latin typeface="Arial Unicode MS" pitchFamily="34" charset="-128"/>
              </a:rPr>
              <a:t>Goals: </a:t>
            </a:r>
          </a:p>
          <a:p>
            <a:pPr marL="0" indent="0" eaLnBrk="1" hangingPunct="1"/>
            <a:r>
              <a:rPr lang="en-US" altLang="pl-PL" smtClean="0">
                <a:latin typeface="Arial Unicode MS" pitchFamily="34" charset="-128"/>
              </a:rPr>
              <a:t>   make a simplest test for creative thinking; </a:t>
            </a:r>
          </a:p>
          <a:p>
            <a:pPr marL="0" indent="0" eaLnBrk="1" hangingPunct="1"/>
            <a:r>
              <a:rPr lang="en-US" altLang="pl-PL" smtClean="0">
                <a:latin typeface="Arial Unicode MS" pitchFamily="34" charset="-128"/>
              </a:rPr>
              <a:t>   create interesting new names for products, capturing their characteristics;</a:t>
            </a:r>
          </a:p>
          <a:p>
            <a:pPr marL="0" indent="0" eaLnBrk="1" hangingPunct="1"/>
            <a:r>
              <a:rPr lang="en-US" altLang="pl-PL" smtClean="0">
                <a:latin typeface="Arial Unicode MS" pitchFamily="34" charset="-128"/>
              </a:rPr>
              <a:t>   understand newly invented words that are not in the dictionary.</a:t>
            </a:r>
          </a:p>
        </p:txBody>
      </p:sp>
      <p:sp>
        <p:nvSpPr>
          <p:cNvPr id="14340" name="Text Box 4"/>
          <p:cNvSpPr txBox="1">
            <a:spLocks noChangeArrowheads="1"/>
          </p:cNvSpPr>
          <p:nvPr/>
        </p:nvSpPr>
        <p:spPr bwMode="auto">
          <a:xfrm>
            <a:off x="250825" y="2636838"/>
            <a:ext cx="873601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algn="l" eaLnBrk="1" hangingPunct="1">
              <a:spcBef>
                <a:spcPct val="50000"/>
              </a:spcBef>
            </a:pPr>
            <a:r>
              <a:rPr lang="en-US" altLang="pl-PL" sz="2000">
                <a:effectLst/>
              </a:rPr>
              <a:t>Model inspired by (putative) brain process involved in creating new names.</a:t>
            </a:r>
          </a:p>
          <a:p>
            <a:pPr algn="l" eaLnBrk="1" hangingPunct="1">
              <a:spcBef>
                <a:spcPct val="50000"/>
              </a:spcBef>
            </a:pPr>
            <a:r>
              <a:rPr lang="en-US" altLang="pl-PL" sz="2000">
                <a:effectLst/>
              </a:rPr>
              <a:t>Assumption: a set of keywords is given, priming the auditory cortex.</a:t>
            </a:r>
          </a:p>
          <a:p>
            <a:pPr algn="l" eaLnBrk="1" hangingPunct="1">
              <a:spcBef>
                <a:spcPct val="50000"/>
              </a:spcBef>
            </a:pPr>
            <a:r>
              <a:rPr lang="en-US" altLang="pl-PL" sz="2000">
                <a:effectLst/>
              </a:rPr>
              <a:t>Phonemes are resonances (allophones), ordered strings of phonemes activate all candidate words and non-words; context priming + inhibition in the winner-takes-all process leaves only one concept (word meaning).</a:t>
            </a:r>
          </a:p>
        </p:txBody>
      </p:sp>
      <p:pic>
        <p:nvPicPr>
          <p:cNvPr id="143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115888"/>
            <a:ext cx="1524000" cy="119697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sp>
        <p:nvSpPr>
          <p:cNvPr id="14342" name="Text Box 7"/>
          <p:cNvSpPr txBox="1">
            <a:spLocks noChangeArrowheads="1"/>
          </p:cNvSpPr>
          <p:nvPr/>
        </p:nvSpPr>
        <p:spPr bwMode="auto">
          <a:xfrm>
            <a:off x="323850" y="4652963"/>
            <a:ext cx="873601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algn="ctr" eaLnBrk="0" fontAlgn="base" hangingPunct="0">
              <a:spcBef>
                <a:spcPct val="0"/>
              </a:spcBef>
              <a:spcAft>
                <a:spcPct val="0"/>
              </a:spcAft>
              <a:defRPr sz="4400">
                <a:solidFill>
                  <a:schemeClr val="bg1"/>
                </a:solidFill>
                <a:latin typeface="Arial Unicode MS" pitchFamily="34" charset="-128"/>
              </a:defRPr>
            </a:lvl6pPr>
            <a:lvl7pPr marL="2971800" indent="-228600" algn="ctr" eaLnBrk="0" fontAlgn="base" hangingPunct="0">
              <a:spcBef>
                <a:spcPct val="0"/>
              </a:spcBef>
              <a:spcAft>
                <a:spcPct val="0"/>
              </a:spcAft>
              <a:defRPr sz="4400">
                <a:solidFill>
                  <a:schemeClr val="bg1"/>
                </a:solidFill>
                <a:latin typeface="Arial Unicode MS" pitchFamily="34" charset="-128"/>
              </a:defRPr>
            </a:lvl7pPr>
            <a:lvl8pPr marL="3429000" indent="-228600" algn="ctr" eaLnBrk="0" fontAlgn="base" hangingPunct="0">
              <a:spcBef>
                <a:spcPct val="0"/>
              </a:spcBef>
              <a:spcAft>
                <a:spcPct val="0"/>
              </a:spcAft>
              <a:defRPr sz="4400">
                <a:solidFill>
                  <a:schemeClr val="bg1"/>
                </a:solidFill>
                <a:latin typeface="Arial Unicode MS" pitchFamily="34" charset="-128"/>
              </a:defRPr>
            </a:lvl8pPr>
            <a:lvl9pPr marL="3886200" indent="-228600" algn="ctr" eaLnBrk="0" fontAlgn="base" hangingPunct="0">
              <a:spcBef>
                <a:spcPct val="0"/>
              </a:spcBef>
              <a:spcAft>
                <a:spcPct val="0"/>
              </a:spcAft>
              <a:defRPr sz="4400">
                <a:solidFill>
                  <a:schemeClr val="bg1"/>
                </a:solidFill>
                <a:latin typeface="Arial Unicode MS" pitchFamily="34" charset="-128"/>
              </a:defRPr>
            </a:lvl9pPr>
          </a:lstStyle>
          <a:p>
            <a:pPr eaLnBrk="1" hangingPunct="1"/>
            <a:r>
              <a:rPr lang="en-US" altLang="pl-PL" sz="2400">
                <a:effectLst/>
              </a:rPr>
              <a:t>Creativity = imagination (fluctuations) + filtering (competition)</a:t>
            </a:r>
          </a:p>
          <a:p>
            <a:pPr algn="l" eaLnBrk="1" hangingPunct="1"/>
            <a:endParaRPr lang="en-US" altLang="pl-PL" sz="2400">
              <a:effectLst/>
            </a:endParaRPr>
          </a:p>
          <a:p>
            <a:pPr algn="l" eaLnBrk="1" hangingPunct="1"/>
            <a:r>
              <a:rPr lang="en-US" altLang="pl-PL" sz="2000" b="1">
                <a:effectLst/>
              </a:rPr>
              <a:t>Imagination</a:t>
            </a:r>
            <a:r>
              <a:rPr lang="en-US" altLang="pl-PL" sz="2000">
                <a:effectLst/>
              </a:rPr>
              <a:t>: many transient patterns of excitations arise in parallel, activating both words and non-words, guided by the strength of connections</a:t>
            </a:r>
          </a:p>
          <a:p>
            <a:pPr algn="l" eaLnBrk="1" hangingPunct="1"/>
            <a:r>
              <a:rPr lang="en-US" altLang="pl-PL" sz="2000" b="1">
                <a:effectLst/>
              </a:rPr>
              <a:t>Filtering</a:t>
            </a:r>
            <a:r>
              <a:rPr lang="en-US" altLang="pl-PL" sz="2000">
                <a:effectLst/>
              </a:rPr>
              <a:t>: associations, emotions, phonological and semantic density. </a:t>
            </a:r>
          </a:p>
        </p:txBody>
      </p:sp>
      <p:pic>
        <p:nvPicPr>
          <p:cNvPr id="63079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63" y="742950"/>
            <a:ext cx="7712075" cy="53721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30792"/>
                                        </p:tgtEl>
                                        <p:attrNameLst>
                                          <p:attrName>style.visibility</p:attrName>
                                        </p:attrNameLst>
                                      </p:cBhvr>
                                      <p:to>
                                        <p:strVal val="visible"/>
                                      </p:to>
                                    </p:set>
                                    <p:animEffect transition="in" filter="checkerboard(across)">
                                      <p:cBhvr>
                                        <p:cTn id="7" dur="500"/>
                                        <p:tgtEl>
                                          <p:spTgt spid="630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jekt domyślny">
  <a:themeElements>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71842"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outerShdw blurRad="38100" dist="38100" dir="2700000" algn="tl">
                <a:srgbClr val="000000">
                  <a:alpha val="43137"/>
                </a:srgbClr>
              </a:outerShdw>
            </a:effectLst>
            <a:latin typeface="Arial Unicode MS" pitchFamily="34" charset="-128"/>
          </a:defRPr>
        </a:defPPr>
      </a:lstStyle>
    </a:spDef>
    <a:lnDef>
      <a:spPr bwMode="auto">
        <a:xfrm>
          <a:off x="0" y="0"/>
          <a:ext cx="1" cy="1"/>
        </a:xfrm>
        <a:custGeom>
          <a:avLst/>
          <a:gdLst/>
          <a:ahLst/>
          <a:cxnLst/>
          <a:rect l="0" t="0" r="0" b="0"/>
          <a:pathLst/>
        </a:custGeom>
        <a:solidFill>
          <a:srgbClr val="00009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71842"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outerShdw blurRad="38100" dist="38100" dir="2700000" algn="tl">
                <a:srgbClr val="000000">
                  <a:alpha val="43137"/>
                </a:srgbClr>
              </a:outerShdw>
            </a:effectLst>
            <a:latin typeface="Arial Unicode MS" pitchFamily="34" charset="-128"/>
          </a:defRPr>
        </a:defPPr>
      </a:lstStyle>
    </a:lnDef>
  </a:objectDefaults>
  <a:extraClrSchemeLst>
    <a:extraClrScheme>
      <a:clrScheme name="Projekt domyśl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rmur">
  <a:themeElements>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71842"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outerShdw blurRad="38100" dist="38100" dir="2700000" algn="tl">
                <a:srgbClr val="000000">
                  <a:alpha val="43137"/>
                </a:srgbClr>
              </a:outerShdw>
            </a:effectLst>
            <a:latin typeface="Arial Unicode MS" pitchFamily="34" charset="-128"/>
          </a:defRPr>
        </a:defPPr>
      </a:lstStyle>
    </a:spDef>
    <a:lnDef>
      <a:spPr bwMode="auto">
        <a:xfrm>
          <a:off x="0" y="0"/>
          <a:ext cx="1" cy="1"/>
        </a:xfrm>
        <a:custGeom>
          <a:avLst/>
          <a:gdLst/>
          <a:ahLst/>
          <a:cxnLst/>
          <a:rect l="0" t="0" r="0" b="0"/>
          <a:pathLst/>
        </a:custGeom>
        <a:solidFill>
          <a:srgbClr val="00009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71842"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outerShdw blurRad="38100" dist="38100" dir="2700000" algn="tl">
                <a:srgbClr val="000000">
                  <a:alpha val="43137"/>
                </a:srgbClr>
              </a:outerShdw>
            </a:effectLst>
            <a:latin typeface="Arial Unicode MS" pitchFamily="34" charset="-128"/>
          </a:defRPr>
        </a:defPPr>
      </a:lstStyle>
    </a:lnDef>
  </a:objectDefaults>
  <a:extraClrSchemeLst>
    <a:extraClrScheme>
      <a:clrScheme name="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rmur">
  <a:themeElements>
    <a:clrScheme name="1_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1_Marmur">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71842"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outerShdw blurRad="38100" dist="38100" dir="2700000" algn="tl">
                <a:srgbClr val="000000">
                  <a:alpha val="43137"/>
                </a:srgbClr>
              </a:outerShdw>
            </a:effectLst>
            <a:latin typeface="Arial Unicode MS" pitchFamily="34" charset="-128"/>
          </a:defRPr>
        </a:defPPr>
      </a:lstStyle>
    </a:spDef>
    <a:lnDef>
      <a:spPr bwMode="auto">
        <a:xfrm>
          <a:off x="0" y="0"/>
          <a:ext cx="1" cy="1"/>
        </a:xfrm>
        <a:custGeom>
          <a:avLst/>
          <a:gdLst/>
          <a:ahLst/>
          <a:cxnLst/>
          <a:rect l="0" t="0" r="0" b="0"/>
          <a:pathLst/>
        </a:custGeom>
        <a:solidFill>
          <a:srgbClr val="00009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71842"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outerShdw blurRad="38100" dist="38100" dir="2700000" algn="tl">
                <a:srgbClr val="000000">
                  <a:alpha val="43137"/>
                </a:srgbClr>
              </a:outerShdw>
            </a:effectLst>
            <a:latin typeface="Arial Unicode MS" pitchFamily="34" charset="-128"/>
          </a:defRPr>
        </a:defPPr>
      </a:lstStyle>
    </a:lnDef>
  </a:objectDefaults>
  <a:extraClrSchemeLst>
    <a:extraClrScheme>
      <a:clrScheme name="1_Marmur 1">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1_Marmur 2">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
      <a:clrScheme name="1_Marmur 3">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16411</TotalTime>
  <Words>2998</Words>
  <Application>Microsoft Office PowerPoint</Application>
  <PresentationFormat>Pokaz na ekranie (4:3)</PresentationFormat>
  <Paragraphs>476</Paragraphs>
  <Slides>40</Slides>
  <Notes>40</Notes>
  <HiddenSlides>0</HiddenSlides>
  <MMClips>0</MMClips>
  <ScaleCrop>false</ScaleCrop>
  <HeadingPairs>
    <vt:vector size="8" baseType="variant">
      <vt:variant>
        <vt:lpstr>Używane czcionki</vt:lpstr>
      </vt:variant>
      <vt:variant>
        <vt:i4>6</vt:i4>
      </vt:variant>
      <vt:variant>
        <vt:lpstr>Motyw</vt:lpstr>
      </vt:variant>
      <vt:variant>
        <vt:i4>3</vt:i4>
      </vt:variant>
      <vt:variant>
        <vt:lpstr>Osadzone serwery OLE</vt:lpstr>
      </vt:variant>
      <vt:variant>
        <vt:i4>2</vt:i4>
      </vt:variant>
      <vt:variant>
        <vt:lpstr>Tytuły slajdów</vt:lpstr>
      </vt:variant>
      <vt:variant>
        <vt:i4>40</vt:i4>
      </vt:variant>
    </vt:vector>
  </HeadingPairs>
  <TitlesOfParts>
    <vt:vector size="51" baseType="lpstr">
      <vt:lpstr>Arial Unicode MS</vt:lpstr>
      <vt:lpstr>Arial</vt:lpstr>
      <vt:lpstr>Times New Roman</vt:lpstr>
      <vt:lpstr>Wingdings</vt:lpstr>
      <vt:lpstr>Symbol</vt:lpstr>
      <vt:lpstr>Tahoma</vt:lpstr>
      <vt:lpstr>Projekt domyślny</vt:lpstr>
      <vt:lpstr>Marmur</vt:lpstr>
      <vt:lpstr>1_Marmur</vt:lpstr>
      <vt:lpstr>Obraz - mapa bitowa</vt:lpstr>
      <vt:lpstr>MathType 5.0 Equation</vt:lpstr>
      <vt:lpstr>Creativity, Intuition, Emotions  &amp; Perceptual Learning. Potential fields for wider collaboration in cognitive sciences.</vt:lpstr>
      <vt:lpstr>The SCE Company</vt:lpstr>
      <vt:lpstr>Plan</vt:lpstr>
      <vt:lpstr>Neurocognitive approach</vt:lpstr>
      <vt:lpstr>Simplest brain-like architecture</vt:lpstr>
      <vt:lpstr>Dynamical system metaphore</vt:lpstr>
      <vt:lpstr>Creativity</vt:lpstr>
      <vt:lpstr>Words in the brain</vt:lpstr>
      <vt:lpstr>Words: simple model</vt:lpstr>
      <vt:lpstr>Words: algorithm</vt:lpstr>
      <vt:lpstr>Words: experiments</vt:lpstr>
      <vt:lpstr>Word games</vt:lpstr>
      <vt:lpstr>Prezentacja programu PowerPoint</vt:lpstr>
      <vt:lpstr>Puzzle generator</vt:lpstr>
      <vt:lpstr>Creativity: future?</vt:lpstr>
      <vt:lpstr>Intuition</vt:lpstr>
      <vt:lpstr>Intuitive thinking</vt:lpstr>
      <vt:lpstr>Expert system approach</vt:lpstr>
      <vt:lpstr>Qualitative physics</vt:lpstr>
      <vt:lpstr>Psychological space representation</vt:lpstr>
      <vt:lpstr>Intuition in P-space</vt:lpstr>
      <vt:lpstr>Search in feature space</vt:lpstr>
      <vt:lpstr>Useful heuristics</vt:lpstr>
      <vt:lpstr>Intuition for mental &amp; manual skills</vt:lpstr>
      <vt:lpstr>Automatization of actions</vt:lpstr>
      <vt:lpstr>Stages of Skill Learning</vt:lpstr>
      <vt:lpstr>Model of Skill Learning</vt:lpstr>
      <vt:lpstr>What is Emotion?</vt:lpstr>
      <vt:lpstr>Emotions: motivations</vt:lpstr>
      <vt:lpstr>HIT related areas</vt:lpstr>
      <vt:lpstr>DREAM architecture </vt:lpstr>
      <vt:lpstr>Emotions: objectives</vt:lpstr>
      <vt:lpstr>Proposed Neuro-Cognitive Framework</vt:lpstr>
      <vt:lpstr>Emotions using visual cues:  face, gesture, and body posture.</vt:lpstr>
      <vt:lpstr>Emotions using auditory cues: linguistic and prosody </vt:lpstr>
      <vt:lpstr>Affect-based Cognitive Skill Instruction in an Intelligent Tutoring System </vt:lpstr>
      <vt:lpstr>IDoCare: Infant Development &amp; Care  for development of perfect babies!</vt:lpstr>
      <vt:lpstr>IDoCare intelligent crib</vt:lpstr>
      <vt:lpstr>Phases, Resources &amp; Alliances</vt:lpstr>
      <vt:lpstr>Discussion</vt:lpstr>
    </vt:vector>
  </TitlesOfParts>
  <Company>Nicolaus Copernicus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Intuition, Emotions</dc:title>
  <dc:creator>W. Duch</dc:creator>
  <cp:lastModifiedBy>Wlodzislaw Duch</cp:lastModifiedBy>
  <cp:revision>402</cp:revision>
  <cp:lastPrinted>1999-08-21T07:27:07Z</cp:lastPrinted>
  <dcterms:created xsi:type="dcterms:W3CDTF">1998-04-11T13:46:18Z</dcterms:created>
  <dcterms:modified xsi:type="dcterms:W3CDTF">2020-08-17T19:04:32Z</dcterms:modified>
</cp:coreProperties>
</file>