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1" r:id="rId3"/>
    <p:sldId id="273" r:id="rId4"/>
    <p:sldId id="274" r:id="rId5"/>
    <p:sldId id="275" r:id="rId6"/>
    <p:sldId id="276" r:id="rId7"/>
    <p:sldId id="277" r:id="rId8"/>
    <p:sldId id="278" r:id="rId9"/>
    <p:sldId id="280" r:id="rId10"/>
    <p:sldId id="285" r:id="rId11"/>
    <p:sldId id="261" r:id="rId12"/>
    <p:sldId id="259" r:id="rId13"/>
    <p:sldId id="295" r:id="rId14"/>
    <p:sldId id="292" r:id="rId15"/>
    <p:sldId id="263" r:id="rId16"/>
    <p:sldId id="293" r:id="rId17"/>
    <p:sldId id="268" r:id="rId18"/>
    <p:sldId id="264" r:id="rId19"/>
    <p:sldId id="294" r:id="rId20"/>
    <p:sldId id="283" r:id="rId21"/>
    <p:sldId id="287" r:id="rId22"/>
    <p:sldId id="289" r:id="rId23"/>
    <p:sldId id="290" r:id="rId24"/>
    <p:sldId id="296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9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9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F52D343-D9F0-4D85-97B7-CB7034A26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0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Kliknij, aby edytować style wzorca tekstu</a:t>
            </a:r>
          </a:p>
          <a:p>
            <a:pPr lvl="1"/>
            <a:r>
              <a:rPr lang="en-US" noProof="0" smtClean="0"/>
              <a:t>Drugi poziom</a:t>
            </a:r>
          </a:p>
          <a:p>
            <a:pPr lvl="2"/>
            <a:r>
              <a:rPr lang="en-US" noProof="0" smtClean="0"/>
              <a:t>Trzeci poziom</a:t>
            </a:r>
          </a:p>
          <a:p>
            <a:pPr lvl="3"/>
            <a:r>
              <a:rPr lang="en-US" noProof="0" smtClean="0"/>
              <a:t>Czwarty poziom</a:t>
            </a:r>
          </a:p>
          <a:p>
            <a:pPr lvl="4"/>
            <a:r>
              <a:rPr lang="en-US" noProof="0" smtClean="0"/>
              <a:t>Piąty poziom</a:t>
            </a:r>
          </a:p>
        </p:txBody>
      </p:sp>
      <p:sp>
        <p:nvSpPr>
          <p:cNvPr id="480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0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97F20E1-9A9F-4071-BCD1-A94A72084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11178-BCCD-4B8B-B7C0-A13B0D70DF6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8D27A2-5FDE-4302-AB16-A40FFE4FB6C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C44E1-1E46-4571-85C0-EA460AC8245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CFE744-1470-4A54-9CA6-1E0570A35B1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92D7A8-733C-4DA1-9418-9D6C978EDFD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CB30F8-D9C7-441C-8EBB-CD7D46DE537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E90715-3CAA-4967-AB65-8C07AD6925E2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BA4565-5A00-4969-ACF3-61E754EF059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5791C9-4325-40F3-8DF0-0DA70611C42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5791C9-4325-40F3-8DF0-0DA70611C42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</p:grpSp>
      <p:sp>
        <p:nvSpPr>
          <p:cNvPr id="44648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Kliknij, aby edytować styl wzorca tytułu</a:t>
            </a:r>
          </a:p>
        </p:txBody>
      </p:sp>
      <p:sp>
        <p:nvSpPr>
          <p:cNvPr id="44648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Kliknij, aby edytować styl wzorca podtytułu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9D934-3BE4-4AD3-911D-DEA0EDC30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9400E-8135-4965-9DD7-801F9058B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36B6B-0434-4447-8500-D9F61BB39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80705-710A-4A96-9435-D9AC7568D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06BB5-1FC0-4C43-8F0D-DC87C9DF3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7E1E5-F47E-4F48-8614-621C83446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21540-BA4B-441E-AE03-1A408F9BA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86347-5685-48C9-8C55-0C65C8C98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29ECF-BF2C-498D-8947-DF5D87163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6AAE5-1CFA-45C9-AF5F-C6761FB28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E1EDD-CD0F-428C-9A97-0BDF7943C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15745-95E4-4AF8-9E3A-81C40BFE8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445443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445444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445445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445446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445447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445448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445449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445450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445451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445452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445453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445454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445455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445456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445457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</p:grpSp>
      <p:sp>
        <p:nvSpPr>
          <p:cNvPr id="44545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Kliknij, aby edytować styl wzorca tytułu</a:t>
            </a:r>
          </a:p>
        </p:txBody>
      </p:sp>
      <p:sp>
        <p:nvSpPr>
          <p:cNvPr id="44545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546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546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300A6AA-C00F-4D64-8DFF-91D50391F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4546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Kliknij, aby edytować style wzorca tekstu</a:t>
            </a:r>
          </a:p>
          <a:p>
            <a:pPr lvl="1"/>
            <a:r>
              <a:rPr lang="en-US" smtClean="0"/>
              <a:t>Drugi poziom</a:t>
            </a:r>
          </a:p>
          <a:p>
            <a:pPr lvl="2"/>
            <a:r>
              <a:rPr lang="en-US" smtClean="0"/>
              <a:t>Trzeci poziom</a:t>
            </a:r>
          </a:p>
          <a:p>
            <a:pPr lvl="3"/>
            <a:r>
              <a:rPr lang="en-US" smtClean="0"/>
              <a:t>Czwarty poziom</a:t>
            </a:r>
          </a:p>
          <a:p>
            <a:pPr lvl="4"/>
            <a:r>
              <a:rPr lang="en-US" smtClean="0"/>
              <a:t>Piąty poziom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b.uni-bonn.de/epileptologie/science/physik/eegdata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unizh.ch/keyinst/loret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32" name="Rectangle 1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rgbClr val="FFCC00"/>
                </a:solidFill>
              </a:rPr>
              <a:t>Fuzzy Symbolic Dynamics for </a:t>
            </a:r>
            <a:r>
              <a:rPr lang="en-US" sz="4800" dirty="0" err="1" smtClean="0">
                <a:solidFill>
                  <a:srgbClr val="FFCC00"/>
                </a:solidFill>
              </a:rPr>
              <a:t>Neurodynamical</a:t>
            </a:r>
            <a:r>
              <a:rPr lang="en-US" sz="4800" dirty="0" smtClean="0">
                <a:solidFill>
                  <a:srgbClr val="FFCC00"/>
                </a:solidFill>
              </a:rPr>
              <a:t> Systems</a:t>
            </a:r>
          </a:p>
        </p:txBody>
      </p:sp>
      <p:sp>
        <p:nvSpPr>
          <p:cNvPr id="470033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886200"/>
            <a:ext cx="8642350" cy="2971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smtClean="0"/>
              <a:t>Krzysztof Dobosz</a:t>
            </a:r>
            <a:r>
              <a:rPr lang="en-US" sz="2800" b="1" baseline="30000" dirty="0" smtClean="0"/>
              <a:t>1</a:t>
            </a:r>
            <a:r>
              <a:rPr lang="en-US" sz="2800" b="1" dirty="0" smtClean="0"/>
              <a:t> and </a:t>
            </a:r>
            <a:r>
              <a:rPr lang="en-US" sz="2800" b="1" dirty="0" err="1" smtClean="0"/>
              <a:t>Włodzisław</a:t>
            </a:r>
            <a:r>
              <a:rPr lang="en-US" sz="2800" b="1" dirty="0" smtClean="0"/>
              <a:t> Duch</a:t>
            </a:r>
            <a:r>
              <a:rPr lang="en-US" sz="2800" b="1" baseline="30000" dirty="0" smtClean="0"/>
              <a:t>2</a:t>
            </a:r>
          </a:p>
          <a:p>
            <a:pPr eaLnBrk="1" hangingPunct="1">
              <a:spcBef>
                <a:spcPct val="125000"/>
              </a:spcBef>
              <a:defRPr/>
            </a:pPr>
            <a:r>
              <a:rPr lang="en-US" sz="1800" b="1" baseline="30000" dirty="0" smtClean="0"/>
              <a:t>1</a:t>
            </a:r>
            <a:r>
              <a:rPr lang="en-US" sz="1800" b="1" dirty="0" smtClean="0"/>
              <a:t> Faculty of Mathematics and Computer Science,</a:t>
            </a:r>
            <a:endParaRPr lang="pl-PL" sz="1800" b="1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en-US" sz="1800" b="1" baseline="30000" dirty="0" smtClean="0"/>
              <a:t>2</a:t>
            </a:r>
            <a:r>
              <a:rPr lang="en-US" sz="1800" b="1" dirty="0" smtClean="0"/>
              <a:t> Department of Informatics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1800" b="1" dirty="0" err="1" smtClean="0"/>
              <a:t>Nicolaus</a:t>
            </a:r>
            <a:r>
              <a:rPr lang="en-US" sz="1800" b="1" dirty="0" smtClean="0"/>
              <a:t> Copernicus University, </a:t>
            </a:r>
            <a:r>
              <a:rPr lang="en-US" sz="1800" b="1" dirty="0" err="1" smtClean="0"/>
              <a:t>Toruń</a:t>
            </a:r>
            <a:r>
              <a:rPr lang="en-US" sz="1800" b="1" dirty="0" smtClean="0"/>
              <a:t>, Poland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1800" b="1" dirty="0" smtClean="0"/>
              <a:t>kdobosz@mat.umk.pl, Google: W. </a:t>
            </a:r>
            <a:r>
              <a:rPr lang="en-US" sz="1800" b="1" dirty="0" err="1" smtClean="0"/>
              <a:t>Duch</a:t>
            </a:r>
            <a:endParaRPr lang="en-US" sz="1800" b="1" dirty="0" smtClean="0"/>
          </a:p>
          <a:p>
            <a:pPr algn="r" eaLnBrk="1" hangingPunct="1">
              <a:spcBef>
                <a:spcPct val="200000"/>
              </a:spcBef>
              <a:defRPr/>
            </a:pPr>
            <a:r>
              <a:rPr lang="en-US" sz="1800" dirty="0" smtClean="0"/>
              <a:t>ICANN 2008, Prague, 3-6 September 2008</a:t>
            </a:r>
          </a:p>
        </p:txBody>
      </p:sp>
      <p:pic>
        <p:nvPicPr>
          <p:cNvPr id="17412" name="Obraz 4" descr="logo_math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428625"/>
            <a:ext cx="928688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Obraz 5" descr="logo_doi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427038"/>
            <a:ext cx="1158875" cy="11445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7414" name="Obraz 6" descr="umkgold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5" y="285750"/>
            <a:ext cx="1428750" cy="14287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7415" name="Obraz 7" descr="LNCS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6688" y="6000750"/>
            <a:ext cx="1905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CC00"/>
                </a:solidFill>
              </a:rPr>
              <a:t>Trajectory for two radial waves</a:t>
            </a:r>
          </a:p>
        </p:txBody>
      </p:sp>
      <p:pic>
        <p:nvPicPr>
          <p:cNvPr id="5" name="Symbol zastępczy zawartości 4" descr="Grid-2_radial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951038"/>
            <a:ext cx="4038600" cy="37941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Symbol zastępczy zawartości 9" descr="Grid-2_radial-data.gi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333625"/>
            <a:ext cx="4038600" cy="3028950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468313" y="6216650"/>
            <a:ext cx="820737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wave sources: (¼, ¼), (¾, ¾) | </a:t>
            </a:r>
            <a:r>
              <a:rPr lang="en-US" sz="22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n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 = 16 | </a:t>
            </a:r>
            <a:r>
              <a:rPr lang="en-US" sz="22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k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 = 2π | </a:t>
            </a:r>
            <a:r>
              <a:rPr lang="en-US" sz="22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ω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 = 0.2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CC00"/>
                </a:solidFill>
              </a:rPr>
              <a:t>Neural Respiratory Rhythm Generator model (RRG)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44663"/>
            <a:ext cx="8229600" cy="48275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sz="2200" dirty="0" smtClean="0"/>
              <a:t>Parametric neural network </a:t>
            </a:r>
            <a:r>
              <a:rPr lang="en-US" sz="2200" dirty="0" smtClean="0"/>
              <a:t>model; three </a:t>
            </a:r>
            <a:r>
              <a:rPr lang="en-US" sz="2200" dirty="0" smtClean="0"/>
              <a:t>populations of spiking neurons: beaters (200 </a:t>
            </a:r>
            <a:r>
              <a:rPr lang="en-US" sz="2200" dirty="0" smtClean="0"/>
              <a:t>in the model), </a:t>
            </a:r>
            <a:r>
              <a:rPr lang="en-US" sz="2200" dirty="0" err="1" smtClean="0"/>
              <a:t>bursters</a:t>
            </a:r>
            <a:r>
              <a:rPr lang="en-US" sz="2200" dirty="0" smtClean="0"/>
              <a:t> (50) </a:t>
            </a:r>
            <a:r>
              <a:rPr lang="en-US" sz="2200" dirty="0" smtClean="0"/>
              <a:t>and </a:t>
            </a:r>
            <a:r>
              <a:rPr lang="en-US" sz="2200" dirty="0" smtClean="0"/>
              <a:t>followers (50)</a:t>
            </a: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Font typeface="Wingdings" pitchFamily="2" charset="2"/>
              <a:buChar char="§"/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sz="2200" dirty="0" smtClean="0"/>
              <a:t>Reconstructing dynamics of brain stem structures responsible for rhythm generation</a:t>
            </a:r>
          </a:p>
          <a:p>
            <a:pPr eaLnBrk="1" hangingPunct="1"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sz="2200" dirty="0" smtClean="0"/>
              <a:t>The </a:t>
            </a:r>
            <a:r>
              <a:rPr lang="en-US" sz="2200" dirty="0" smtClean="0"/>
              <a:t>follower </a:t>
            </a:r>
            <a:r>
              <a:rPr lang="en-US" sz="2200" dirty="0" smtClean="0"/>
              <a:t>population produce an output of </a:t>
            </a:r>
            <a:r>
              <a:rPr lang="en-US" sz="2200" dirty="0" smtClean="0"/>
              <a:t>the model </a:t>
            </a:r>
            <a:r>
              <a:rPr lang="en-US" sz="2200" dirty="0" smtClean="0"/>
              <a:t>activity that is used for synaptic excitation of motoneurons and in consequence control of upper and lower </a:t>
            </a:r>
            <a:r>
              <a:rPr lang="en-US" sz="2200" dirty="0" smtClean="0"/>
              <a:t>lung</a:t>
            </a:r>
            <a:r>
              <a:rPr lang="en-US" sz="2200" dirty="0" smtClean="0"/>
              <a:t> </a:t>
            </a:r>
            <a:r>
              <a:rPr lang="en-US" sz="2200" dirty="0" smtClean="0"/>
              <a:t>muscles</a:t>
            </a:r>
            <a:endParaRPr lang="en-US" sz="2200" dirty="0" smtClean="0"/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Font typeface="Wingdings" pitchFamily="2" charset="2"/>
              <a:buChar char="§"/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sz="2200" dirty="0" smtClean="0"/>
              <a:t>More information:</a:t>
            </a: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None/>
              <a:defRPr/>
            </a:pPr>
            <a:r>
              <a:rPr lang="en-US" sz="2200" dirty="0" smtClean="0"/>
              <a:t>	Companion </a:t>
            </a:r>
            <a:r>
              <a:rPr lang="en-US" sz="2200" dirty="0" smtClean="0"/>
              <a:t>paper: „Models of Respiratory Rhythm Generation in the Pre-</a:t>
            </a:r>
            <a:r>
              <a:rPr lang="en-US" sz="2200" dirty="0" err="1" smtClean="0"/>
              <a:t>Bötzinger</a:t>
            </a:r>
            <a:r>
              <a:rPr lang="en-US" sz="2200" dirty="0" smtClean="0"/>
              <a:t> </a:t>
            </a:r>
            <a:r>
              <a:rPr lang="en-US" sz="2200" dirty="0" smtClean="0"/>
              <a:t>Complex”, </a:t>
            </a:r>
            <a:r>
              <a:rPr lang="en-US" sz="2200" dirty="0" err="1" smtClean="0"/>
              <a:t>Butera</a:t>
            </a:r>
            <a:r>
              <a:rPr lang="en-US" sz="2200" dirty="0" smtClean="0"/>
              <a:t> </a:t>
            </a:r>
            <a:r>
              <a:rPr lang="en-US" sz="2200" dirty="0" smtClean="0"/>
              <a:t>et. al. </a:t>
            </a:r>
            <a:r>
              <a:rPr lang="en-US" sz="2200" dirty="0" smtClean="0"/>
              <a:t>1999</a:t>
            </a: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None/>
              <a:defRPr/>
            </a:pPr>
            <a:r>
              <a:rPr lang="en-US" sz="2200" dirty="0" smtClean="0"/>
              <a:t>	(Laboratory for </a:t>
            </a:r>
            <a:r>
              <a:rPr lang="en-US" sz="2200" dirty="0" err="1" smtClean="0"/>
              <a:t>Neuroenginering</a:t>
            </a:r>
            <a:r>
              <a:rPr lang="en-US" sz="2200" dirty="0" smtClean="0"/>
              <a:t>, Georgia Tech)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5693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CC00"/>
                </a:solidFill>
              </a:rPr>
              <a:t>RRG Application</a:t>
            </a:r>
          </a:p>
        </p:txBody>
      </p:sp>
      <p:pic>
        <p:nvPicPr>
          <p:cNvPr id="26627" name="Picture 4" descr="screen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15988" y="1600200"/>
            <a:ext cx="7312025" cy="4495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5693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CC00"/>
                </a:solidFill>
              </a:rPr>
              <a:t>RRG Application</a:t>
            </a:r>
          </a:p>
        </p:txBody>
      </p:sp>
      <p:pic>
        <p:nvPicPr>
          <p:cNvPr id="5" name="Symbol zastępczy zawartości 4" descr="RRG-screen-burst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6362" y="1600200"/>
            <a:ext cx="7311276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CC00"/>
                </a:solidFill>
              </a:rPr>
              <a:t>Time series plot for one burst and the corresponding trajectory</a:t>
            </a:r>
          </a:p>
        </p:txBody>
      </p:sp>
      <p:pic>
        <p:nvPicPr>
          <p:cNvPr id="27651" name="Symbol zastępczy zawartości 4" descr="RRG-1burst-tsplot.gi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928813"/>
            <a:ext cx="4038600" cy="3432175"/>
          </a:xfrm>
        </p:spPr>
      </p:pic>
      <p:pic>
        <p:nvPicPr>
          <p:cNvPr id="27652" name="Symbol zastępczy zawartości 5" descr="RRG-1burst-2clusters.gi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928813"/>
            <a:ext cx="4038600" cy="3384550"/>
          </a:xfrm>
        </p:spPr>
      </p:pic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1000100" y="5643563"/>
            <a:ext cx="7215238" cy="769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Clusterization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done with 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the k-means </a:t>
            </a: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algorithm, for 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two clusters where Gaussian 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probe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functions 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have 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been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placed</a:t>
            </a:r>
            <a:endParaRPr lang="en-US" sz="22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CC00"/>
                </a:solidFill>
              </a:rPr>
              <a:t>Animation of trajectory for one burst</a:t>
            </a:r>
          </a:p>
        </p:txBody>
      </p:sp>
      <p:pic>
        <p:nvPicPr>
          <p:cNvPr id="28675" name="Picture 8" descr="ts13_anim_1"/>
          <p:cNvPicPr>
            <a:picLocks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05000" y="1847850"/>
            <a:ext cx="5334000" cy="4000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err="1" smtClean="0">
                <a:solidFill>
                  <a:srgbClr val="FFCC00"/>
                </a:solidFill>
              </a:rPr>
              <a:t>Pairwise</a:t>
            </a:r>
            <a:r>
              <a:rPr lang="en-US" sz="4000" dirty="0" smtClean="0">
                <a:solidFill>
                  <a:srgbClr val="FFCC00"/>
                </a:solidFill>
              </a:rPr>
              <a:t> diagrams for 3 clusters</a:t>
            </a:r>
          </a:p>
        </p:txBody>
      </p:sp>
      <p:pic>
        <p:nvPicPr>
          <p:cNvPr id="29699" name="Obraz 2" descr="RRG-1burst-3clusters-1vs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652838"/>
            <a:ext cx="3611563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Obraz 3" descr="RRG-1burst-3clusters-2vs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1500188"/>
            <a:ext cx="35671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Obraz 5" descr="RRG-1burst-3clusters-1vs3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5575" y="3643313"/>
            <a:ext cx="36226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CC00"/>
                </a:solidFill>
              </a:rPr>
              <a:t>Trajectory for regular rhythm case</a:t>
            </a:r>
          </a:p>
        </p:txBody>
      </p:sp>
      <p:pic>
        <p:nvPicPr>
          <p:cNvPr id="30723" name="Picture 7" descr="RRG-normal1-tsplot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132013"/>
            <a:ext cx="4038600" cy="3432175"/>
          </a:xfrm>
          <a:noFill/>
        </p:spPr>
      </p:pic>
      <p:pic>
        <p:nvPicPr>
          <p:cNvPr id="30724" name="Picture 8" descr="RRG-normal1-2clusters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171700"/>
            <a:ext cx="4038600" cy="3352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91" name="Rectangle 11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CC00"/>
                </a:solidFill>
              </a:rPr>
              <a:t>Regular vs. irregular rhythm </a:t>
            </a:r>
            <a:r>
              <a:rPr lang="en-US" sz="4000" dirty="0" smtClean="0">
                <a:solidFill>
                  <a:srgbClr val="FFCC00"/>
                </a:solidFill>
              </a:rPr>
              <a:t>case</a:t>
            </a:r>
            <a:endParaRPr lang="en-US" sz="4000" dirty="0" smtClean="0">
              <a:solidFill>
                <a:srgbClr val="FF0000"/>
              </a:solidFill>
            </a:endParaRPr>
          </a:p>
        </p:txBody>
      </p:sp>
      <p:pic>
        <p:nvPicPr>
          <p:cNvPr id="31747" name="Picture 32" descr="RRG-normal1-tsplot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58935" y="1600200"/>
            <a:ext cx="2555875" cy="2171700"/>
          </a:xfrm>
          <a:noFill/>
        </p:spPr>
      </p:pic>
      <p:pic>
        <p:nvPicPr>
          <p:cNvPr id="31748" name="Picture 33" descr="RRG-normal1-2clusters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598610" y="3924300"/>
            <a:ext cx="2616200" cy="2171700"/>
          </a:xfrm>
          <a:noFill/>
        </p:spPr>
      </p:pic>
      <p:pic>
        <p:nvPicPr>
          <p:cNvPr id="31749" name="Picture 34" descr="RRG-pathology-tsplot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016521" y="1598908"/>
            <a:ext cx="2555875" cy="2171700"/>
          </a:xfrm>
          <a:noFill/>
        </p:spPr>
      </p:pic>
      <p:pic>
        <p:nvPicPr>
          <p:cNvPr id="31750" name="Picture 35" descr="RRG-pathology-2clusters"/>
          <p:cNvPicPr>
            <a:picLocks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027634" y="3929066"/>
            <a:ext cx="2616200" cy="2171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91" name="Rectangle 11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CC00"/>
                </a:solidFill>
              </a:rPr>
              <a:t>Two different regular rhythm cases</a:t>
            </a:r>
            <a:endParaRPr lang="en-US" sz="4000" dirty="0" smtClean="0">
              <a:solidFill>
                <a:srgbClr val="FF0000"/>
              </a:solidFill>
            </a:endParaRPr>
          </a:p>
        </p:txBody>
      </p:sp>
      <p:pic>
        <p:nvPicPr>
          <p:cNvPr id="31747" name="Picture 32" descr="RRG-normal1-tsplot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58935" y="1600200"/>
            <a:ext cx="2555875" cy="2171700"/>
          </a:xfrm>
          <a:noFill/>
        </p:spPr>
      </p:pic>
      <p:pic>
        <p:nvPicPr>
          <p:cNvPr id="31748" name="Picture 33" descr="RRG-normal1-2clusters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598610" y="3924300"/>
            <a:ext cx="2616200" cy="2171700"/>
          </a:xfrm>
          <a:noFill/>
        </p:spPr>
      </p:pic>
      <p:pic>
        <p:nvPicPr>
          <p:cNvPr id="8" name="Symbol zastępczy zawartości 7" descr="RRG-normal2-tsplot.gif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5017231" y="1600200"/>
            <a:ext cx="2555165" cy="2171700"/>
          </a:xfrm>
        </p:spPr>
      </p:pic>
      <p:pic>
        <p:nvPicPr>
          <p:cNvPr id="10" name="Symbol zastępczy zawartości 9" descr="RRG-normal2-2clusters.gif"/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5027328" y="3924300"/>
            <a:ext cx="2616506" cy="2171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CC00"/>
                </a:solidFill>
              </a:rPr>
              <a:t>Introduction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43510"/>
          </a:xfrm>
        </p:spPr>
        <p:txBody>
          <a:bodyPr/>
          <a:lstStyle/>
          <a:p>
            <a:pPr eaLnBrk="1" hangingPunct="1"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sz="2200" dirty="0" err="1" smtClean="0"/>
              <a:t>Neuroimaging</a:t>
            </a:r>
            <a:r>
              <a:rPr lang="en-US" sz="2200" dirty="0" smtClean="0"/>
              <a:t> data and simulated </a:t>
            </a:r>
            <a:r>
              <a:rPr lang="en-US" sz="2200" dirty="0" err="1" smtClean="0"/>
              <a:t>neurodynamical</a:t>
            </a:r>
            <a:r>
              <a:rPr lang="en-US" sz="2200" dirty="0" smtClean="0"/>
              <a:t> systems are characterized by multiple streams of </a:t>
            </a:r>
            <a:r>
              <a:rPr lang="en-US" sz="2200" dirty="0" err="1" smtClean="0"/>
              <a:t>nonstationary</a:t>
            </a:r>
            <a:r>
              <a:rPr lang="en-US" sz="2200" dirty="0" smtClean="0"/>
              <a:t> </a:t>
            </a:r>
            <a:r>
              <a:rPr lang="en-US" sz="2200" dirty="0" smtClean="0"/>
              <a:t>data</a:t>
            </a:r>
            <a:endParaRPr lang="en-US" sz="2200" dirty="0" smtClean="0">
              <a:solidFill>
                <a:srgbClr val="FF0000"/>
              </a:solidFill>
            </a:endParaRPr>
          </a:p>
          <a:p>
            <a:pPr eaLnBrk="1" hangingPunct="1"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sz="2200" dirty="0" smtClean="0"/>
              <a:t>Understanding such signals is not easy because of high volume of data that quickly changes in time</a:t>
            </a:r>
          </a:p>
          <a:p>
            <a:pPr eaLnBrk="1" hangingPunct="1"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sz="2200" dirty="0" smtClean="0"/>
              <a:t>Complex dynamics is usually described in terms of attractors, but precise characterization of their basins and possible transitions between them is never attempted</a:t>
            </a:r>
          </a:p>
          <a:p>
            <a:pPr eaLnBrk="1" hangingPunct="1"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sz="2200" dirty="0" smtClean="0"/>
              <a:t>Various basis set decomposition techniques try to discover components that carry meaningful information </a:t>
            </a:r>
            <a:r>
              <a:rPr lang="en-US" sz="2200" dirty="0" smtClean="0"/>
              <a:t>which </a:t>
            </a:r>
            <a:r>
              <a:rPr lang="en-US" sz="2200" dirty="0" smtClean="0"/>
              <a:t>are used to analyze such signals, but these techniques tell us little about the activity of the whole </a:t>
            </a:r>
            <a:r>
              <a:rPr lang="en-US" sz="2200" dirty="0" smtClean="0"/>
              <a:t>system</a:t>
            </a:r>
          </a:p>
          <a:p>
            <a:pPr eaLnBrk="1" hangingPunct="1"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sz="2200" dirty="0" smtClean="0"/>
              <a:t>Global </a:t>
            </a:r>
            <a:r>
              <a:rPr lang="en-US" sz="2200" dirty="0" smtClean="0"/>
              <a:t>analysis is needed to see attractors that trap dynamics, characterize the type of system’s behavior, notice partial </a:t>
            </a:r>
            <a:r>
              <a:rPr lang="en-US" sz="2200" dirty="0" err="1" smtClean="0"/>
              <a:t>desynchronization</a:t>
            </a:r>
            <a:r>
              <a:rPr lang="en-US" sz="2200" dirty="0" smtClean="0"/>
              <a:t> or high frequency noise that blurs the trajectories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CC00"/>
                </a:solidFill>
              </a:rPr>
              <a:t>Epileptic</a:t>
            </a:r>
            <a:r>
              <a:rPr lang="en-US" sz="4000" smtClean="0">
                <a:solidFill>
                  <a:srgbClr val="FFCC00"/>
                </a:solidFill>
              </a:rPr>
              <a:t> EEG </a:t>
            </a:r>
            <a:r>
              <a:rPr lang="en-US" sz="4000" smtClean="0">
                <a:solidFill>
                  <a:srgbClr val="FFCC00"/>
                </a:solidFill>
              </a:rPr>
              <a:t>data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57758"/>
          </a:xfrm>
        </p:spPr>
        <p:txBody>
          <a:bodyPr/>
          <a:lstStyle/>
          <a:p>
            <a:pPr>
              <a:buClr>
                <a:srgbClr val="FFCC00"/>
              </a:buClr>
              <a:buFont typeface="Wingdings" pitchFamily="2" charset="2"/>
              <a:buChar char="§"/>
            </a:pPr>
            <a:r>
              <a:rPr lang="en-US" sz="2200" dirty="0" smtClean="0"/>
              <a:t>100 </a:t>
            </a:r>
            <a:r>
              <a:rPr lang="en-US" sz="2200" dirty="0" smtClean="0"/>
              <a:t>single</a:t>
            </a:r>
            <a:r>
              <a:rPr lang="en-US" sz="2200" dirty="0" smtClean="0"/>
              <a:t> </a:t>
            </a:r>
            <a:r>
              <a:rPr lang="en-US" sz="2200" dirty="0" smtClean="0"/>
              <a:t>channel</a:t>
            </a:r>
            <a:r>
              <a:rPr lang="en-US" sz="2200" dirty="0" smtClean="0"/>
              <a:t> </a:t>
            </a:r>
            <a:r>
              <a:rPr lang="en-US" sz="2200" dirty="0" smtClean="0"/>
              <a:t>EEG </a:t>
            </a:r>
            <a:r>
              <a:rPr lang="en-US" sz="2200" dirty="0" smtClean="0"/>
              <a:t>segments of 23.6-sec </a:t>
            </a:r>
            <a:r>
              <a:rPr lang="en-US" sz="2200" dirty="0" smtClean="0"/>
              <a:t>duration</a:t>
            </a:r>
            <a:r>
              <a:rPr lang="en-US" sz="2200" dirty="0" smtClean="0"/>
              <a:t> </a:t>
            </a:r>
            <a:r>
              <a:rPr lang="en-US" sz="2200" dirty="0" smtClean="0"/>
              <a:t>cut </a:t>
            </a:r>
            <a:r>
              <a:rPr lang="en-US" sz="2200" dirty="0" smtClean="0"/>
              <a:t>out </a:t>
            </a:r>
            <a:r>
              <a:rPr lang="en-US" sz="2200" dirty="0" smtClean="0"/>
              <a:t>from</a:t>
            </a:r>
            <a:r>
              <a:rPr lang="en-US" sz="2200" dirty="0" smtClean="0"/>
              <a:t> </a:t>
            </a:r>
            <a:r>
              <a:rPr lang="en-US" sz="2200" dirty="0" smtClean="0"/>
              <a:t>continuous </a:t>
            </a:r>
            <a:r>
              <a:rPr lang="en-US" sz="2200" dirty="0" smtClean="0"/>
              <a:t>multichannel EEG recordings after visual </a:t>
            </a:r>
            <a:r>
              <a:rPr lang="en-US" sz="2200" dirty="0" smtClean="0"/>
              <a:t>inspection</a:t>
            </a:r>
            <a:r>
              <a:rPr lang="en-US" sz="2200" dirty="0" smtClean="0"/>
              <a:t> </a:t>
            </a:r>
            <a:r>
              <a:rPr lang="en-US" sz="2200" dirty="0" smtClean="0"/>
              <a:t>for </a:t>
            </a:r>
            <a:r>
              <a:rPr lang="en-US" sz="2200" dirty="0" smtClean="0"/>
              <a:t>artifacts, e.g</a:t>
            </a:r>
            <a:r>
              <a:rPr lang="en-US" sz="2200" dirty="0" smtClean="0"/>
              <a:t>. </a:t>
            </a:r>
            <a:r>
              <a:rPr lang="en-US" sz="2200" dirty="0" smtClean="0"/>
              <a:t>due to muscle activity or eye movements</a:t>
            </a:r>
          </a:p>
          <a:p>
            <a:pPr eaLnBrk="1" hangingPunct="1"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sz="2200" dirty="0" smtClean="0"/>
              <a:t>Sampling </a:t>
            </a:r>
            <a:r>
              <a:rPr lang="en-US" sz="2200" dirty="0" smtClean="0"/>
              <a:t>rate of the data was 173.61 </a:t>
            </a:r>
            <a:r>
              <a:rPr lang="en-US" sz="2200" dirty="0" smtClean="0"/>
              <a:t>Hz</a:t>
            </a:r>
          </a:p>
          <a:p>
            <a:pPr eaLnBrk="1" hangingPunct="1">
              <a:buClr>
                <a:srgbClr val="FFCC00"/>
              </a:buClr>
              <a:buFont typeface="Wingdings" pitchFamily="2" charset="2"/>
              <a:buChar char="§"/>
              <a:defRPr/>
            </a:pPr>
            <a:endParaRPr lang="en-US" sz="2200" dirty="0" smtClean="0"/>
          </a:p>
          <a:p>
            <a:pPr eaLnBrk="1" hangingPunct="1"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sz="2200" dirty="0" smtClean="0"/>
              <a:t>The </a:t>
            </a:r>
            <a:r>
              <a:rPr lang="en-US" sz="2200" dirty="0" smtClean="0"/>
              <a:t>manuscript:</a:t>
            </a:r>
          </a:p>
          <a:p>
            <a:pPr eaLnBrk="1" hangingPunct="1">
              <a:buClr>
                <a:srgbClr val="FFCC00"/>
              </a:buClr>
              <a:buNone/>
              <a:defRPr/>
            </a:pPr>
            <a:r>
              <a:rPr lang="en-US" sz="2200" dirty="0" smtClean="0"/>
              <a:t>	</a:t>
            </a:r>
            <a:r>
              <a:rPr lang="en-US" sz="2200" dirty="0" err="1" smtClean="0"/>
              <a:t>Andrzejak</a:t>
            </a:r>
            <a:r>
              <a:rPr lang="en-US" sz="2200" dirty="0" smtClean="0"/>
              <a:t> RG, </a:t>
            </a:r>
            <a:r>
              <a:rPr lang="en-US" sz="2200" dirty="0" err="1" smtClean="0"/>
              <a:t>Lehnertz</a:t>
            </a:r>
            <a:r>
              <a:rPr lang="en-US" sz="2200" dirty="0" smtClean="0"/>
              <a:t> K, </a:t>
            </a:r>
            <a:r>
              <a:rPr lang="en-US" sz="2200" dirty="0" err="1" smtClean="0"/>
              <a:t>Rieke</a:t>
            </a:r>
            <a:r>
              <a:rPr lang="en-US" sz="2200" dirty="0" smtClean="0"/>
              <a:t> C, </a:t>
            </a:r>
            <a:r>
              <a:rPr lang="en-US" sz="2200" dirty="0" err="1" smtClean="0"/>
              <a:t>Mormann</a:t>
            </a:r>
            <a:r>
              <a:rPr lang="en-US" sz="2200" dirty="0" smtClean="0"/>
              <a:t> F, David P, </a:t>
            </a:r>
            <a:r>
              <a:rPr lang="en-US" sz="2200" dirty="0" err="1" smtClean="0"/>
              <a:t>Elger</a:t>
            </a:r>
            <a:r>
              <a:rPr lang="en-US" sz="2200" dirty="0" smtClean="0"/>
              <a:t> CE (2001) Indications of nonlinear deterministic and finite dimensional structures in time series of brain electrical activity: Dependence on recording region and brain state, Phys. Rev. E, 64, 061907</a:t>
            </a:r>
          </a:p>
          <a:p>
            <a:pPr eaLnBrk="1" hangingPunct="1">
              <a:buClr>
                <a:srgbClr val="FFCC00"/>
              </a:buClr>
              <a:buFont typeface="Wingdings" pitchFamily="2" charset="2"/>
              <a:buChar char="§"/>
              <a:defRPr/>
            </a:pPr>
            <a:endParaRPr lang="en-US" sz="2200" dirty="0" smtClean="0"/>
          </a:p>
          <a:p>
            <a:pPr eaLnBrk="1" hangingPunct="1">
              <a:buClr>
                <a:srgbClr val="FFCC00"/>
              </a:buClr>
              <a:buNone/>
              <a:defRPr/>
            </a:pPr>
            <a:r>
              <a:rPr lang="en-US" sz="2200" dirty="0" smtClean="0">
                <a:hlinkClick r:id="rId2"/>
              </a:rPr>
              <a:t>http://www.meb.uni-bonn.de/epileptologie/science/physik/eegdata.html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CC00"/>
                </a:solidFill>
              </a:rPr>
              <a:t>Trajectories for</a:t>
            </a:r>
            <a:r>
              <a:rPr lang="en-US" sz="4000" dirty="0" smtClean="0">
                <a:solidFill>
                  <a:srgbClr val="FFCC00"/>
                </a:solidFill>
              </a:rPr>
              <a:t> </a:t>
            </a:r>
            <a:r>
              <a:rPr lang="en-US" sz="4000" dirty="0" smtClean="0">
                <a:solidFill>
                  <a:srgbClr val="FFCC00"/>
                </a:solidFill>
              </a:rPr>
              <a:t>epileptic EEG data</a:t>
            </a:r>
            <a:endParaRPr lang="en-US" sz="4000" dirty="0" smtClean="0">
              <a:solidFill>
                <a:srgbClr val="FFCC00"/>
              </a:solidFill>
            </a:endParaRPr>
          </a:p>
        </p:txBody>
      </p:sp>
      <p:pic>
        <p:nvPicPr>
          <p:cNvPr id="34819" name="Symbol zastępczy zawartości 6" descr="jet_O_g-1_1_disp0.166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27113" y="1600200"/>
            <a:ext cx="2898775" cy="2171700"/>
          </a:xfrm>
        </p:spPr>
      </p:pic>
      <p:pic>
        <p:nvPicPr>
          <p:cNvPr id="34820" name="Symbol zastępczy zawartości 8" descr="jet_F_g-1_1_disp0.166.gif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18113" y="1600200"/>
            <a:ext cx="2898775" cy="2171700"/>
          </a:xfrm>
        </p:spPr>
      </p:pic>
      <p:pic>
        <p:nvPicPr>
          <p:cNvPr id="34821" name="Symbol zastępczy zawartości 7" descr="jet_S_g-1_1_disp0.166.gif"/>
          <p:cNvPicPr>
            <a:picLocks noGrp="1" noChangeAspect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027113" y="3924300"/>
            <a:ext cx="2898775" cy="2171700"/>
          </a:xfrm>
        </p:spPr>
      </p:pic>
      <p:pic>
        <p:nvPicPr>
          <p:cNvPr id="34822" name="Symbol zastępczy zawartości 9" descr="jet_N_g-1_1_disp0.166.gif"/>
          <p:cNvPicPr>
            <a:picLocks noGrp="1" noChangeAspect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218113" y="3924300"/>
            <a:ext cx="2898775" cy="2171700"/>
          </a:xfrm>
        </p:spPr>
      </p:pic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468313" y="6216650"/>
            <a:ext cx="8207375" cy="430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4 different subjects; right – epileptic patients; left – </a:t>
            </a: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control</a:t>
            </a:r>
            <a:endParaRPr lang="en-US" sz="22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CC00"/>
                </a:solidFill>
              </a:rPr>
              <a:t>Conclusions</a:t>
            </a:r>
            <a:endParaRPr lang="en-US" sz="4000" dirty="0" smtClean="0">
              <a:solidFill>
                <a:srgbClr val="FFCC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sz="2200" smtClean="0"/>
              <a:t>Symbolic dynamics has found many applications</a:t>
            </a:r>
            <a:r>
              <a:rPr lang="en-US" sz="2200" smtClean="0"/>
              <a:t>,</a:t>
            </a:r>
            <a:r>
              <a:rPr lang="en-US" sz="2200" smtClean="0"/>
              <a:t> </a:t>
            </a:r>
            <a:r>
              <a:rPr lang="en-US" sz="2200" smtClean="0"/>
              <a:t>while </a:t>
            </a:r>
            <a:r>
              <a:rPr lang="en-US" sz="2200" smtClean="0"/>
              <a:t>its fuzzy version has never </a:t>
            </a:r>
            <a:r>
              <a:rPr lang="en-US" sz="2200" smtClean="0"/>
              <a:t>been</a:t>
            </a:r>
            <a:r>
              <a:rPr lang="en-US" sz="2200" smtClean="0"/>
              <a:t> </a:t>
            </a:r>
            <a:r>
              <a:rPr lang="en-US" sz="2200" smtClean="0"/>
              <a:t>developed</a:t>
            </a:r>
            <a:endParaRPr lang="en-US" sz="2200" smtClean="0"/>
          </a:p>
          <a:p>
            <a:pPr eaLnBrk="1" hangingPunct="1">
              <a:buClr>
                <a:srgbClr val="FFCC00"/>
              </a:buClr>
              <a:buFont typeface="Wingdings" pitchFamily="2" charset="2"/>
              <a:buChar char="§"/>
              <a:defRPr/>
            </a:pPr>
            <a:endParaRPr lang="en-US" sz="2200" smtClean="0"/>
          </a:p>
          <a:p>
            <a:pPr eaLnBrk="1" hangingPunct="1"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sz="2200" smtClean="0"/>
              <a:t>It </a:t>
            </a:r>
            <a:r>
              <a:rPr lang="en-US" sz="2200" smtClean="0"/>
              <a:t>seems to be a very interesting method that should find </a:t>
            </a:r>
            <a:r>
              <a:rPr lang="en-US" sz="2200" smtClean="0"/>
              <a:t>many </a:t>
            </a:r>
            <a:r>
              <a:rPr lang="en-US" sz="2200" smtClean="0"/>
              <a:t>applications</a:t>
            </a:r>
            <a:endParaRPr lang="en-US" sz="2200" smtClean="0"/>
          </a:p>
          <a:p>
            <a:pPr eaLnBrk="1" hangingPunct="1">
              <a:buClr>
                <a:srgbClr val="FFCC00"/>
              </a:buClr>
              <a:buFont typeface="Wingdings" pitchFamily="2" charset="2"/>
              <a:buChar char="§"/>
              <a:defRPr/>
            </a:pPr>
            <a:endParaRPr lang="en-US" sz="2200" smtClean="0"/>
          </a:p>
          <a:p>
            <a:pPr eaLnBrk="1" hangingPunct="1"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sz="2200" smtClean="0"/>
              <a:t>Many </a:t>
            </a:r>
            <a:r>
              <a:rPr lang="en-US" sz="2200" smtClean="0"/>
              <a:t>aspects of dynamics may be analyzed using this </a:t>
            </a:r>
            <a:r>
              <a:rPr lang="en-US" sz="2200" smtClean="0"/>
              <a:t>technique</a:t>
            </a:r>
            <a:r>
              <a:rPr lang="en-US" sz="2200" smtClean="0"/>
              <a:t>:</a:t>
            </a:r>
            <a:endParaRPr lang="en-US" sz="2200" smtClean="0"/>
          </a:p>
          <a:p>
            <a:pPr lvl="1" eaLnBrk="1" hangingPunct="1"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sz="1800" smtClean="0"/>
              <a:t>In </a:t>
            </a:r>
            <a:r>
              <a:rPr lang="en-US" sz="1800" smtClean="0"/>
              <a:t>which part of the signal space the state of the system spends most of its time?</a:t>
            </a:r>
          </a:p>
          <a:p>
            <a:pPr lvl="1" eaLnBrk="1" hangingPunct="1"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sz="1800" smtClean="0"/>
              <a:t>How </a:t>
            </a:r>
            <a:r>
              <a:rPr lang="en-US" sz="1800" smtClean="0"/>
              <a:t>many attractors can be identified?</a:t>
            </a:r>
          </a:p>
          <a:p>
            <a:pPr lvl="1" eaLnBrk="1" hangingPunct="1"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sz="1800" smtClean="0"/>
              <a:t>What </a:t>
            </a:r>
            <a:r>
              <a:rPr lang="en-US" sz="1800" smtClean="0"/>
              <a:t>are the properties of basins of attractors (size, depths)?</a:t>
            </a:r>
          </a:p>
          <a:p>
            <a:pPr lvl="1" eaLnBrk="1" hangingPunct="1"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sz="1800" smtClean="0"/>
              <a:t>What </a:t>
            </a:r>
            <a:r>
              <a:rPr lang="en-US" sz="1800" smtClean="0"/>
              <a:t>are the probabilities of transition between them?</a:t>
            </a:r>
          </a:p>
          <a:p>
            <a:pPr lvl="1" eaLnBrk="1" hangingPunct="1"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sz="1800" smtClean="0"/>
              <a:t>What </a:t>
            </a:r>
            <a:r>
              <a:rPr lang="en-US" sz="1800" smtClean="0"/>
              <a:t>type of oscillations occur around the attractors?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CC00"/>
                </a:solidFill>
              </a:rPr>
              <a:t>Further</a:t>
            </a:r>
            <a:r>
              <a:rPr lang="en-US" sz="4000" smtClean="0">
                <a:solidFill>
                  <a:srgbClr val="FFCC00"/>
                </a:solidFill>
              </a:rPr>
              <a:t> </a:t>
            </a:r>
            <a:r>
              <a:rPr lang="en-US" sz="4000" smtClean="0">
                <a:solidFill>
                  <a:srgbClr val="FFCC00"/>
                </a:solidFill>
              </a:rPr>
              <a:t>work</a:t>
            </a:r>
            <a:endParaRPr lang="en-US" sz="4000" smtClean="0">
              <a:solidFill>
                <a:srgbClr val="FFCC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/>
          <a:lstStyle/>
          <a:p>
            <a:pPr eaLnBrk="1" hangingPunct="1"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sz="2200" dirty="0" smtClean="0"/>
              <a:t>Introduction of quantitative </a:t>
            </a:r>
            <a:r>
              <a:rPr lang="en-US" sz="2200" dirty="0" smtClean="0"/>
              <a:t>measures </a:t>
            </a:r>
            <a:r>
              <a:rPr lang="en-US" sz="2200" dirty="0" smtClean="0"/>
              <a:t>to </a:t>
            </a:r>
            <a:r>
              <a:rPr lang="en-US" sz="2200" dirty="0" smtClean="0"/>
              <a:t>compare different dynamical </a:t>
            </a:r>
            <a:r>
              <a:rPr lang="en-US" sz="2200" dirty="0" smtClean="0"/>
              <a:t>systems,</a:t>
            </a:r>
            <a:r>
              <a:rPr lang="en-US" sz="2200" dirty="0" smtClean="0"/>
              <a:t> </a:t>
            </a:r>
            <a:r>
              <a:rPr lang="en-US" sz="2200" dirty="0" smtClean="0"/>
              <a:t>for example:</a:t>
            </a:r>
            <a:endParaRPr lang="en-US" sz="2200" dirty="0" smtClean="0"/>
          </a:p>
          <a:p>
            <a:pPr lvl="1" eaLnBrk="1" hangingPunct="1"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sz="1800" dirty="0" smtClean="0"/>
              <a:t>the </a:t>
            </a:r>
            <a:r>
              <a:rPr lang="en-US" sz="1800" dirty="0" smtClean="0"/>
              <a:t>number of </a:t>
            </a:r>
            <a:r>
              <a:rPr lang="en-US" sz="1800" dirty="0" smtClean="0"/>
              <a:t>attractors</a:t>
            </a:r>
            <a:endParaRPr lang="en-US" sz="1800" dirty="0" smtClean="0"/>
          </a:p>
          <a:p>
            <a:pPr lvl="1" eaLnBrk="1" hangingPunct="1"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sz="1800" dirty="0" smtClean="0"/>
              <a:t>percentage </a:t>
            </a:r>
            <a:r>
              <a:rPr lang="en-US" sz="1800" dirty="0" smtClean="0"/>
              <a:t>of time spent by the system in a given attractor </a:t>
            </a:r>
            <a:r>
              <a:rPr lang="en-US" sz="1800" dirty="0" smtClean="0"/>
              <a:t>basin</a:t>
            </a:r>
            <a:endParaRPr lang="en-US" sz="1800" dirty="0" smtClean="0"/>
          </a:p>
          <a:p>
            <a:pPr lvl="1" eaLnBrk="1" hangingPunct="1"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sz="1800" dirty="0" smtClean="0"/>
              <a:t>character </a:t>
            </a:r>
            <a:r>
              <a:rPr lang="en-US" sz="1800" dirty="0" smtClean="0"/>
              <a:t>of oscillations around attractors, including some measures of </a:t>
            </a:r>
            <a:r>
              <a:rPr lang="en-US" sz="1800" dirty="0" smtClean="0"/>
              <a:t>chaos</a:t>
            </a:r>
            <a:endParaRPr lang="en-US" sz="1800" dirty="0" smtClean="0"/>
          </a:p>
          <a:p>
            <a:pPr lvl="1" eaLnBrk="1" hangingPunct="1"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sz="1800" dirty="0" smtClean="0"/>
              <a:t>distances </a:t>
            </a:r>
            <a:r>
              <a:rPr lang="en-US" sz="1800" dirty="0" smtClean="0"/>
              <a:t>between attractors, measured by the time of </a:t>
            </a:r>
            <a:r>
              <a:rPr lang="en-US" sz="1800" dirty="0" smtClean="0"/>
              <a:t>transitions</a:t>
            </a:r>
            <a:endParaRPr lang="en-US" sz="1800" dirty="0" smtClean="0"/>
          </a:p>
          <a:p>
            <a:pPr lvl="1" eaLnBrk="1" hangingPunct="1"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sz="1800" dirty="0" smtClean="0"/>
              <a:t>probabilities </a:t>
            </a:r>
            <a:r>
              <a:rPr lang="en-US" sz="1800" dirty="0" smtClean="0"/>
              <a:t>of system transitions between </a:t>
            </a:r>
            <a:r>
              <a:rPr lang="en-US" sz="1800" dirty="0" smtClean="0"/>
              <a:t>attractors</a:t>
            </a:r>
            <a:endParaRPr lang="pl-PL" sz="1800" dirty="0" smtClean="0"/>
          </a:p>
          <a:p>
            <a:pPr lvl="1" eaLnBrk="1" hangingPunct="1">
              <a:buClr>
                <a:srgbClr val="FFCC00"/>
              </a:buClr>
              <a:buFont typeface="Wingdings" pitchFamily="2" charset="2"/>
              <a:buChar char="§"/>
              <a:defRPr/>
            </a:pPr>
            <a:endParaRPr lang="en-US" sz="1800" dirty="0" smtClean="0"/>
          </a:p>
          <a:p>
            <a:pPr>
              <a:buClr>
                <a:srgbClr val="FFCC00"/>
              </a:buClr>
              <a:buFont typeface="Wingdings" pitchFamily="2" charset="2"/>
              <a:buChar char="§"/>
            </a:pPr>
            <a:r>
              <a:rPr lang="en-US" sz="2200" dirty="0" smtClean="0"/>
              <a:t>Methods </a:t>
            </a:r>
            <a:r>
              <a:rPr lang="en-US" sz="2200" dirty="0" smtClean="0"/>
              <a:t>of parameter adaptation that include context </a:t>
            </a:r>
            <a:r>
              <a:rPr lang="en-US" sz="2200" dirty="0" smtClean="0"/>
              <a:t>will </a:t>
            </a:r>
            <a:r>
              <a:rPr lang="en-US" sz="2200" dirty="0" smtClean="0"/>
              <a:t>soon be </a:t>
            </a:r>
            <a:r>
              <a:rPr lang="en-US" sz="2200" dirty="0" smtClean="0"/>
              <a:t>applied</a:t>
            </a:r>
            <a:r>
              <a:rPr lang="en-US" sz="2200" dirty="0" smtClean="0"/>
              <a:t> </a:t>
            </a:r>
            <a:r>
              <a:rPr lang="en-US" sz="2200" dirty="0" smtClean="0"/>
              <a:t>to </a:t>
            </a:r>
            <a:r>
              <a:rPr lang="en-US" sz="2200" dirty="0" smtClean="0"/>
              <a:t>visualization of real experimental </a:t>
            </a:r>
            <a:r>
              <a:rPr lang="en-US" sz="2200" dirty="0" smtClean="0"/>
              <a:t>data</a:t>
            </a:r>
            <a:endParaRPr lang="pl-PL" sz="2200" dirty="0" smtClean="0"/>
          </a:p>
          <a:p>
            <a:pPr>
              <a:buClr>
                <a:srgbClr val="FFCC00"/>
              </a:buClr>
              <a:buFont typeface="Wingdings" pitchFamily="2" charset="2"/>
              <a:buChar char="§"/>
            </a:pPr>
            <a:endParaRPr lang="en-US" sz="2200" dirty="0" smtClean="0"/>
          </a:p>
          <a:p>
            <a:pPr>
              <a:buClr>
                <a:srgbClr val="FFCC00"/>
              </a:buClr>
              <a:buFont typeface="Wingdings" pitchFamily="2" charset="2"/>
              <a:buChar char="§"/>
            </a:pPr>
            <a:r>
              <a:rPr lang="en-US" sz="2200" dirty="0" smtClean="0"/>
              <a:t>The great challenge is to find quantitative</a:t>
            </a:r>
            <a:r>
              <a:rPr lang="en-US" sz="2200" dirty="0" smtClean="0"/>
              <a:t> </a:t>
            </a:r>
            <a:r>
              <a:rPr lang="en-US" sz="2200" dirty="0" smtClean="0"/>
              <a:t>measures of the FSD representations</a:t>
            </a:r>
            <a:r>
              <a:rPr lang="en-US" sz="2200" dirty="0" smtClean="0"/>
              <a:t> </a:t>
            </a:r>
            <a:r>
              <a:rPr lang="en-US" sz="2200" dirty="0" smtClean="0"/>
              <a:t>that would be useful in brain computer interfaces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mtClean="0">
                <a:solidFill>
                  <a:srgbClr val="FFCC00"/>
                </a:solidFill>
              </a:rPr>
              <a:t>Thank </a:t>
            </a:r>
            <a:r>
              <a:rPr lang="en-US" smtClean="0">
                <a:solidFill>
                  <a:srgbClr val="FFCC00"/>
                </a:solidFill>
              </a:rPr>
              <a:t>you</a:t>
            </a:r>
            <a:r>
              <a:rPr lang="en-US" smtClean="0">
                <a:solidFill>
                  <a:srgbClr val="FFCC00"/>
                </a:solidFill>
              </a:rPr>
              <a:t> </a:t>
            </a:r>
            <a:r>
              <a:rPr lang="en-US" smtClean="0">
                <a:solidFill>
                  <a:srgbClr val="FFCC00"/>
                </a:solidFill>
              </a:rPr>
              <a:t>for attention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4" name="Podtytuł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r>
              <a:rPr lang="pl-PL" dirty="0" smtClean="0"/>
              <a:t>:</a:t>
            </a:r>
            <a:r>
              <a:rPr lang="en-US" dirty="0" smtClean="0"/>
              <a:t> </a:t>
            </a:r>
            <a:r>
              <a:rPr lang="pl-PL" dirty="0" smtClean="0"/>
              <a:t>kdobosz@mat.umk.pl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1" name="Rectangle 3"/>
          <p:cNvSpPr>
            <a:spLocks noGrp="1" noChangeArrowheads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CC00"/>
                </a:solidFill>
              </a:rPr>
              <a:t>Background:</a:t>
            </a:r>
            <a:r>
              <a:rPr lang="pl-PL" sz="4000" dirty="0" smtClean="0">
                <a:solidFill>
                  <a:srgbClr val="FFCC00"/>
                </a:solidFill>
              </a:rPr>
              <a:t/>
            </a:r>
            <a:br>
              <a:rPr lang="pl-PL" sz="4000" dirty="0" smtClean="0">
                <a:solidFill>
                  <a:srgbClr val="FFCC00"/>
                </a:solidFill>
              </a:rPr>
            </a:br>
            <a:r>
              <a:rPr lang="en-US" sz="4000" dirty="0" smtClean="0">
                <a:solidFill>
                  <a:srgbClr val="FFCC00"/>
                </a:solidFill>
              </a:rPr>
              <a:t>Symbolic </a:t>
            </a:r>
            <a:r>
              <a:rPr lang="en-US" sz="4000" dirty="0" smtClean="0">
                <a:solidFill>
                  <a:srgbClr val="FFCC00"/>
                </a:solidFill>
              </a:rPr>
              <a:t>Dynamics </a:t>
            </a:r>
            <a:r>
              <a:rPr lang="pl-PL" sz="4000" dirty="0" smtClean="0">
                <a:solidFill>
                  <a:srgbClr val="FFCC00"/>
                </a:solidFill>
              </a:rPr>
              <a:t>(SD)</a:t>
            </a:r>
            <a:endParaRPr lang="en-US" sz="4000" dirty="0" smtClean="0">
              <a:solidFill>
                <a:srgbClr val="FFCC00"/>
              </a:solidFill>
            </a:endParaRPr>
          </a:p>
        </p:txBody>
      </p:sp>
      <p:sp>
        <p:nvSpPr>
          <p:cNvPr id="5345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862160"/>
            <a:ext cx="8229600" cy="4781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sz="2200" dirty="0" smtClean="0"/>
              <a:t>The signal </a:t>
            </a:r>
            <a:r>
              <a:rPr lang="en-US" sz="2200" dirty="0" smtClean="0"/>
              <a:t>space </a:t>
            </a:r>
            <a:r>
              <a:rPr lang="en-US" sz="2200" dirty="0" smtClean="0"/>
              <a:t>is partitioned </a:t>
            </a:r>
            <a:r>
              <a:rPr lang="en-US" sz="2200" dirty="0" smtClean="0"/>
              <a:t>into regions labeled with different </a:t>
            </a:r>
            <a:r>
              <a:rPr lang="en-US" sz="2200" dirty="0" smtClean="0"/>
              <a:t>symbols</a:t>
            </a:r>
            <a:endParaRPr lang="en-US" sz="2200" dirty="0" smtClean="0"/>
          </a:p>
          <a:p>
            <a:pPr eaLnBrk="1" hangingPunct="1">
              <a:lnSpc>
                <a:spcPct val="80000"/>
              </a:lnSpc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sz="2200" dirty="0" smtClean="0"/>
              <a:t>Every time the system trajectory is found in one of these regions appropriate symbol is </a:t>
            </a:r>
            <a:r>
              <a:rPr lang="en-US" sz="2200" dirty="0" smtClean="0"/>
              <a:t>emitted</a:t>
            </a:r>
            <a:endParaRPr lang="en-US" sz="2200" dirty="0" smtClean="0"/>
          </a:p>
          <a:p>
            <a:pPr eaLnBrk="1" hangingPunct="1">
              <a:lnSpc>
                <a:spcPct val="80000"/>
              </a:lnSpc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sz="2200" dirty="0" smtClean="0"/>
              <a:t>Sequence </a:t>
            </a:r>
            <a:r>
              <a:rPr lang="en-US" sz="2200" dirty="0" smtClean="0"/>
              <a:t>of symbols gives a coarse-grained description of dynamics that can be analyzed using statistical </a:t>
            </a:r>
            <a:r>
              <a:rPr lang="en-US" sz="2200" dirty="0" smtClean="0"/>
              <a:t>tools</a:t>
            </a:r>
            <a:endParaRPr lang="en-US" sz="2200" dirty="0" smtClean="0"/>
          </a:p>
          <a:p>
            <a:pPr eaLnBrk="1" hangingPunct="1">
              <a:lnSpc>
                <a:spcPct val="80000"/>
              </a:lnSpc>
              <a:buClr>
                <a:srgbClr val="FFCC00"/>
              </a:buClr>
              <a:buFont typeface="Wingdings" pitchFamily="2" charset="2"/>
              <a:buChar char="§"/>
              <a:defRPr/>
            </a:pPr>
            <a:endParaRPr lang="en-US" sz="2200" dirty="0" smtClean="0"/>
          </a:p>
          <a:p>
            <a:pPr eaLnBrk="1" hangingPunct="1">
              <a:lnSpc>
                <a:spcPct val="80000"/>
              </a:lnSpc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sz="2200" dirty="0" smtClean="0"/>
              <a:t>Although </a:t>
            </a:r>
            <a:r>
              <a:rPr lang="en-US" sz="2200" dirty="0" err="1" smtClean="0"/>
              <a:t>discretization</a:t>
            </a:r>
            <a:r>
              <a:rPr lang="en-US" sz="2200" dirty="0" smtClean="0"/>
              <a:t> of continuous dynamical states looses the fluid nature of cognition, symbolic dynamics gives an appropriate framework for cognitive representations (Dale and Spivey, 2005)</a:t>
            </a:r>
          </a:p>
          <a:p>
            <a:pPr eaLnBrk="1" hangingPunct="1">
              <a:lnSpc>
                <a:spcPct val="80000"/>
              </a:lnSpc>
              <a:buClr>
                <a:srgbClr val="FFCC00"/>
              </a:buClr>
              <a:buFont typeface="Wingdings" pitchFamily="2" charset="2"/>
              <a:buChar char="§"/>
              <a:defRPr/>
            </a:pPr>
            <a:endParaRPr lang="en-US" sz="2200" dirty="0" smtClean="0"/>
          </a:p>
          <a:p>
            <a:pPr eaLnBrk="1" hangingPunct="1">
              <a:lnSpc>
                <a:spcPct val="80000"/>
              </a:lnSpc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sz="2200" dirty="0" smtClean="0"/>
              <a:t>Symbols obviously reduce the complexity of dynamical description but partitioning of highly-dimensional signal spaces into regions with sharply defined boundaries is highly </a:t>
            </a:r>
            <a:r>
              <a:rPr lang="en-US" sz="2200" dirty="0" smtClean="0"/>
              <a:t>artificial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CC00"/>
                </a:solidFill>
              </a:rPr>
              <a:t>Fuzzy Symbolic Dynamics (FSD)</a:t>
            </a:r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00174"/>
            <a:ext cx="8229600" cy="3614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sz="2200" dirty="0" smtClean="0"/>
              <a:t>Fuzzy </a:t>
            </a:r>
            <a:r>
              <a:rPr lang="en-US" sz="2200" dirty="0" smtClean="0"/>
              <a:t>symbolic dynamics </a:t>
            </a:r>
            <a:r>
              <a:rPr lang="en-US" sz="2200" dirty="0" smtClean="0"/>
              <a:t>is a natural way to generalize the notion of </a:t>
            </a:r>
            <a:r>
              <a:rPr lang="en-US" sz="2200" dirty="0" smtClean="0"/>
              <a:t>symbolic dynamics</a:t>
            </a: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Font typeface="Wingdings" pitchFamily="2" charset="2"/>
              <a:buChar char="§"/>
              <a:defRPr/>
            </a:pPr>
            <a:endParaRPr lang="en-US" sz="2200" dirty="0" smtClean="0"/>
          </a:p>
          <a:p>
            <a:pPr eaLnBrk="1" hangingPunct="1"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sz="2200" dirty="0" smtClean="0"/>
              <a:t>FSD may </a:t>
            </a:r>
            <a:r>
              <a:rPr lang="en-US" sz="2200" dirty="0" smtClean="0"/>
              <a:t>be used for dimensionality </a:t>
            </a:r>
            <a:r>
              <a:rPr lang="en-US" sz="2200" dirty="0" smtClean="0"/>
              <a:t>reduction, </a:t>
            </a:r>
            <a:r>
              <a:rPr lang="en-US" sz="2200" dirty="0" smtClean="0"/>
              <a:t>defining non-linear mapping for visualization of trajectories that shows various aspects of signals </a:t>
            </a:r>
            <a:r>
              <a:rPr lang="en-US" sz="2200" dirty="0" smtClean="0"/>
              <a:t>which </a:t>
            </a:r>
            <a:r>
              <a:rPr lang="en-US" sz="2200" dirty="0" smtClean="0"/>
              <a:t>are difficult to discover looking at individual components, or to notice observing dynamical </a:t>
            </a:r>
            <a:r>
              <a:rPr lang="en-US" sz="2200" dirty="0" smtClean="0"/>
              <a:t>visualizations</a:t>
            </a:r>
          </a:p>
          <a:p>
            <a:pPr eaLnBrk="1" hangingPunct="1">
              <a:buClr>
                <a:srgbClr val="FFCC00"/>
              </a:buClr>
              <a:buFont typeface="Wingdings" pitchFamily="2" charset="2"/>
              <a:buChar char="§"/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sz="2200" dirty="0" smtClean="0"/>
              <a:t>FSD </a:t>
            </a:r>
            <a:r>
              <a:rPr lang="en-US" sz="2200" dirty="0" smtClean="0"/>
              <a:t>can be applied to raw signals, transformed signals (for example, ICA components), or to signals defined in the time-frequency </a:t>
            </a:r>
            <a:r>
              <a:rPr lang="en-US" sz="2200" dirty="0" smtClean="0"/>
              <a:t>domain</a:t>
            </a:r>
            <a:endParaRPr lang="en-US" sz="2200" dirty="0" smtClean="0"/>
          </a:p>
        </p:txBody>
      </p:sp>
      <p:pic>
        <p:nvPicPr>
          <p:cNvPr id="4" name="Obraz 3" descr="typ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5286388"/>
            <a:ext cx="1785950" cy="1357322"/>
          </a:xfrm>
          <a:prstGeom prst="rect">
            <a:avLst/>
          </a:prstGeom>
        </p:spPr>
      </p:pic>
      <p:pic>
        <p:nvPicPr>
          <p:cNvPr id="5" name="Obraz 4" descr="uni-time-freq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5286389"/>
            <a:ext cx="2976568" cy="1357322"/>
          </a:xfrm>
          <a:prstGeom prst="rect">
            <a:avLst/>
          </a:prstGeom>
        </p:spPr>
      </p:pic>
      <p:pic>
        <p:nvPicPr>
          <p:cNvPr id="6" name="Obraz 5" descr="ICAindeptImgsUlast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5286388"/>
            <a:ext cx="1776401" cy="1364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Text Box 2"/>
          <p:cNvSpPr txBox="1">
            <a:spLocks noChangeArrowheads="1"/>
          </p:cNvSpPr>
          <p:nvPr/>
        </p:nvSpPr>
        <p:spPr bwMode="auto">
          <a:xfrm>
            <a:off x="468313" y="1628775"/>
            <a:ext cx="82073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200">
                <a:effectLst>
                  <a:outerShdw blurRad="38100" dist="38100" dir="2700000" algn="tl">
                    <a:srgbClr val="000000"/>
                  </a:outerShdw>
                </a:effectLst>
              </a:rPr>
              <a:t>Trajectory of dynamical system (n-dimensional signal changing in time):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CC00"/>
                </a:solidFill>
              </a:rPr>
              <a:t>FSD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CC00"/>
                </a:solidFill>
              </a:rPr>
              <a:t>formulation</a:t>
            </a:r>
          </a:p>
        </p:txBody>
      </p:sp>
      <p:sp>
        <p:nvSpPr>
          <p:cNvPr id="541700" name="Text Box 4"/>
          <p:cNvSpPr txBox="1">
            <a:spLocks noChangeArrowheads="1"/>
          </p:cNvSpPr>
          <p:nvPr/>
        </p:nvSpPr>
        <p:spPr bwMode="auto">
          <a:xfrm>
            <a:off x="468313" y="2852738"/>
            <a:ext cx="8207375" cy="996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Instead of discrete partitioning (like in SD), interesting regions are determined analyzing probability density </a:t>
            </a:r>
            <a:r>
              <a:rPr lang="en-US" sz="22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2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 of finding the trajectory </a:t>
            </a:r>
            <a:r>
              <a:rPr lang="en-US" sz="22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2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 in some point </a:t>
            </a:r>
            <a:r>
              <a:rPr lang="en-US" sz="22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l-PL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averaging over time</a:t>
            </a:r>
            <a:r>
              <a:rPr lang="pl-PL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2400300" y="2276475"/>
          <a:ext cx="4349750" cy="423863"/>
        </p:xfrm>
        <a:graphic>
          <a:graphicData uri="http://schemas.openxmlformats.org/presentationml/2006/ole">
            <p:oleObj spid="_x0000_s1026" name="Równanie" r:id="rId4" imgW="1955520" imgH="190440" progId="Equation.3">
              <p:embed/>
            </p:oleObj>
          </a:graphicData>
        </a:graphic>
      </p:graphicFrame>
      <p:sp>
        <p:nvSpPr>
          <p:cNvPr id="541704" name="Text Box 8"/>
          <p:cNvSpPr txBox="1">
            <a:spLocks noChangeArrowheads="1"/>
          </p:cNvSpPr>
          <p:nvPr/>
        </p:nvSpPr>
        <p:spPr bwMode="auto">
          <a:xfrm>
            <a:off x="468313" y="5564188"/>
            <a:ext cx="820737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Normalization of vectors in the signal space is assumed </a:t>
            </a: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 some cases standardization gives better results)</a:t>
            </a:r>
          </a:p>
        </p:txBody>
      </p:sp>
      <p:sp>
        <p:nvSpPr>
          <p:cNvPr id="541705" name="Text Box 9"/>
          <p:cNvSpPr txBox="1">
            <a:spLocks noChangeArrowheads="1"/>
          </p:cNvSpPr>
          <p:nvPr/>
        </p:nvSpPr>
        <p:spPr bwMode="auto">
          <a:xfrm>
            <a:off x="468313" y="4119563"/>
            <a:ext cx="8207375" cy="1314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Local maxima of </a:t>
            </a:r>
            <a:r>
              <a:rPr lang="en-US" sz="22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2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 define quasi-stable states around which trajectories tend to cluster</a:t>
            </a:r>
            <a:r>
              <a:rPr lang="en-US" sz="2200" dirty="0"/>
              <a:t> 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– they serve as centers </a:t>
            </a:r>
            <a:r>
              <a:rPr lang="en-US" sz="22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μ</a:t>
            </a:r>
            <a:r>
              <a:rPr lang="en-US" sz="2200" i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of prototypes associated with fuzzy membership functions </a:t>
            </a:r>
            <a:r>
              <a:rPr lang="en-US" sz="22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en-US" sz="2200" i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2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; </a:t>
            </a:r>
            <a:r>
              <a:rPr lang="en-US" sz="22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μ</a:t>
            </a:r>
            <a:r>
              <a:rPr lang="en-US" sz="2200" i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 that measure the degree to which the </a:t>
            </a:r>
            <a:r>
              <a:rPr lang="en-US" sz="22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2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 state belongs to the prototype </a:t>
            </a:r>
            <a:r>
              <a:rPr lang="en-US" sz="22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μ</a:t>
            </a:r>
            <a:r>
              <a:rPr lang="en-US" sz="2200" i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Text Box 2"/>
          <p:cNvSpPr txBox="1">
            <a:spLocks noChangeArrowheads="1"/>
          </p:cNvSpPr>
          <p:nvPr/>
        </p:nvSpPr>
        <p:spPr bwMode="auto">
          <a:xfrm>
            <a:off x="468313" y="1628775"/>
            <a:ext cx="82073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For visualization</a:t>
            </a:r>
            <a:r>
              <a:rPr lang="en-US" sz="2200" dirty="0"/>
              <a:t> 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Gaussian membership</a:t>
            </a:r>
            <a:r>
              <a:rPr lang="en-US" sz="2200" dirty="0"/>
              <a:t> 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functions are quite useful</a:t>
            </a:r>
            <a:r>
              <a:rPr lang="pl-PL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en-US" sz="2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CC00"/>
                </a:solidFill>
              </a:rPr>
              <a:t>Example of </a:t>
            </a:r>
            <a:r>
              <a:rPr lang="en-US" sz="4000" dirty="0" smtClean="0">
                <a:solidFill>
                  <a:srgbClr val="FFCC00"/>
                </a:solidFill>
              </a:rPr>
              <a:t>membership function</a:t>
            </a:r>
            <a:endParaRPr lang="en-US" sz="4000" dirty="0" smtClean="0">
              <a:solidFill>
                <a:srgbClr val="FFCC00"/>
              </a:solidFill>
            </a:endParaRP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468313" y="3214686"/>
            <a:ext cx="4960943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Diagonal dispersions Σ</a:t>
            </a:r>
            <a:r>
              <a:rPr lang="en-US" sz="2200" i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are frequently </a:t>
            </a: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sufficient, suppressing irrelevant signals</a:t>
            </a:r>
            <a:endParaRPr lang="en-US" sz="2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4774" name="Text Box 6"/>
          <p:cNvSpPr txBox="1">
            <a:spLocks noChangeArrowheads="1"/>
          </p:cNvSpPr>
          <p:nvPr/>
        </p:nvSpPr>
        <p:spPr bwMode="auto">
          <a:xfrm>
            <a:off x="468313" y="4377176"/>
            <a:ext cx="4960943" cy="1785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defRPr/>
            </a:pPr>
            <a:r>
              <a:rPr lang="pl-PL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general covariance matrices can extract more meaningful combinations of signals that correlate with experimental conditions, or with qualities that may be estimated in a subjective way</a:t>
            </a:r>
          </a:p>
        </p:txBody>
      </p:sp>
      <p:graphicFrame>
        <p:nvGraphicFramePr>
          <p:cNvPr id="2050" name="Object 8"/>
          <p:cNvGraphicFramePr>
            <a:graphicFrameLocks noChangeAspect="1"/>
          </p:cNvGraphicFramePr>
          <p:nvPr/>
        </p:nvGraphicFramePr>
        <p:xfrm>
          <a:off x="2143125" y="2333621"/>
          <a:ext cx="5214938" cy="523875"/>
        </p:xfrm>
        <a:graphic>
          <a:graphicData uri="http://schemas.openxmlformats.org/presentationml/2006/ole">
            <p:oleObj spid="_x0000_s2050" name="Równanie" r:id="rId4" imgW="2145960" imgH="215640" progId="Equation.3">
              <p:embed/>
            </p:oleObj>
          </a:graphicData>
        </a:graphic>
      </p:graphicFrame>
      <p:pic>
        <p:nvPicPr>
          <p:cNvPr id="9" name="Obraz 8" descr="Ic-shrun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70" y="3515966"/>
            <a:ext cx="3000396" cy="2556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CC00"/>
                </a:solidFill>
              </a:rPr>
              <a:t>Plane </a:t>
            </a:r>
            <a:r>
              <a:rPr lang="en-US" sz="4000" smtClean="0">
                <a:solidFill>
                  <a:srgbClr val="FFCC00"/>
                </a:solidFill>
              </a:rPr>
              <a:t>and </a:t>
            </a:r>
            <a:r>
              <a:rPr lang="en-US" sz="4000" smtClean="0">
                <a:solidFill>
                  <a:srgbClr val="FFCC00"/>
                </a:solidFill>
              </a:rPr>
              <a:t>radial </a:t>
            </a:r>
            <a:r>
              <a:rPr lang="en-US" sz="4000" smtClean="0">
                <a:solidFill>
                  <a:srgbClr val="FFCC00"/>
                </a:solidFill>
              </a:rPr>
              <a:t>waves </a:t>
            </a:r>
            <a:r>
              <a:rPr lang="en-US" sz="4000" smtClean="0">
                <a:solidFill>
                  <a:srgbClr val="FFCC00"/>
                </a:solidFill>
              </a:rPr>
              <a:t>on </a:t>
            </a:r>
            <a:r>
              <a:rPr lang="en-US" sz="4000" smtClean="0">
                <a:solidFill>
                  <a:srgbClr val="FFCC00"/>
                </a:solidFill>
              </a:rPr>
              <a:t>a </a:t>
            </a:r>
            <a:r>
              <a:rPr lang="en-US" sz="4000" smtClean="0">
                <a:solidFill>
                  <a:srgbClr val="FFCC00"/>
                </a:solidFill>
              </a:rPr>
              <a:t>grid</a:t>
            </a:r>
            <a:endParaRPr lang="en-US" sz="4000" smtClean="0">
              <a:solidFill>
                <a:srgbClr val="FFCC00"/>
              </a:solidFill>
            </a:endParaRPr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14620"/>
            <a:ext cx="8229600" cy="150019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sz="2200" smtClean="0"/>
              <a:t>Sensors </a:t>
            </a:r>
            <a:r>
              <a:rPr lang="en-US" sz="2200" smtClean="0"/>
              <a:t>are placed on a quadratic grid with </a:t>
            </a:r>
            <a:r>
              <a:rPr lang="en-US" sz="2200" i="1" smtClean="0"/>
              <a:t>n</a:t>
            </a:r>
            <a:r>
              <a:rPr lang="en-US" sz="2200" smtClean="0">
                <a:effectLst/>
                <a:sym typeface="Symbol"/>
              </a:rPr>
              <a:t></a:t>
            </a:r>
            <a:r>
              <a:rPr lang="en-US" sz="2200" i="1" smtClean="0"/>
              <a:t>n</a:t>
            </a:r>
            <a:r>
              <a:rPr lang="en-US" sz="2200" smtClean="0"/>
              <a:t> points</a:t>
            </a:r>
          </a:p>
          <a:p>
            <a:pPr eaLnBrk="1" hangingPunct="1">
              <a:lnSpc>
                <a:spcPct val="80000"/>
              </a:lnSpc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sz="2200" smtClean="0"/>
              <a:t>Plane and radial waves are generated by several </a:t>
            </a:r>
            <a:r>
              <a:rPr lang="en-US" sz="2200" smtClean="0"/>
              <a:t>sources</a:t>
            </a:r>
            <a:endParaRPr lang="en-US" sz="2200" smtClean="0">
              <a:solidFill>
                <a:schemeClr val="folHlink"/>
              </a:solidFill>
            </a:endParaRPr>
          </a:p>
          <a:p>
            <a:pPr eaLnBrk="1" hangingPunct="1"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sz="2200" smtClean="0"/>
              <a:t>Waves traveling through the grid create additive patterns and activate </a:t>
            </a:r>
            <a:r>
              <a:rPr lang="en-US" sz="2200" smtClean="0"/>
              <a:t>these sensors</a:t>
            </a:r>
            <a:endParaRPr lang="en-US" sz="2200" smtClean="0">
              <a:solidFill>
                <a:srgbClr val="FF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00034" y="4500570"/>
            <a:ext cx="4960943" cy="18528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Similar assumptions are made about electric potentials reflecting neuronal activity in the </a:t>
            </a: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brain, for example 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 the low resolution electromagnetic tomography, </a:t>
            </a: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LORETA,</a:t>
            </a:r>
            <a:endParaRPr lang="pl-PL" sz="22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2"/>
              </a:rPr>
              <a:t>http://www.unizh.ch/keyinst/loreta</a:t>
            </a:r>
            <a:endParaRPr lang="en-US" sz="2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Obraz 4" descr="cortex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4295339"/>
            <a:ext cx="3000396" cy="2299108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68313" y="1571612"/>
            <a:ext cx="82073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very simple artificial model has been created to understand the structure of complex EEG and similar signals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Text Box 2"/>
          <p:cNvSpPr txBox="1">
            <a:spLocks noChangeArrowheads="1"/>
          </p:cNvSpPr>
          <p:nvPr/>
        </p:nvSpPr>
        <p:spPr bwMode="auto">
          <a:xfrm>
            <a:off x="468313" y="1489075"/>
            <a:ext cx="820737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grid has equally spaced points </a:t>
            </a:r>
            <a:r>
              <a:rPr lang="en-US" sz="22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sz="2200" i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ij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= (</a:t>
            </a:r>
            <a:r>
              <a:rPr lang="en-US" sz="22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200" i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2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en-US" sz="2200" i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 inside the square: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CC00"/>
                </a:solidFill>
              </a:rPr>
              <a:t>The </a:t>
            </a:r>
            <a:r>
              <a:rPr lang="en-US" sz="4000" smtClean="0">
                <a:solidFill>
                  <a:srgbClr val="FFCC00"/>
                </a:solidFill>
              </a:rPr>
              <a:t>grid model</a:t>
            </a:r>
            <a:endParaRPr lang="en-US" sz="4000" smtClean="0">
              <a:solidFill>
                <a:srgbClr val="FFCC00"/>
              </a:solidFill>
            </a:endParaRPr>
          </a:p>
        </p:txBody>
      </p:sp>
      <p:sp>
        <p:nvSpPr>
          <p:cNvPr id="547844" name="Text Box 4"/>
          <p:cNvSpPr txBox="1">
            <a:spLocks noChangeArrowheads="1"/>
          </p:cNvSpPr>
          <p:nvPr/>
        </p:nvSpPr>
        <p:spPr bwMode="auto">
          <a:xfrm>
            <a:off x="468313" y="4076700"/>
            <a:ext cx="820737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Radial wave reaching the sensor at grid point</a:t>
            </a:r>
            <a:r>
              <a:rPr lang="en-US" sz="22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</a:t>
            </a:r>
            <a:r>
              <a:rPr lang="en-US" sz="2200" i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ij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leads to an activation:</a:t>
            </a:r>
          </a:p>
        </p:txBody>
      </p:sp>
      <p:sp>
        <p:nvSpPr>
          <p:cNvPr id="547845" name="Text Box 5"/>
          <p:cNvSpPr txBox="1">
            <a:spLocks noChangeArrowheads="1"/>
          </p:cNvSpPr>
          <p:nvPr/>
        </p:nvSpPr>
        <p:spPr bwMode="auto">
          <a:xfrm>
            <a:off x="468313" y="2708275"/>
            <a:ext cx="820737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activation of the sensor due to a plane wave in the grid point </a:t>
            </a:r>
            <a:r>
              <a:rPr lang="en-US" sz="22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sz="2200" i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ij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at </a:t>
            </a: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time </a:t>
            </a:r>
            <a:r>
              <a:rPr lang="en-US" sz="22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= 0, 1, 2, . 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. is given by:</a:t>
            </a:r>
          </a:p>
        </p:txBody>
      </p:sp>
      <p:graphicFrame>
        <p:nvGraphicFramePr>
          <p:cNvPr id="3074" name="Object 12"/>
          <p:cNvGraphicFramePr>
            <a:graphicFrameLocks noChangeAspect="1"/>
          </p:cNvGraphicFramePr>
          <p:nvPr/>
        </p:nvGraphicFramePr>
        <p:xfrm>
          <a:off x="2414588" y="2060575"/>
          <a:ext cx="4322762" cy="481013"/>
        </p:xfrm>
        <a:graphic>
          <a:graphicData uri="http://schemas.openxmlformats.org/presentationml/2006/ole">
            <p:oleObj spid="_x0000_s3074" name="Równanie" r:id="rId4" imgW="1942920" imgH="215640" progId="Equation.3">
              <p:embed/>
            </p:oleObj>
          </a:graphicData>
        </a:graphic>
      </p:graphicFrame>
      <p:graphicFrame>
        <p:nvGraphicFramePr>
          <p:cNvPr id="3075" name="Object 15"/>
          <p:cNvGraphicFramePr>
            <a:graphicFrameLocks noChangeAspect="1"/>
          </p:cNvGraphicFramePr>
          <p:nvPr/>
        </p:nvGraphicFramePr>
        <p:xfrm>
          <a:off x="2830513" y="3573463"/>
          <a:ext cx="3444875" cy="509587"/>
        </p:xfrm>
        <a:graphic>
          <a:graphicData uri="http://schemas.openxmlformats.org/presentationml/2006/ole">
            <p:oleObj spid="_x0000_s3075" name="Równanie" r:id="rId5" imgW="1549080" imgH="228600" progId="Equation.3">
              <p:embed/>
            </p:oleObj>
          </a:graphicData>
        </a:graphic>
      </p:graphicFrame>
      <p:graphicFrame>
        <p:nvGraphicFramePr>
          <p:cNvPr id="3076" name="Object 18"/>
          <p:cNvGraphicFramePr>
            <a:graphicFrameLocks noChangeAspect="1"/>
          </p:cNvGraphicFramePr>
          <p:nvPr/>
        </p:nvGraphicFramePr>
        <p:xfrm>
          <a:off x="2901950" y="4575175"/>
          <a:ext cx="3302000" cy="509588"/>
        </p:xfrm>
        <a:graphic>
          <a:graphicData uri="http://schemas.openxmlformats.org/presentationml/2006/ole">
            <p:oleObj spid="_x0000_s3076" name="Równanie" r:id="rId6" imgW="1485720" imgH="228600" progId="Equation.3">
              <p:embed/>
            </p:oleObj>
          </a:graphicData>
        </a:graphic>
      </p:graphicFrame>
      <p:sp>
        <p:nvSpPr>
          <p:cNvPr id="547861" name="Text Box 21"/>
          <p:cNvSpPr txBox="1">
            <a:spLocks noChangeArrowheads="1"/>
          </p:cNvSpPr>
          <p:nvPr/>
        </p:nvSpPr>
        <p:spPr bwMode="auto">
          <a:xfrm>
            <a:off x="468313" y="5229225"/>
            <a:ext cx="820737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final activation of the sensor</a:t>
            </a:r>
            <a:r>
              <a:rPr lang="en-US" dirty="0"/>
              <a:t> 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(sum and normalize all wave values):</a:t>
            </a:r>
          </a:p>
        </p:txBody>
      </p:sp>
      <p:graphicFrame>
        <p:nvGraphicFramePr>
          <p:cNvPr id="3077" name="Object 24"/>
          <p:cNvGraphicFramePr>
            <a:graphicFrameLocks noChangeAspect="1"/>
          </p:cNvGraphicFramePr>
          <p:nvPr/>
        </p:nvGraphicFramePr>
        <p:xfrm>
          <a:off x="1520825" y="5737225"/>
          <a:ext cx="6070600" cy="935038"/>
        </p:xfrm>
        <a:graphic>
          <a:graphicData uri="http://schemas.openxmlformats.org/presentationml/2006/ole">
            <p:oleObj spid="_x0000_s3077" name="Równanie" r:id="rId7" imgW="273024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CC00"/>
                </a:solidFill>
              </a:rPr>
              <a:t>Trajectory for one radial wave</a:t>
            </a:r>
          </a:p>
        </p:txBody>
      </p:sp>
      <p:pic>
        <p:nvPicPr>
          <p:cNvPr id="18" name="Symbol zastępczy zawartości 17" descr="Grid-1_radial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951038"/>
            <a:ext cx="4038600" cy="37941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Symbol zastępczy zawartości 21" descr="Grid-1_radial-data.gi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333625"/>
            <a:ext cx="4038600" cy="3028950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468313" y="6216650"/>
            <a:ext cx="820737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wave source: (½, ½) | </a:t>
            </a:r>
            <a:r>
              <a:rPr lang="en-US" sz="22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n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 = 16 | </a:t>
            </a:r>
            <a:r>
              <a:rPr lang="en-US" sz="22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k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 = 2π | </a:t>
            </a:r>
            <a:r>
              <a:rPr lang="en-US" sz="22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ω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 = 0.2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8398</TotalTime>
  <Words>1120</Words>
  <Application>Microsoft PowerPoint</Application>
  <PresentationFormat>Pokaz na ekranie (4:3)</PresentationFormat>
  <Paragraphs>114</Paragraphs>
  <Slides>24</Slides>
  <Notes>10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0" baseType="lpstr">
      <vt:lpstr>Garamond</vt:lpstr>
      <vt:lpstr>Arial</vt:lpstr>
      <vt:lpstr>Symbol</vt:lpstr>
      <vt:lpstr>Times New Roman</vt:lpstr>
      <vt:lpstr>Teamwork</vt:lpstr>
      <vt:lpstr>Microsoft Equation 3.0</vt:lpstr>
      <vt:lpstr>Fuzzy Symbolic Dynamics for Neurodynamical Systems</vt:lpstr>
      <vt:lpstr>Introduction</vt:lpstr>
      <vt:lpstr>Background: Symbolic Dynamics (SD)</vt:lpstr>
      <vt:lpstr>Fuzzy Symbolic Dynamics (FSD)</vt:lpstr>
      <vt:lpstr>FSD formulation</vt:lpstr>
      <vt:lpstr>Example of membership function</vt:lpstr>
      <vt:lpstr>Plane and radial waves on a grid</vt:lpstr>
      <vt:lpstr>The grid model</vt:lpstr>
      <vt:lpstr>Trajectory for one radial wave</vt:lpstr>
      <vt:lpstr>Trajectory for two radial waves</vt:lpstr>
      <vt:lpstr>Neural Respiratory Rhythm Generator model (RRG)</vt:lpstr>
      <vt:lpstr>RRG Application</vt:lpstr>
      <vt:lpstr>RRG Application</vt:lpstr>
      <vt:lpstr>Time series plot for one burst and the corresponding trajectory</vt:lpstr>
      <vt:lpstr>Animation of trajectory for one burst</vt:lpstr>
      <vt:lpstr>Pairwise diagrams for 3 clusters</vt:lpstr>
      <vt:lpstr>Trajectory for regular rhythm case</vt:lpstr>
      <vt:lpstr>Regular vs. irregular rhythm case</vt:lpstr>
      <vt:lpstr>Two different regular rhythm cases</vt:lpstr>
      <vt:lpstr>Epileptic EEG data</vt:lpstr>
      <vt:lpstr>Trajectories for epileptic EEG data</vt:lpstr>
      <vt:lpstr>Conclusions</vt:lpstr>
      <vt:lpstr>Further work</vt:lpstr>
      <vt:lpstr>Thank you for attention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ICANN 2008 Presentation</dc:title>
  <dc:subject>Fuzzy Symbolic Dynamics for Neurodynamical Systems</dc:subject>
  <dc:creator>Krzysztof Dobosz and Włodzisław Duch</dc:creator>
  <cp:lastModifiedBy>Krzy</cp:lastModifiedBy>
  <cp:revision>189</cp:revision>
  <cp:lastPrinted>1601-01-01T00:00:00Z</cp:lastPrinted>
  <dcterms:created xsi:type="dcterms:W3CDTF">2008-08-21T21:17:56Z</dcterms:created>
  <dcterms:modified xsi:type="dcterms:W3CDTF">2008-08-31T22:05:08Z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