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 /><Relationship Id="rId2" Type="http://schemas.openxmlformats.org/officeDocument/2006/relationships/extended-properties" Target="docProps/app.xml" /><Relationship Id="rId3" Type="http://schemas.openxmlformats.org/officeDocument/2006/relationships/officeDocument" Target="ppt/presentation.xml" /></Relationships>
</file>

<file path=ppt/presentation.xml><?xml version="1.0" encoding="utf-8"?>
<p:presentation xmlns:p="http://schemas.openxmlformats.org/presentationml/2006/main" xmlns:a="http://schemas.openxmlformats.org/drawingml/2006/main" xmlns:r="http://schemas.openxmlformats.org/officeDocument/2006/relationships" embedTrueTypeFonts="1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</p:sldIdLst>
  <p:sldSz cx="12192000" cy="6858000"/>
  <p:notesSz cx="12192000" cy="6858000"/>
  <p:embeddedFontLst>
    <p:embeddedFont>
      <p:font typeface="UCUILL+Wingdings"/>
      <p:regular r:id="rId95"/>
    </p:embeddedFont>
    <p:embeddedFont>
      <p:font typeface="FDOBIF+Symbol"/>
      <p:regular r:id="rId96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2482" y="-91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presProps" Target="presProp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tableStyles" Target="tableStyles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viewProps" Target="viewProps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theme" Target="theme/theme1.xml" /><Relationship Id="rId40" Type="http://schemas.openxmlformats.org/officeDocument/2006/relationships/slide" Target="slides/slide35.xml" /><Relationship Id="rId41" Type="http://schemas.openxmlformats.org/officeDocument/2006/relationships/slide" Target="slides/slide36.xml" /><Relationship Id="rId42" Type="http://schemas.openxmlformats.org/officeDocument/2006/relationships/slide" Target="slides/slide37.xml" /><Relationship Id="rId43" Type="http://schemas.openxmlformats.org/officeDocument/2006/relationships/slide" Target="slides/slide38.xml" /><Relationship Id="rId44" Type="http://schemas.openxmlformats.org/officeDocument/2006/relationships/slide" Target="slides/slide39.xml" /><Relationship Id="rId45" Type="http://schemas.openxmlformats.org/officeDocument/2006/relationships/slide" Target="slides/slide40.xml" /><Relationship Id="rId46" Type="http://schemas.openxmlformats.org/officeDocument/2006/relationships/slide" Target="slides/slide41.xml" /><Relationship Id="rId47" Type="http://schemas.openxmlformats.org/officeDocument/2006/relationships/slide" Target="slides/slide42.xml" /><Relationship Id="rId48" Type="http://schemas.openxmlformats.org/officeDocument/2006/relationships/slide" Target="slides/slide43.xml" /><Relationship Id="rId49" Type="http://schemas.openxmlformats.org/officeDocument/2006/relationships/slide" Target="slides/slide44.xml" /><Relationship Id="rId5" Type="http://schemas.openxmlformats.org/officeDocument/2006/relationships/slideMaster" Target="slideMasters/slideMaster1.xml" /><Relationship Id="rId50" Type="http://schemas.openxmlformats.org/officeDocument/2006/relationships/slide" Target="slides/slide45.xml" /><Relationship Id="rId51" Type="http://schemas.openxmlformats.org/officeDocument/2006/relationships/slide" Target="slides/slide46.xml" /><Relationship Id="rId52" Type="http://schemas.openxmlformats.org/officeDocument/2006/relationships/slide" Target="slides/slide47.xml" /><Relationship Id="rId53" Type="http://schemas.openxmlformats.org/officeDocument/2006/relationships/slide" Target="slides/slide48.xml" /><Relationship Id="rId54" Type="http://schemas.openxmlformats.org/officeDocument/2006/relationships/slide" Target="slides/slide49.xml" /><Relationship Id="rId55" Type="http://schemas.openxmlformats.org/officeDocument/2006/relationships/slide" Target="slides/slide50.xml" /><Relationship Id="rId56" Type="http://schemas.openxmlformats.org/officeDocument/2006/relationships/slide" Target="slides/slide51.xml" /><Relationship Id="rId57" Type="http://schemas.openxmlformats.org/officeDocument/2006/relationships/slide" Target="slides/slide52.xml" /><Relationship Id="rId58" Type="http://schemas.openxmlformats.org/officeDocument/2006/relationships/slide" Target="slides/slide53.xml" /><Relationship Id="rId59" Type="http://schemas.openxmlformats.org/officeDocument/2006/relationships/slide" Target="slides/slide54.xml" /><Relationship Id="rId6" Type="http://schemas.openxmlformats.org/officeDocument/2006/relationships/slide" Target="slides/slide1.xml" /><Relationship Id="rId60" Type="http://schemas.openxmlformats.org/officeDocument/2006/relationships/slide" Target="slides/slide55.xml" /><Relationship Id="rId61" Type="http://schemas.openxmlformats.org/officeDocument/2006/relationships/slide" Target="slides/slide56.xml" /><Relationship Id="rId62" Type="http://schemas.openxmlformats.org/officeDocument/2006/relationships/slide" Target="slides/slide57.xml" /><Relationship Id="rId63" Type="http://schemas.openxmlformats.org/officeDocument/2006/relationships/slide" Target="slides/slide58.xml" /><Relationship Id="rId64" Type="http://schemas.openxmlformats.org/officeDocument/2006/relationships/slide" Target="slides/slide59.xml" /><Relationship Id="rId65" Type="http://schemas.openxmlformats.org/officeDocument/2006/relationships/slide" Target="slides/slide60.xml" /><Relationship Id="rId66" Type="http://schemas.openxmlformats.org/officeDocument/2006/relationships/slide" Target="slides/slide61.xml" /><Relationship Id="rId67" Type="http://schemas.openxmlformats.org/officeDocument/2006/relationships/slide" Target="slides/slide62.xml" /><Relationship Id="rId68" Type="http://schemas.openxmlformats.org/officeDocument/2006/relationships/slide" Target="slides/slide63.xml" /><Relationship Id="rId69" Type="http://schemas.openxmlformats.org/officeDocument/2006/relationships/slide" Target="slides/slide64.xml" /><Relationship Id="rId7" Type="http://schemas.openxmlformats.org/officeDocument/2006/relationships/slide" Target="slides/slide2.xml" /><Relationship Id="rId70" Type="http://schemas.openxmlformats.org/officeDocument/2006/relationships/slide" Target="slides/slide65.xml" /><Relationship Id="rId71" Type="http://schemas.openxmlformats.org/officeDocument/2006/relationships/slide" Target="slides/slide66.xml" /><Relationship Id="rId72" Type="http://schemas.openxmlformats.org/officeDocument/2006/relationships/slide" Target="slides/slide67.xml" /><Relationship Id="rId73" Type="http://schemas.openxmlformats.org/officeDocument/2006/relationships/slide" Target="slides/slide68.xml" /><Relationship Id="rId74" Type="http://schemas.openxmlformats.org/officeDocument/2006/relationships/slide" Target="slides/slide69.xml" /><Relationship Id="rId75" Type="http://schemas.openxmlformats.org/officeDocument/2006/relationships/slide" Target="slides/slide70.xml" /><Relationship Id="rId76" Type="http://schemas.openxmlformats.org/officeDocument/2006/relationships/slide" Target="slides/slide71.xml" /><Relationship Id="rId77" Type="http://schemas.openxmlformats.org/officeDocument/2006/relationships/slide" Target="slides/slide72.xml" /><Relationship Id="rId78" Type="http://schemas.openxmlformats.org/officeDocument/2006/relationships/slide" Target="slides/slide73.xml" /><Relationship Id="rId79" Type="http://schemas.openxmlformats.org/officeDocument/2006/relationships/slide" Target="slides/slide74.xml" /><Relationship Id="rId8" Type="http://schemas.openxmlformats.org/officeDocument/2006/relationships/slide" Target="slides/slide3.xml" /><Relationship Id="rId80" Type="http://schemas.openxmlformats.org/officeDocument/2006/relationships/slide" Target="slides/slide75.xml" /><Relationship Id="rId81" Type="http://schemas.openxmlformats.org/officeDocument/2006/relationships/slide" Target="slides/slide76.xml" /><Relationship Id="rId82" Type="http://schemas.openxmlformats.org/officeDocument/2006/relationships/slide" Target="slides/slide77.xml" /><Relationship Id="rId83" Type="http://schemas.openxmlformats.org/officeDocument/2006/relationships/slide" Target="slides/slide78.xml" /><Relationship Id="rId84" Type="http://schemas.openxmlformats.org/officeDocument/2006/relationships/slide" Target="slides/slide79.xml" /><Relationship Id="rId85" Type="http://schemas.openxmlformats.org/officeDocument/2006/relationships/slide" Target="slides/slide80.xml" /><Relationship Id="rId86" Type="http://schemas.openxmlformats.org/officeDocument/2006/relationships/slide" Target="slides/slide81.xml" /><Relationship Id="rId87" Type="http://schemas.openxmlformats.org/officeDocument/2006/relationships/slide" Target="slides/slide82.xml" /><Relationship Id="rId88" Type="http://schemas.openxmlformats.org/officeDocument/2006/relationships/slide" Target="slides/slide83.xml" /><Relationship Id="rId89" Type="http://schemas.openxmlformats.org/officeDocument/2006/relationships/slide" Target="slides/slide84.xml" /><Relationship Id="rId9" Type="http://schemas.openxmlformats.org/officeDocument/2006/relationships/slide" Target="slides/slide4.xml" /><Relationship Id="rId90" Type="http://schemas.openxmlformats.org/officeDocument/2006/relationships/slide" Target="slides/slide85.xml" /><Relationship Id="rId91" Type="http://schemas.openxmlformats.org/officeDocument/2006/relationships/slide" Target="slides/slide86.xml" /><Relationship Id="rId92" Type="http://schemas.openxmlformats.org/officeDocument/2006/relationships/slide" Target="slides/slide87.xml" /><Relationship Id="rId93" Type="http://schemas.openxmlformats.org/officeDocument/2006/relationships/slide" Target="slides/slide88.xml" /><Relationship Id="rId94" Type="http://schemas.openxmlformats.org/officeDocument/2006/relationships/slide" Target="slides/slide89.xml" /><Relationship Id="rId95" Type="http://schemas.openxmlformats.org/officeDocument/2006/relationships/font" Target="fonts/font1.fntdata" /><Relationship Id="rId96" Type="http://schemas.openxmlformats.org/officeDocument/2006/relationships/font" Target="fonts/font2.fntdata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Title</a:t>
            </a:r>
            <a:endParaRPr lang="en-US"/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27.02.2014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427735"/>
            <a:ext cx="6797992" cy="17109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2459482"/>
            <a:ext cx="6797992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68130" y="9944862"/>
            <a:ext cx="2417063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666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38394" y="9944862"/>
            <a:ext cx="173726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В‹#В›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49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2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2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www.darpa.mil/program/our-research/darpa-and-the-brain-initiative" TargetMode="External" /><Relationship Id="rId3" Type="http://schemas.openxmlformats.org/officeDocument/2006/relationships/image" Target="../media/image23.png" /><Relationship Id="rId4" Type="http://schemas.openxmlformats.org/officeDocument/2006/relationships/hyperlink" Target="https://www.darpa.mil/program/electrical-prescriptions" TargetMode="External" /><Relationship Id="rId5" Type="http://schemas.openxmlformats.org/officeDocument/2006/relationships/hyperlink" Target="https://en.wikipedia.org/wiki/Neural_dust" TargetMode="External" /><Relationship Id="rId6" Type="http://schemas.openxmlformats.org/officeDocument/2006/relationships/hyperlink" Target="https://www.nature.com/articles/s41928-021-00631-8" TargetMode="External" /><Relationship Id="rId7" Type="http://schemas.openxmlformats.org/officeDocument/2006/relationships/hyperlink" Target="https://neuralink.com/" TargetMode="Ex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6.png" /><Relationship Id="rId3" Type="http://schemas.openxmlformats.org/officeDocument/2006/relationships/hyperlink" Target="https://kernel.co/news/" TargetMode="Ex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8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9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0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1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3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4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6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7.png" /><Relationship Id="rId3" Type="http://schemas.openxmlformats.org/officeDocument/2006/relationships/hyperlink" Target="https://huggingface.co/" TargetMode="Externa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8.pn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9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0.pn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1.png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gallantlab.org/brain-viewer/" TargetMode="External" /><Relationship Id="rId3" Type="http://schemas.openxmlformats.org/officeDocument/2006/relationships/image" Target="../media/image42.pn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3.png" /><Relationship Id="rId3" Type="http://schemas.openxmlformats.org/officeDocument/2006/relationships/hyperlink" Target="https://aeon.co/videos/see-how-our-brains-group-words-by-meaning-in-surprisingly-complex-semantic-maps" TargetMode="External" /><Relationship Id="rId4" Type="http://schemas.openxmlformats.org/officeDocument/2006/relationships/hyperlink" Target="http://gallantlab.org/huth2016/" TargetMode="Externa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4.png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5.pn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6.png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7.png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8.png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9.png" /><Relationship Id="rId3" Type="http://schemas.openxmlformats.org/officeDocument/2006/relationships/hyperlink" Target="https://www.youtube.com/watch?time_continue=98&amp;v=V1D4FPNnoig" TargetMode="External" /><Relationship Id="rId4" Type="http://schemas.openxmlformats.org/officeDocument/2006/relationships/hyperlink" Target="https://deepsouth.ai/" TargetMode="Externa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pn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hyperlink" Target="https://www.litmaps.com/" TargetMode="External" /><Relationship Id="rId11" Type="http://schemas.openxmlformats.org/officeDocument/2006/relationships/hyperlink" Target="https://www.explainpaper.com/dashboard" TargetMode="External" /><Relationship Id="rId12" Type="http://schemas.openxmlformats.org/officeDocument/2006/relationships/hyperlink" Target="https://home.scienceopen.com/diy-with-scienceopens-fully-loaded-publishing-platform/" TargetMode="External" /><Relationship Id="rId13" Type="http://schemas.openxmlformats.org/officeDocument/2006/relationships/hyperlink" Target="https://www.x-mol.net/" TargetMode="External" /><Relationship Id="rId14" Type="http://schemas.openxmlformats.org/officeDocument/2006/relationships/hyperlink" Target="https://sci2s.ugr.es/scimat/" TargetMode="External" /><Relationship Id="rId15" Type="http://schemas.openxmlformats.org/officeDocument/2006/relationships/hyperlink" Target="https://infranodus.com/" TargetMode="External" /><Relationship Id="rId16" Type="http://schemas.openxmlformats.org/officeDocument/2006/relationships/hyperlink" Target="https://www.chatpdf.com/" TargetMode="External" /><Relationship Id="rId17" Type="http://schemas.openxmlformats.org/officeDocument/2006/relationships/hyperlink" Target="https://tapor.ca/home" TargetMode="External" /><Relationship Id="rId2" Type="http://schemas.openxmlformats.org/officeDocument/2006/relationships/image" Target="../media/image50.png" /><Relationship Id="rId3" Type="http://schemas.openxmlformats.org/officeDocument/2006/relationships/hyperlink" Target="https://www.perplexity.ai/" TargetMode="External" /><Relationship Id="rId4" Type="http://schemas.openxmlformats.org/officeDocument/2006/relationships/hyperlink" Target="https://elicit.com/" TargetMode="External" /><Relationship Id="rId5" Type="http://schemas.openxmlformats.org/officeDocument/2006/relationships/hyperlink" Target="https://consensus.app/" TargetMode="External" /><Relationship Id="rId6" Type="http://schemas.openxmlformats.org/officeDocument/2006/relationships/hyperlink" Target="https://typeset.io/search?" TargetMode="External" /><Relationship Id="rId7" Type="http://schemas.openxmlformats.org/officeDocument/2006/relationships/hyperlink" Target="https://iris.ai/" TargetMode="External" /><Relationship Id="rId8" Type="http://schemas.openxmlformats.org/officeDocument/2006/relationships/hyperlink" Target="https://inciteful.xyz/" TargetMode="External" /><Relationship Id="rId9" Type="http://schemas.openxmlformats.org/officeDocument/2006/relationships/hyperlink" Target="https://openknowledgemaps.org/index" TargetMode="External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1.png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2.png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3.png" /><Relationship Id="rId3" Type="http://schemas.openxmlformats.org/officeDocument/2006/relationships/hyperlink" Target="https://robotics-transformer-x.github.io/" TargetMode="External" /><Relationship Id="rId4" Type="http://schemas.openxmlformats.org/officeDocument/2006/relationships/hyperlink" Target="https://aiartists.org/ai-generated-art-tools" TargetMode="External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4.png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5.pn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6.png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www.youtube.com/watch?v=nYTRFKGR9wQ" TargetMode="External" /><Relationship Id="rId3" Type="http://schemas.openxmlformats.org/officeDocument/2006/relationships/image" Target="../media/image57.png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8.png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thenewblack.ai/" TargetMode="External" /><Relationship Id="rId3" Type="http://schemas.openxmlformats.org/officeDocument/2006/relationships/image" Target="../media/image5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png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0.png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1.png" /><Relationship Id="rId3" Type="http://schemas.openxmlformats.org/officeDocument/2006/relationships/hyperlink" Target="https://ig.ft.com/generative-ai/" TargetMode="External" /><Relationship Id="rId4" Type="http://schemas.openxmlformats.org/officeDocument/2006/relationships/hyperlink" Target="https://arxiv.org/abs/1706.03762" TargetMode="External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2.png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3.png" /><Relationship Id="rId3" Type="http://schemas.openxmlformats.org/officeDocument/2006/relationships/hyperlink" Target="https://www.youtube.com/watch?v=nXVvvRhiGjI" TargetMode="External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4.png" /><Relationship Id="rId3" Type="http://schemas.openxmlformats.org/officeDocument/2006/relationships/hyperlink" Target="https://youtu.be/FVjiV0_aRpQ?si=nQ6PBup0xw2px2O2&amp;t=271" TargetMode="External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5.png" /></Relationships>
</file>

<file path=ppt/slides/_rels/slide6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6.png" /></Relationships>
</file>

<file path=ppt/slides/_rels/slide6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7.png" /></Relationships>
</file>

<file path=ppt/slides/_rels/slide6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8.png" /></Relationships>
</file>

<file path=ppt/slides/_rels/slide6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png" /></Relationships>
</file>

<file path=ppt/slides/_rels/slide7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0.png" /></Relationships>
</file>

<file path=ppt/slides/_rels/slide7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1.png" /></Relationships>
</file>

<file path=ppt/slides/_rels/slide7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2.png" /><Relationship Id="rId3" Type="http://schemas.openxmlformats.org/officeDocument/2006/relationships/hyperlink" Target="https://www-cdn.anthropic.com/de8ba9b01c9ab7cbabf5c33b80b7bbc618857627/Model_Card_Claude_3.pdf" TargetMode="External" /></Relationships>
</file>

<file path=ppt/slides/_rels/slide7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3.png" /><Relationship Id="rId3" Type="http://schemas.openxmlformats.org/officeDocument/2006/relationships/hyperlink" Target="https://arxiv.org/abs/2302.01339" TargetMode="External" /><Relationship Id="rId4" Type="http://schemas.openxmlformats.org/officeDocument/2006/relationships/hyperlink" Target="https://arxiv.org/abs/2310.19425" TargetMode="External" /><Relationship Id="rId5" Type="http://schemas.openxmlformats.org/officeDocument/2006/relationships/hyperlink" Target="https://journals.us.edu.pl/index.php/ERRGO" TargetMode="External" /></Relationships>
</file>

<file path=ppt/slides/_rels/slide7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4.png" /></Relationships>
</file>

<file path=ppt/slides/_rels/slide7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5.png" /></Relationships>
</file>

<file path=ppt/slides/_rels/slide7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6.png" /><Relationship Id="rId3" Type="http://schemas.openxmlformats.org/officeDocument/2006/relationships/hyperlink" Target="https://openai.com/blog/introducing-superalignment" TargetMode="External" /></Relationships>
</file>

<file path=ppt/slides/_rels/slide7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7.png" /></Relationships>
</file>

<file path=ppt/slides/_rels/slide7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8.png" /></Relationships>
</file>

<file path=ppt/slides/_rels/slide7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9.png" /><Relationship Id="rId3" Type="http://schemas.openxmlformats.org/officeDocument/2006/relationships/hyperlink" Target="https://doi.org/10.48550/arXiv.2308.08708" TargetMode="Externa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png" /></Relationships>
</file>

<file path=ppt/slides/_rels/slide8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0.png" /><Relationship Id="rId3" Type="http://schemas.openxmlformats.org/officeDocument/2006/relationships/hyperlink" Target="https://www.youtube.com/watch?v=mIZLGBD99iU" TargetMode="External" /><Relationship Id="rId4" Type="http://schemas.openxmlformats.org/officeDocument/2006/relationships/hyperlink" Target="https://www.youtube.com/watch?v=11nz9VdTryk" TargetMode="External" /><Relationship Id="rId5" Type="http://schemas.openxmlformats.org/officeDocument/2006/relationships/hyperlink" Target="file:///D:/public_html/cv/94-zycie-k.pdf" TargetMode="External" /><Relationship Id="rId6" Type="http://schemas.openxmlformats.org/officeDocument/2006/relationships/hyperlink" Target="https://fizyka.umk.pl/publications/kmk/96artmind.html" TargetMode="External" /><Relationship Id="rId7" Type="http://schemas.openxmlformats.org/officeDocument/2006/relationships/hyperlink" Target="https://fizyka.umk.pl/publications/kmk/03-Brainins.html" TargetMode="External" /></Relationships>
</file>

<file path=ppt/slides/_rels/slide8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1.png" /><Relationship Id="rId3" Type="http://schemas.openxmlformats.org/officeDocument/2006/relationships/hyperlink" Target="Sophie conscious.mp4" TargetMode="External" /></Relationships>
</file>

<file path=ppt/slides/_rels/slide8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2.png" /></Relationships>
</file>

<file path=ppt/slides/_rels/slide8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3.png" /></Relationships>
</file>

<file path=ppt/slides/_rels/slide8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www.the-coming-wave.com/" TargetMode="External" /><Relationship Id="rId3" Type="http://schemas.openxmlformats.org/officeDocument/2006/relationships/image" Target="../media/image84.png" /></Relationships>
</file>

<file path=ppt/slides/_rels/slide8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www.is.umk.pl/~duch/ref/PL/00/00-future/future.html" TargetMode="External" /><Relationship Id="rId3" Type="http://schemas.openxmlformats.org/officeDocument/2006/relationships/image" Target="../media/image85.png" /></Relationships>
</file>

<file path=ppt/slides/_rels/slide8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6.png" /></Relationships>
</file>

<file path=ppt/slides/_rels/slide8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7.png" /><Relationship Id="rId3" Type="http://schemas.openxmlformats.org/officeDocument/2006/relationships/hyperlink" Target="https://wydawnictwo.umk.pl/pl/products/5652/kosmos-i-zycie" TargetMode="External" /></Relationships>
</file>

<file path=ppt/slides/_rels/slide8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hyperlink" Target="https://www.youtube.com/results?search_query=w%C5%82odzis%C5%82aw+duch" TargetMode="External" /><Relationship Id="rId3" Type="http://schemas.openxmlformats.org/officeDocument/2006/relationships/image" Target="../media/image88.png" /><Relationship Id="rId4" Type="http://schemas.openxmlformats.org/officeDocument/2006/relationships/hyperlink" Target="https://www.google.com/search?q=Wlodek+Duch" TargetMode="External" /><Relationship Id="rId5" Type="http://schemas.openxmlformats.org/officeDocument/2006/relationships/hyperlink" Target="https://www.is.umk.pl/~duch/refpl.html" TargetMode="External" /><Relationship Id="rId6" Type="http://schemas.openxmlformats.org/officeDocument/2006/relationships/hyperlink" Target="https://www.is.umk.pl/~duch/cv/WD-topics.html" TargetMode="External" /><Relationship Id="rId7" Type="http://schemas.openxmlformats.org/officeDocument/2006/relationships/hyperlink" Target="https://www.is.umk.pl/~duch/Wyklady/index.html" TargetMode="External" /></Relationships>
</file>

<file path=ppt/slides/_rels/slide8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9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png" /><Relationship Id="rId3" Type="http://schemas.openxmlformats.org/officeDocument/2006/relationships/hyperlink" Target="http://www.phenomics.ucla.edu/" TargetMode="External" /><Relationship Id="rId4" Type="http://schemas.openxmlformats.org/officeDocument/2006/relationships/hyperlink" Target="https://www.nimh.nih.gov/research/research-funded-by-nimh/rdoc/index.shtml" TargetMode="External" /><Relationship Id="rId5" Type="http://schemas.openxmlformats.org/officeDocument/2006/relationships/hyperlink" Target="https://www.is.umk.pl/~duch/Wyklady/Npsych_plan.html" TargetMode="External" 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36874" y="2242055"/>
            <a:ext cx="5397142" cy="114538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2296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Zrozumieć,</a:t>
            </a:r>
            <a:r>
              <a:rPr dirty="0" sz="3600" spc="-2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jak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działa</a:t>
            </a:r>
            <a:r>
              <a:rPr dirty="0" sz="3600" spc="-2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mózg.</a:t>
            </a:r>
          </a:p>
          <a:p>
            <a:pPr marL="0" marR="0">
              <a:lnSpc>
                <a:spcPts val="4322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Największe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wyzwanie</a:t>
            </a:r>
            <a:r>
              <a:rPr dirty="0" sz="3600" spc="-12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nauki.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28972" y="3879384"/>
            <a:ext cx="3247278" cy="49303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582"/>
              </a:lnSpc>
              <a:spcBef>
                <a:spcPts val="0"/>
              </a:spcBef>
              <a:spcAft>
                <a:spcPts val="0"/>
              </a:spcAft>
            </a:pP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Włodzisław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ffffff"/>
                </a:solidFill>
                <a:latin typeface="Arial"/>
                <a:cs typeface="Arial"/>
              </a:rPr>
              <a:t>Duch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855722" y="4703869"/>
            <a:ext cx="6994750" cy="70780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681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Katedra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Informatyki</a:t>
            </a:r>
            <a:r>
              <a:rPr dirty="0" sz="2400" spc="-1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Stosowane</a:t>
            </a:r>
            <a:r>
              <a:rPr dirty="0" sz="2400" spc="-122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INT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WFAiIS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UMK</a:t>
            </a:r>
          </a:p>
          <a:p>
            <a:pPr marL="478536" marR="0">
              <a:lnSpc>
                <a:spcPts val="2592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Laboratorium</a:t>
            </a:r>
            <a:r>
              <a:rPr dirty="0" sz="2400" spc="27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Neurokognitywne,</a:t>
            </a:r>
            <a:r>
              <a:rPr dirty="0" sz="2400" spc="58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ICNT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ffffff"/>
                </a:solidFill>
                <a:latin typeface="Arial"/>
                <a:cs typeface="Arial"/>
              </a:rPr>
              <a:t>UMK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701540" y="5668320"/>
            <a:ext cx="3302271" cy="410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9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Google</a:t>
            </a:r>
            <a:r>
              <a:rPr dirty="0" sz="2400" spc="64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Włodzisław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Duch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09774" y="6205052"/>
            <a:ext cx="7748521" cy="3785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680"/>
              </a:lnSpc>
              <a:spcBef>
                <a:spcPts val="0"/>
              </a:spcBef>
              <a:spcAft>
                <a:spcPts val="0"/>
              </a:spcAft>
            </a:pP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Instytut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Biologii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Doświadczalnej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im.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M.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Nenckiego</a:t>
            </a:r>
            <a:r>
              <a:rPr dirty="0" sz="2200" spc="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eaeaea"/>
                </a:solidFill>
                <a:latin typeface="Calibri"/>
                <a:cs typeface="Calibri"/>
              </a:rPr>
              <a:t>PAN,</a:t>
            </a:r>
            <a:r>
              <a:rPr dirty="0" sz="2200" spc="4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ffffff"/>
                </a:solidFill>
                <a:latin typeface="Calibri"/>
                <a:cs typeface="Calibri"/>
              </a:rPr>
              <a:t>22.05.2024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123944" y="201419"/>
            <a:ext cx="2514722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 spc="-25">
                <a:solidFill>
                  <a:srgbClr val="ffc000"/>
                </a:solidFill>
                <a:latin typeface="Calibri"/>
                <a:cs typeface="Calibri"/>
              </a:rPr>
              <a:t>Geny</a:t>
            </a:r>
            <a:r>
              <a:rPr dirty="0" sz="3600" spc="28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i</a:t>
            </a:r>
            <a:r>
              <a:rPr dirty="0" sz="3600" spc="-19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 spc="-16">
                <a:solidFill>
                  <a:srgbClr val="ffc000"/>
                </a:solidFill>
                <a:latin typeface="Calibri"/>
                <a:cs typeface="Calibri"/>
              </a:rPr>
              <a:t>mózgi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43100" y="949184"/>
            <a:ext cx="4398938" cy="653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Biologia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niezwykle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skomplikowana.</a:t>
            </a:r>
          </a:p>
          <a:p>
            <a:pPr marL="914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Genetyka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modzie,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ale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pomyślmy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...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18844" y="1711438"/>
            <a:ext cx="1841057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Robak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C-elegans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960874" y="1711438"/>
            <a:ext cx="1068529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Człowiek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059166" y="2598660"/>
            <a:ext cx="4007164" cy="957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bln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komórek,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każda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2m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DNA.</a:t>
            </a:r>
          </a:p>
          <a:p>
            <a:pPr marL="0" marR="0">
              <a:lnSpc>
                <a:spcPts val="2387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Całkowita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długość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nici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DNA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naszym</a:t>
            </a:r>
          </a:p>
          <a:p>
            <a:pPr marL="0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ciele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około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mld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km!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059166" y="3511917"/>
            <a:ext cx="4167772" cy="2482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Białka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błony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komórkowej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neuronu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tworzą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liczne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kanały,</a:t>
            </a:r>
            <a:r>
              <a:rPr dirty="0" sz="2000" spc="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przez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które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przepływają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jony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gromadząc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ładunek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elektryczny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wywołując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generację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impulsu.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Przez</a:t>
            </a:r>
            <a:r>
              <a:rPr dirty="0" sz="2000" spc="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jeden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kanał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przepływa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mln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jonów</a:t>
            </a:r>
            <a:r>
              <a:rPr dirty="0" sz="2000" spc="-3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sekundę,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neuron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6">
                <a:solidFill>
                  <a:srgbClr val="ffffff"/>
                </a:solidFill>
                <a:latin typeface="Calibri"/>
                <a:cs typeface="Calibri"/>
              </a:rPr>
              <a:t>kanałów,</a:t>
            </a:r>
            <a:r>
              <a:rPr dirty="0" sz="2000" spc="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więc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wymienia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miliardów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jonów/sekundę!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35862" y="4121136"/>
            <a:ext cx="1607891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19.000</a:t>
            </a:r>
            <a:r>
              <a:rPr dirty="0" sz="2000" spc="-5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genów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302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neurony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7800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synaps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578731" y="4121136"/>
            <a:ext cx="2745950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19.000</a:t>
            </a:r>
            <a:r>
              <a:rPr dirty="0" sz="2000" spc="-5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genów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mld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neuronów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(10</a:t>
            </a:r>
            <a:r>
              <a:rPr dirty="0" sz="2050" baseline="30000" spc="-12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)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~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2050" baseline="30000" spc="-12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r>
              <a:rPr dirty="0" sz="2050" baseline="30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2050" baseline="30000" spc="-12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r>
              <a:rPr dirty="0" sz="2050" baseline="30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synaps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435862" y="5340717"/>
            <a:ext cx="6264775" cy="65355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Wniosek: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genetyka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wystarczy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zrozumieć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ludzki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mózg.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będzie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cudownej</a:t>
            </a:r>
            <a:r>
              <a:rPr dirty="0" sz="2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pigułki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…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67610" y="89568"/>
            <a:ext cx="7631960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Stan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mentalny:</a:t>
            </a:r>
            <a:r>
              <a:rPr dirty="0" sz="3600" spc="-3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synchronizacja</a:t>
            </a:r>
            <a:r>
              <a:rPr dirty="0" sz="3600" spc="-39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aktywacji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39163" y="4839031"/>
            <a:ext cx="8170199" cy="65412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procesów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przebiega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równolegle,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kontrolując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homeostazę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zachowanie.</a:t>
            </a:r>
          </a:p>
          <a:p>
            <a:pPr marL="0" marR="0">
              <a:lnSpc>
                <a:spcPts val="2401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Większości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postrzegamy,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wywołują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aktywacji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korze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ruchowej.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939163" y="5525401"/>
            <a:ext cx="8955230" cy="95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dzieje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mojej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głowie?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Różne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podsieci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próbują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zdominować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konkurencję.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Mechanizm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„zwycięzca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bierze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większość”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pozostawia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tylko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najsilniejsze,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postrzegamy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działanie,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uświadamiamy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sobie.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Świadomość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percepcja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stanu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mentalnego.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70655" y="242313"/>
            <a:ext cx="4332416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Konektom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,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istota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biała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7296" y="5465660"/>
            <a:ext cx="7806125" cy="95868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Cel: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opisać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1000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regionów,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których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aktywacja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przepływ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informacji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między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nimi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pozwoli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scharakteryzować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stan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zachodzące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procesy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mózgu.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Pojęcie,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myśl</a:t>
            </a:r>
            <a:r>
              <a:rPr dirty="0" sz="2000" spc="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kwazistabilny</a:t>
            </a:r>
            <a:r>
              <a:rPr dirty="0" sz="2000" spc="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stan</a:t>
            </a:r>
            <a:r>
              <a:rPr dirty="0" sz="2000" spc="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aktywacji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50112" y="2043416"/>
            <a:ext cx="3783456" cy="248288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Koherencja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pomiędzy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wybranymi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obszarami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zmienia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czasie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kilkunastu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milisekund.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Struktura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sieci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małych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światów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widoczna,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pobliskich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obszarach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mamy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bardzo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duży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przepływ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informacji,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pomiędzy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odległymi</a:t>
            </a: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obszarami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nieco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mniejszy.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625217" y="91945"/>
            <a:ext cx="7097045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ma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narzędzia</a:t>
            </a:r>
            <a:r>
              <a:rPr dirty="0" sz="3600" spc="-3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do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różnych</a:t>
            </a:r>
            <a:r>
              <a:rPr dirty="0" sz="3600" spc="-2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zadań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6993" y="1167116"/>
            <a:ext cx="4050035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Obszary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specjalizują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przez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wiele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wykonywaniu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określonych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zadań.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6993" y="2121693"/>
            <a:ext cx="3833937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Granie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instrumencie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wymaga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29893" y="2462770"/>
            <a:ext cx="2874220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współpracy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całego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6993" y="2843770"/>
            <a:ext cx="4455523" cy="156823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Centralny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korowy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system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wykonawczy,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czołowo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-ciemieniowy,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rekrutuje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podsystemów,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złożonych</a:t>
            </a:r>
            <a:r>
              <a:rPr dirty="0" sz="2000" spc="-3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rozproszonych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regionów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mózgu,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różne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rodzaje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pamięci,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percepcji,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kontroli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ruchu.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86993" y="4444225"/>
            <a:ext cx="3532887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wszystko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robimy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„w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głowie”.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86993" y="4825605"/>
            <a:ext cx="4416272" cy="126315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Część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tego,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sobie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wiemy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wewnętrzny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przepływ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informacji,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część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obserwacja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wyników</a:t>
            </a:r>
            <a:r>
              <a:rPr dirty="0" sz="2000" spc="-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działań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otoczenie.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485900" y="5758573"/>
            <a:ext cx="6209294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Granie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instrumencie</a:t>
            </a:r>
            <a:r>
              <a:rPr dirty="0" sz="2000" spc="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angażuje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wszystkie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obszary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02278" y="266987"/>
            <a:ext cx="4036569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 spc="-12">
                <a:solidFill>
                  <a:srgbClr val="ffcc66"/>
                </a:solidFill>
                <a:latin typeface="Calibri"/>
                <a:cs typeface="Calibri"/>
              </a:rPr>
              <a:t>Hierarchie</a:t>
            </a:r>
            <a:r>
              <a:rPr dirty="0" sz="3600" spc="-26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 spc="-36">
                <a:solidFill>
                  <a:srgbClr val="ffcc66"/>
                </a:solidFill>
                <a:latin typeface="Calibri"/>
                <a:cs typeface="Calibri"/>
              </a:rPr>
              <a:t>wzrokowe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42234" y="214500"/>
            <a:ext cx="6059446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mózgu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są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różne</a:t>
            </a:r>
            <a:r>
              <a:rPr dirty="0" sz="3600" spc="-2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aspekty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„Ja”.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91082" y="3734675"/>
            <a:ext cx="10160549" cy="187324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CMS,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Cortical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Midline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Structures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6">
                <a:solidFill>
                  <a:srgbClr val="ffffff"/>
                </a:solidFill>
                <a:latin typeface="Calibri"/>
                <a:cs typeface="Calibri"/>
              </a:rPr>
              <a:t>korowe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struktury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przyśrodkowe,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są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siedliskiem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procesów</a:t>
            </a:r>
          </a:p>
          <a:p>
            <a:pPr marL="0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odnoszących</a:t>
            </a:r>
            <a:r>
              <a:rPr dirty="0" sz="2000" spc="-3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7">
                <a:solidFill>
                  <a:srgbClr val="ffffff"/>
                </a:solidFill>
                <a:latin typeface="Calibri"/>
                <a:cs typeface="Calibri"/>
              </a:rPr>
              <a:t>„ja”,</a:t>
            </a:r>
            <a:r>
              <a:rPr dirty="0" sz="2000" spc="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które</a:t>
            </a:r>
            <a:r>
              <a:rPr dirty="0" sz="20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pobudzają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testach</a:t>
            </a:r>
            <a:r>
              <a:rPr dirty="0" sz="2000" spc="3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dotyczących</a:t>
            </a:r>
            <a:r>
              <a:rPr dirty="0" sz="2000" spc="-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rozpoznawania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swojej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twarzy,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relacji</a:t>
            </a:r>
            <a:r>
              <a:rPr dirty="0" sz="2000" spc="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przestrzennych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ja-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świat,</a:t>
            </a:r>
            <a:r>
              <a:rPr dirty="0" sz="2000" spc="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emocjonalnych,</a:t>
            </a:r>
            <a:r>
              <a:rPr dirty="0" sz="2000" spc="-3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testach</a:t>
            </a:r>
            <a:r>
              <a:rPr dirty="0" sz="2000" spc="3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werbalnych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(moje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imię,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cechy).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Proto-ja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poczucie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ciała,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autobiograficzne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(pamięć)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lub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społeczne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ja: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relacje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innymi.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83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2000" spc="18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obszary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pośredniczą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komunikacji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pomiędzy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korą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mózgu,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strukturami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podkorowymi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(emocje)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pniem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(homeostaza).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17625" y="5991759"/>
            <a:ext cx="6273284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Northoff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inn,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Self-referential</a:t>
            </a:r>
            <a:r>
              <a:rPr dirty="0" sz="2000" spc="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processing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our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brain,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2006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18481" y="227962"/>
            <a:ext cx="1285885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89888" y="1410053"/>
            <a:ext cx="4770125" cy="9846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372"/>
              </a:lnSpc>
              <a:spcBef>
                <a:spcPts val="0"/>
              </a:spcBef>
              <a:spcAft>
                <a:spcPts val="0"/>
              </a:spcAft>
            </a:pPr>
            <a:r>
              <a:rPr dirty="0" sz="2750" spc="10">
                <a:solidFill>
                  <a:srgbClr val="ffcc66"/>
                </a:solidFill>
                <a:latin typeface="Calibri"/>
                <a:cs typeface="Calibri"/>
              </a:rPr>
              <a:t>1.</a:t>
            </a:r>
            <a:r>
              <a:rPr dirty="0" sz="2750" spc="87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Co</a:t>
            </a:r>
            <a:r>
              <a:rPr dirty="0" sz="24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wpływa</a:t>
            </a:r>
            <a:r>
              <a:rPr dirty="0" sz="24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nasze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zachowanie?</a:t>
            </a:r>
          </a:p>
          <a:p>
            <a:pPr marL="0" marR="0">
              <a:lnSpc>
                <a:spcPts val="3369"/>
              </a:lnSpc>
              <a:spcBef>
                <a:spcPts val="712"/>
              </a:spcBef>
              <a:spcAft>
                <a:spcPts val="0"/>
              </a:spcAft>
            </a:pPr>
            <a:r>
              <a:rPr dirty="0" sz="2750" spc="10">
                <a:solidFill>
                  <a:srgbClr val="ffcc66"/>
                </a:solidFill>
                <a:latin typeface="Calibri"/>
                <a:cs typeface="Calibri"/>
              </a:rPr>
              <a:t>2.</a:t>
            </a:r>
            <a:r>
              <a:rPr dirty="0" sz="2750" spc="87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Umysł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mózgu.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89888" y="2446918"/>
            <a:ext cx="5274679" cy="150268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369"/>
              </a:lnSpc>
              <a:spcBef>
                <a:spcPts val="0"/>
              </a:spcBef>
              <a:spcAft>
                <a:spcPts val="0"/>
              </a:spcAft>
            </a:pPr>
            <a:r>
              <a:rPr dirty="0" sz="2750" spc="10">
                <a:solidFill>
                  <a:srgbClr val="ffcc66"/>
                </a:solidFill>
                <a:latin typeface="Calibri"/>
                <a:cs typeface="Calibri"/>
              </a:rPr>
              <a:t>3.</a:t>
            </a:r>
            <a:r>
              <a:rPr dirty="0" sz="2750" spc="87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Sztuczna</a:t>
            </a:r>
            <a:r>
              <a:rPr dirty="0" sz="24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inteligencja</a:t>
            </a:r>
            <a:r>
              <a:rPr dirty="0" sz="24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mózgi.</a:t>
            </a:r>
          </a:p>
          <a:p>
            <a:pPr marL="0" marR="0">
              <a:lnSpc>
                <a:spcPts val="3369"/>
              </a:lnSpc>
              <a:spcBef>
                <a:spcPts val="713"/>
              </a:spcBef>
              <a:spcAft>
                <a:spcPts val="0"/>
              </a:spcAft>
            </a:pPr>
            <a:r>
              <a:rPr dirty="0" sz="2750" spc="10">
                <a:solidFill>
                  <a:srgbClr val="ffcc66"/>
                </a:solidFill>
                <a:latin typeface="Calibri"/>
                <a:cs typeface="Calibri"/>
              </a:rPr>
              <a:t>4.</a:t>
            </a:r>
            <a:r>
              <a:rPr dirty="0" sz="2750" spc="87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Świadome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inteligentne</a:t>
            </a:r>
            <a:r>
              <a:rPr dirty="0" sz="24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cyfrowe</a:t>
            </a:r>
            <a:r>
              <a:rPr dirty="0" sz="24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byty?</a:t>
            </a:r>
          </a:p>
          <a:p>
            <a:pPr marL="0" marR="0">
              <a:lnSpc>
                <a:spcPts val="3369"/>
              </a:lnSpc>
              <a:spcBef>
                <a:spcPts val="660"/>
              </a:spcBef>
              <a:spcAft>
                <a:spcPts val="0"/>
              </a:spcAft>
            </a:pPr>
            <a:r>
              <a:rPr dirty="0" sz="2750" spc="10">
                <a:solidFill>
                  <a:srgbClr val="ffcc66"/>
                </a:solidFill>
                <a:latin typeface="Calibri"/>
                <a:cs typeface="Calibri"/>
              </a:rPr>
              <a:t>5.</a:t>
            </a:r>
            <a:r>
              <a:rPr dirty="0" sz="2750" spc="87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Dokąd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zmierzamy?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687826" y="298356"/>
            <a:ext cx="4966180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wybiera,</a:t>
            </a:r>
            <a:r>
              <a:rPr dirty="0" sz="3600" spc="-32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ja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słucham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28444" y="1022336"/>
            <a:ext cx="8562504" cy="12631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mogę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wszystkich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procesów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realizowanych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danym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momencie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przez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mój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mózg?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Prawie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neuronów</a:t>
            </a:r>
            <a:r>
              <a:rPr dirty="0" sz="2000" spc="-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pracuje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przerwy,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kontrolując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mojego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ciała,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napięcie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mięśni,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bicie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serca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oddychanie,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planując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kolejne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słowa,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wykonując</a:t>
            </a:r>
            <a:r>
              <a:rPr dirty="0" sz="2000" spc="-3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milion</a:t>
            </a:r>
            <a:r>
              <a:rPr dirty="0" sz="2000" spc="2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miliardów</a:t>
            </a:r>
            <a:r>
              <a:rPr dirty="0" sz="2000" spc="12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operacji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sekundę!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28444" y="2317990"/>
            <a:ext cx="8537449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Kiedy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„ja”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dowiaduję,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dokonałem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wyboru?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odróżnia,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proces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będzie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zniknie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śladu?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92072" y="1532415"/>
            <a:ext cx="2759984" cy="114522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716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Kiedy</a:t>
            </a:r>
            <a:r>
              <a:rPr dirty="0" sz="3600" spc="-18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stajemy</a:t>
            </a:r>
          </a:p>
          <a:p>
            <a:pPr marL="0" marR="0">
              <a:lnSpc>
                <a:spcPts val="4323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się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świadomi?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47572" y="3338181"/>
            <a:ext cx="2830993" cy="95863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Kiedy</a:t>
            </a:r>
            <a:r>
              <a:rPr dirty="0" sz="2000" spc="-1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robimy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kilka</a:t>
            </a:r>
            <a:r>
              <a:rPr dirty="0" sz="2000" spc="1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rzeczy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jednocześnie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zostawia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głębszego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śladu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w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47572" y="4252836"/>
            <a:ext cx="2838828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mózgu</a:t>
            </a:r>
            <a:r>
              <a:rPr dirty="0" sz="2000" spc="-16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marnujemy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c66"/>
                </a:solidFill>
                <a:latin typeface="Calibri"/>
                <a:cs typeface="Calibri"/>
              </a:rPr>
              <a:t>czas!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12565" y="175511"/>
            <a:ext cx="5321199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BC</a:t>
            </a:r>
            <a:r>
              <a:rPr dirty="0" sz="3600" spc="188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czas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podłączyć</a:t>
            </a:r>
            <a:r>
              <a:rPr dirty="0" sz="3600" spc="-18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</a:t>
            </a:r>
            <a:r>
              <a:rPr dirty="0" sz="3600" spc="826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184781" y="875016"/>
            <a:ext cx="7762507" cy="6539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Metody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nieinwazyjne,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częściowo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inwazyjne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inwazyjne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niosą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coraz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więcej</a:t>
            </a:r>
          </a:p>
          <a:p>
            <a:pPr marL="0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informacji,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też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trudniejsze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wdrożenia.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EEG+ML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wciąż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króluje!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>
            <a:hlinkClick r:id="rId2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727960" y="198371"/>
            <a:ext cx="7034817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Milion</a:t>
            </a:r>
            <a:r>
              <a:rPr dirty="0" sz="3600" spc="-2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nanodrutów/ziaren</a:t>
            </a:r>
            <a:r>
              <a:rPr dirty="0" sz="3600" spc="-39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mózgu?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806829" y="916164"/>
            <a:ext cx="8094501" cy="3492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Inicjatywy</a:t>
            </a:r>
            <a:r>
              <a:rPr dirty="0" sz="2000" spc="-33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DARPA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Neural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Engineering</a:t>
            </a:r>
            <a:r>
              <a:rPr dirty="0" sz="2000" spc="-12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System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Design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(NESD)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projekty.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06829" y="1297164"/>
            <a:ext cx="7669897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Interfejs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odczytujący</a:t>
            </a:r>
            <a:r>
              <a:rPr dirty="0" sz="2000" spc="-3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impulsy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</a:t>
            </a:r>
            <a:r>
              <a:rPr dirty="0" sz="2050" baseline="30000">
                <a:solidFill>
                  <a:srgbClr val="eaeaea"/>
                </a:solidFill>
                <a:latin typeface="Calibri"/>
                <a:cs typeface="Calibri"/>
              </a:rPr>
              <a:t>6</a:t>
            </a:r>
            <a:r>
              <a:rPr dirty="0" sz="2050" baseline="30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pobudzający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</a:t>
            </a:r>
            <a:r>
              <a:rPr dirty="0" sz="2050" baseline="30000">
                <a:solidFill>
                  <a:srgbClr val="eaeaea"/>
                </a:solidFill>
                <a:latin typeface="Calibri"/>
                <a:cs typeface="Calibri"/>
              </a:rPr>
              <a:t>5</a:t>
            </a:r>
            <a:r>
              <a:rPr dirty="0" sz="2050" baseline="30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06829" y="1678164"/>
            <a:ext cx="8155924" cy="9587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DARPA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przyznała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granty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grupom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badawczym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projekty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ramach</a:t>
            </a:r>
            <a:r>
              <a:rPr dirty="0" sz="2000" spc="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programu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Electrical</a:t>
            </a:r>
            <a:r>
              <a:rPr dirty="0" sz="2000" spc="12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Prescriptions</a:t>
            </a:r>
            <a:r>
              <a:rPr dirty="0" sz="2000" spc="21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(ElectRx)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którego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celem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rozwój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systemów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BCBI</a:t>
            </a:r>
          </a:p>
          <a:p>
            <a:pPr marL="0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modulujących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aktywność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nerwów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peryferyjnych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celach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terapeutycznych.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806829" y="2669145"/>
            <a:ext cx="8079027" cy="6540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Neural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neurograins</a:t>
            </a:r>
            <a:r>
              <a:rPr dirty="0" sz="2000">
                <a:solidFill>
                  <a:srgbClr val="ffae0c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mikroskopijne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bezprzewodowe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sensory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Elon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Musk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szumnie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zapowiadana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technologia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neuralink</a:t>
            </a:r>
            <a:r>
              <a:rPr dirty="0" sz="2000" spc="12">
                <a:solidFill>
                  <a:srgbClr val="ffae0c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(neural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lace).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51553" y="181861"/>
            <a:ext cx="3425223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Ekran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neuronalny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5639" y="965567"/>
            <a:ext cx="3560616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Cechy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obrazu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odkrywane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ich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75639" y="1270077"/>
            <a:ext cx="4465761" cy="18737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połączenie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zapamiętane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jako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twarz,</a:t>
            </a:r>
          </a:p>
          <a:p>
            <a:pPr marL="0" marR="0">
              <a:lnSpc>
                <a:spcPts val="2403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dokładne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rozpoznanie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wymaga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szczegółowego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monitorowania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neuronów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wystarczyło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205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neuronów</a:t>
            </a:r>
            <a:r>
              <a:rPr dirty="0" sz="2000" spc="-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kilku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wykorzystywanych</a:t>
            </a:r>
            <a:r>
              <a:rPr dirty="0" sz="2000" spc="-4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obszarach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wizualnych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impulsów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odtworzyć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obrazy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twarzy.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75639" y="3877036"/>
            <a:ext cx="4192314" cy="59201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L.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Chang</a:t>
            </a:r>
            <a:r>
              <a:rPr dirty="0" sz="18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and</a:t>
            </a:r>
            <a:r>
              <a:rPr dirty="0" sz="18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D.Y.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Tsao,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spc="13">
                <a:solidFill>
                  <a:srgbClr val="eaeaea"/>
                </a:solidFill>
                <a:latin typeface="Calibri"/>
                <a:cs typeface="Calibri"/>
              </a:rPr>
              <a:t>“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The</a:t>
            </a:r>
            <a:r>
              <a:rPr dirty="0" sz="1800" spc="-19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code</a:t>
            </a:r>
            <a:r>
              <a:rPr dirty="0" sz="1800" spc="-34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for</a:t>
            </a:r>
            <a:r>
              <a:rPr dirty="0" sz="1800" spc="11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facial</a:t>
            </a:r>
          </a:p>
          <a:p>
            <a:pPr marL="0" marR="0">
              <a:lnSpc>
                <a:spcPts val="2161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identity</a:t>
            </a:r>
            <a:r>
              <a:rPr dirty="0" sz="1800" spc="-26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in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the</a:t>
            </a:r>
            <a:r>
              <a:rPr dirty="0" sz="1800" spc="-16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primate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eaeaea"/>
                </a:solidFill>
                <a:latin typeface="Calibri"/>
                <a:cs typeface="Calibri"/>
              </a:rPr>
              <a:t>brain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”</a:t>
            </a:r>
            <a:r>
              <a:rPr dirty="0" sz="18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Cell</a:t>
            </a:r>
            <a:r>
              <a:rPr dirty="0" sz="1800" spc="11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2017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75639" y="4806937"/>
            <a:ext cx="3864361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Głos,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nawet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myśli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odczytać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podobny</a:t>
            </a:r>
            <a:r>
              <a:rPr dirty="0" sz="2000" spc="-4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sposób.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172712" y="229776"/>
            <a:ext cx="3340710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Obrazy</a:t>
            </a:r>
            <a:r>
              <a:rPr dirty="0" sz="3600" spc="-3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mentalne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19809" y="925399"/>
            <a:ext cx="9323877" cy="95892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Obraz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twarzy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kodowany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pomocą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prostego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kodu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neuronowego,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opiera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</a:p>
          <a:p>
            <a:pPr marL="0" marR="0">
              <a:lnSpc>
                <a:spcPts val="2401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zdolności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neuronów</a:t>
            </a:r>
            <a:r>
              <a:rPr dirty="0" sz="2000" spc="-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rozróżniania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rysów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twarzy,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kombinacji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wzdłuż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określonych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osi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przestrzeni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twarzy.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180844" y="6208153"/>
            <a:ext cx="3453090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L.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Chang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dirty="0" sz="2000" spc="-49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7">
                <a:solidFill>
                  <a:srgbClr val="ffffff"/>
                </a:solidFill>
                <a:latin typeface="Calibri"/>
                <a:cs typeface="Calibri"/>
              </a:rPr>
              <a:t>.Y.</a:t>
            </a:r>
            <a:r>
              <a:rPr dirty="0" sz="2000" spc="1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6">
                <a:solidFill>
                  <a:srgbClr val="ffffff"/>
                </a:solidFill>
                <a:latin typeface="Calibri"/>
                <a:cs typeface="Calibri"/>
              </a:rPr>
              <a:t>Tsao,</a:t>
            </a:r>
            <a:r>
              <a:rPr dirty="0" sz="2000" spc="3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ffffff"/>
                </a:solidFill>
                <a:latin typeface="Calibri"/>
                <a:cs typeface="Calibri"/>
              </a:rPr>
              <a:t>Cell</a:t>
            </a:r>
            <a:r>
              <a:rPr dirty="0" sz="200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2017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59452" y="171229"/>
            <a:ext cx="3354853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Implanty</a:t>
            </a:r>
            <a:r>
              <a:rPr dirty="0" sz="3600" spc="-4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pamięci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91082" y="836662"/>
            <a:ext cx="9680925" cy="95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Testy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szczurach,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małpach,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2017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roku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ludziach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dały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poprawę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pamięci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30%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(na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szczurach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35%).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Berger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(USC,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Kernel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dobre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przesłanki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wierzyć,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integracja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pamięci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elektroniką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możliwa.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8926" y="2462770"/>
            <a:ext cx="1888355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DARPA: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program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58926" y="2767570"/>
            <a:ext cx="3641151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Restoring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Active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Memory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(RAM),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osób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uszkodzonym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mózgiem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(TBI),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nieinwazyjny.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58926" y="3834624"/>
            <a:ext cx="3709405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Neurofeedback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+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neurostymulacja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zamkniętej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pętli.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08934" y="466244"/>
            <a:ext cx="5526593" cy="65759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877"/>
              </a:lnSpc>
              <a:spcBef>
                <a:spcPts val="0"/>
              </a:spcBef>
              <a:spcAft>
                <a:spcPts val="0"/>
              </a:spcAft>
            </a:pPr>
            <a:r>
              <a:rPr dirty="0" sz="4000">
                <a:solidFill>
                  <a:srgbClr val="ffc000"/>
                </a:solidFill>
                <a:latin typeface="Calibri"/>
                <a:cs typeface="Calibri"/>
              </a:rPr>
              <a:t>Interfejsy</a:t>
            </a:r>
            <a:r>
              <a:rPr dirty="0" sz="4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ffc000"/>
                </a:solidFill>
                <a:latin typeface="Calibri"/>
                <a:cs typeface="Calibri"/>
              </a:rPr>
              <a:t>móz</a:t>
            </a:r>
            <a:r>
              <a:rPr dirty="0" sz="4000" spc="2226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ffc000"/>
                </a:solidFill>
                <a:latin typeface="Calibri"/>
                <a:cs typeface="Calibri"/>
              </a:rPr>
              <a:t>komputer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95272" y="5559843"/>
            <a:ext cx="8672706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Osoby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cierpiące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chorobę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Parkinsona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lub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zaburzenia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kompulsywno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-obsesyjne,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które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mają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wszczepione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stymulatory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mózgu,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mogą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regulować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swoje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zachowanie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pomocą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zewnętrznego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kontrolera.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72484" y="313215"/>
            <a:ext cx="5126457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Głęboka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stymulacja</a:t>
            </a:r>
            <a:r>
              <a:rPr dirty="0" sz="3600" spc="-2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17064" y="1066786"/>
            <a:ext cx="7885842" cy="95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Osoby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cierpiące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chorobę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Parkinsona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lub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zaburzenia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kompulsywno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obsesyjne,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wszczepione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stymulatory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mózgu,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mogą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regulować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swoje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zachowanie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pomocą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zewnętrznego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kontrolera.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417064" y="1981440"/>
            <a:ext cx="7121179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Podkręćmy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sobie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…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będzie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siebie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zaprogramować?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22748" y="261145"/>
            <a:ext cx="1746638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Brainnet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23390" y="4116564"/>
            <a:ext cx="9270109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Trzy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makaki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wirtualnej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rzeczywistości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wiedząc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sobie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manipulują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ruchem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trafić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obiekt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dostać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nagrodę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synchronizacja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mózgów!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23390" y="5146782"/>
            <a:ext cx="9348673" cy="14150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Lebedev,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M.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A.,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&amp;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Nicolelis,</a:t>
            </a:r>
            <a:r>
              <a:rPr dirty="0" sz="1800" spc="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M.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A.</a:t>
            </a:r>
            <a:r>
              <a:rPr dirty="0" sz="18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L.</a:t>
            </a:r>
            <a:r>
              <a:rPr dirty="0" sz="18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(2017).</a:t>
            </a:r>
            <a:r>
              <a:rPr dirty="0" sz="1800" spc="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Brain-Machine</a:t>
            </a:r>
            <a:r>
              <a:rPr dirty="0" sz="18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Interfaces: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From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Basic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Science</a:t>
            </a:r>
            <a:r>
              <a:rPr dirty="0" sz="1800" spc="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to</a:t>
            </a:r>
          </a:p>
          <a:p>
            <a:pPr marL="0" marR="0">
              <a:lnSpc>
                <a:spcPts val="2162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Neuroprostheses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and</a:t>
            </a:r>
            <a:r>
              <a:rPr dirty="0" sz="18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Neurorehabilitation.</a:t>
            </a:r>
            <a:r>
              <a:rPr dirty="0" sz="1800" spc="4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Physiological</a:t>
            </a:r>
            <a:r>
              <a:rPr dirty="0" sz="1800" spc="34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Reviews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97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(2),</a:t>
            </a:r>
            <a:r>
              <a:rPr dirty="0" sz="1800" spc="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767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837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Bhattacharyya,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S.,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Valeriani,</a:t>
            </a:r>
            <a:r>
              <a:rPr dirty="0" sz="1800" spc="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D.,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Cinel,</a:t>
            </a:r>
            <a:r>
              <a:rPr dirty="0" sz="18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C.,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Citi,</a:t>
            </a:r>
            <a:r>
              <a:rPr dirty="0" sz="1800" spc="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L.,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&amp;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Poli,</a:t>
            </a:r>
            <a:r>
              <a:rPr dirty="0" sz="1800" spc="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R.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(2021).</a:t>
            </a:r>
          </a:p>
          <a:p>
            <a:pPr marL="0" marR="0">
              <a:lnSpc>
                <a:spcPts val="2159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Anytime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collaborative</a:t>
            </a:r>
            <a:r>
              <a:rPr dirty="0" sz="1800" spc="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brain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computer</a:t>
            </a:r>
            <a:r>
              <a:rPr dirty="0" sz="1800" spc="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interfaces</a:t>
            </a:r>
            <a:r>
              <a:rPr dirty="0" sz="18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for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enhancing</a:t>
            </a:r>
            <a:r>
              <a:rPr dirty="0" sz="1800" spc="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perceptual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group</a:t>
            </a:r>
            <a:r>
              <a:rPr dirty="0" sz="18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decision-making.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Scientific</a:t>
            </a:r>
            <a:r>
              <a:rPr dirty="0" sz="1800" spc="18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Reports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1800" spc="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11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(1),</a:t>
            </a:r>
            <a:r>
              <a:rPr dirty="0" sz="18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Article</a:t>
            </a:r>
            <a:r>
              <a:rPr dirty="0" sz="18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1.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63238" y="409047"/>
            <a:ext cx="4685251" cy="7759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9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Czy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wszyscy</a:t>
            </a:r>
            <a:r>
              <a:rPr dirty="0" sz="24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czują,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osiągnęli</a:t>
            </a:r>
            <a:r>
              <a:rPr dirty="0" sz="24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swoje</a:t>
            </a:r>
          </a:p>
          <a:p>
            <a:pPr marL="704088" marR="0">
              <a:lnSpc>
                <a:spcPts val="28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maksymalne</a:t>
            </a:r>
            <a:r>
              <a:rPr dirty="0" sz="24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eaeaea"/>
                </a:solidFill>
                <a:latin typeface="Calibri"/>
                <a:cs typeface="Calibri"/>
              </a:rPr>
              <a:t>możliwości?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12438" y="261145"/>
            <a:ext cx="4164503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Przekazywanie</a:t>
            </a:r>
            <a:r>
              <a:rPr dirty="0" sz="3600" spc="-2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myśli?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909847" y="3953877"/>
            <a:ext cx="338558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a.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34789" y="141983"/>
            <a:ext cx="3257088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Mikrostymulacje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083307" y="5213844"/>
            <a:ext cx="8333164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Skojarzenia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różnych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ruchów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miejsca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stymulacji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korze</a:t>
            </a:r>
            <a:r>
              <a:rPr dirty="0" sz="2000" spc="3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PM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można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nauczyć.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083307" y="5594895"/>
            <a:ext cx="8159476" cy="653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Instrukcje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działania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można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też</a:t>
            </a:r>
            <a:r>
              <a:rPr dirty="0" sz="2000" spc="3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„wstrzykiwać”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prosto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kory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przedruchowej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5">
                <a:solidFill>
                  <a:srgbClr val="ffffff"/>
                </a:solidFill>
                <a:latin typeface="Calibri"/>
                <a:cs typeface="Calibri"/>
              </a:rPr>
              <a:t>za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pomocą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impulsów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elektrycznych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tak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słabych,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46">
                <a:solidFill>
                  <a:srgbClr val="ffffff"/>
                </a:solidFill>
                <a:latin typeface="Calibri"/>
                <a:cs typeface="Calibri"/>
              </a:rPr>
              <a:t>że</a:t>
            </a:r>
            <a:r>
              <a:rPr dirty="0" sz="2000" spc="5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odczuwane.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02580" y="128267"/>
            <a:ext cx="1538161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Sprzęt</a:t>
            </a:r>
            <a:r>
              <a:rPr dirty="0" sz="3600" spc="-49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71344" y="6079527"/>
            <a:ext cx="7121705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Wiele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rozwiązań,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tanich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EEG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elektroniki,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ale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analiza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łatwa.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59070" y="128267"/>
            <a:ext cx="1828633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VR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+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EEG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71344" y="6079527"/>
            <a:ext cx="6019177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Rzeczywistość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wirtualna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EEG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stwarza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wiele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możliwości.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66665" y="283080"/>
            <a:ext cx="2212718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AG</a:t>
            </a:r>
            <a:r>
              <a:rPr dirty="0" sz="3600" spc="91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&amp;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BICA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6993" y="1054340"/>
            <a:ext cx="5243817" cy="187303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perspektywy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inżyniera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zrozumieć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mózg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zbudować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działający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model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wykazujący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takie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same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funkcje.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Potrzebne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modele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zjawisk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ich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przyczyn,</a:t>
            </a:r>
            <a:r>
              <a:rPr dirty="0" sz="2000" spc="-3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siatka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wyobrażeń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relacji,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tego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jeszcze</a:t>
            </a:r>
            <a:r>
              <a:rPr dirty="0" sz="20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2">
                <a:solidFill>
                  <a:srgbClr val="ffffff"/>
                </a:solidFill>
                <a:latin typeface="Calibri"/>
                <a:cs typeface="Calibri"/>
              </a:rPr>
              <a:t>mamy.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6993" y="3035794"/>
            <a:ext cx="3821657" cy="653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1" b="1">
                <a:solidFill>
                  <a:srgbClr val="ffffff"/>
                </a:solidFill>
                <a:latin typeface="Calibri"/>
                <a:cs typeface="Calibri"/>
              </a:rPr>
              <a:t>AGI</a:t>
            </a:r>
            <a:r>
              <a:rPr dirty="0" sz="2000" spc="16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Artificial</a:t>
            </a:r>
            <a:r>
              <a:rPr dirty="0" sz="2000" spc="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Intelligence,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czyli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ucz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wielu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różnych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zadań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6993" y="3798048"/>
            <a:ext cx="4765703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BICA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Brain-Inspired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Cognitive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Architecture,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uniwersalna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inteligencja.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6993" y="4559758"/>
            <a:ext cx="4970245" cy="95904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Nie</a:t>
            </a:r>
            <a:r>
              <a:rPr dirty="0" sz="2000" spc="-16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uda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sę</a:t>
            </a:r>
            <a:r>
              <a:rPr dirty="0" sz="2000" spc="19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zbudować</a:t>
            </a:r>
            <a:r>
              <a:rPr dirty="0" sz="2000" spc="-23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prawdziwej</a:t>
            </a:r>
            <a:r>
              <a:rPr dirty="0" sz="2000" spc="-27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sztucznej</a:t>
            </a: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inteligencji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bez</a:t>
            </a:r>
            <a:r>
              <a:rPr dirty="0" sz="2000" spc="1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zrozumienia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działają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mózgi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”</a:t>
            </a:r>
          </a:p>
          <a:p>
            <a:pPr marL="1829079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Jeff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Hawkins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(2020).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641971" y="5324872"/>
            <a:ext cx="1754557" cy="31715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spc="-11">
                <a:solidFill>
                  <a:srgbClr val="ffffff"/>
                </a:solidFill>
                <a:latin typeface="Calibri"/>
                <a:cs typeface="Calibri"/>
              </a:rPr>
              <a:t>Potrzebna</a:t>
            </a:r>
            <a:r>
              <a:rPr dirty="0" sz="1800" spc="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będzie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7641971" y="5598851"/>
            <a:ext cx="2828518" cy="8663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neuromorficzna</a:t>
            </a:r>
            <a:r>
              <a:rPr dirty="0" sz="1800" spc="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elektronika?</a:t>
            </a:r>
          </a:p>
          <a:p>
            <a:pPr marL="0" marR="0">
              <a:lnSpc>
                <a:spcPts val="2162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Już</a:t>
            </a:r>
            <a:r>
              <a:rPr dirty="0" sz="18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stosowana</a:t>
            </a:r>
            <a:r>
              <a:rPr dirty="0" sz="18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analizie</a:t>
            </a:r>
          </a:p>
          <a:p>
            <a:pPr marL="0" marR="0">
              <a:lnSpc>
                <a:spcPts val="2159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wideo</a:t>
            </a:r>
            <a:r>
              <a:rPr dirty="0" sz="18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telefonach.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86993" y="5931998"/>
            <a:ext cx="4799058" cy="59206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Duch,</a:t>
            </a:r>
            <a:r>
              <a:rPr dirty="0" sz="1800" spc="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Oentaryo,</a:t>
            </a:r>
            <a:r>
              <a:rPr dirty="0" sz="18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1">
                <a:solidFill>
                  <a:srgbClr val="ffffff"/>
                </a:solidFill>
                <a:latin typeface="Calibri"/>
                <a:cs typeface="Calibri"/>
              </a:rPr>
              <a:t>Pasquier,</a:t>
            </a:r>
            <a:r>
              <a:rPr dirty="0" sz="1800" spc="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u="sng">
                <a:solidFill>
                  <a:srgbClr val="ccccff"/>
                </a:solidFill>
                <a:latin typeface="Calibri"/>
                <a:cs typeface="Calibri"/>
              </a:rPr>
              <a:t>Cognitive</a:t>
            </a:r>
            <a:r>
              <a:rPr dirty="0" sz="1800" spc="17" u="sng">
                <a:solidFill>
                  <a:srgbClr val="ccccff"/>
                </a:solidFill>
                <a:latin typeface="Calibri"/>
                <a:cs typeface="Calibri"/>
              </a:rPr>
              <a:t> </a:t>
            </a:r>
            <a:r>
              <a:rPr dirty="0" sz="1800" u="sng">
                <a:solidFill>
                  <a:srgbClr val="ccccff"/>
                </a:solidFill>
                <a:latin typeface="Calibri"/>
                <a:cs typeface="Calibri"/>
              </a:rPr>
              <a:t>architectures:</a:t>
            </a:r>
          </a:p>
          <a:p>
            <a:pPr marL="0" marR="0">
              <a:lnSpc>
                <a:spcPts val="2162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ccccff"/>
                </a:solidFill>
                <a:latin typeface="Calibri"/>
                <a:cs typeface="Calibri"/>
              </a:rPr>
              <a:t>where</a:t>
            </a:r>
            <a:r>
              <a:rPr dirty="0" sz="1800" spc="21">
                <a:solidFill>
                  <a:srgbClr val="cccc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ccccff"/>
                </a:solidFill>
                <a:latin typeface="Calibri"/>
                <a:cs typeface="Calibri"/>
              </a:rPr>
              <a:t>do</a:t>
            </a:r>
            <a:r>
              <a:rPr dirty="0" sz="1800" spc="14">
                <a:solidFill>
                  <a:srgbClr val="ccccff"/>
                </a:solidFill>
                <a:latin typeface="Calibri"/>
                <a:cs typeface="Calibri"/>
              </a:rPr>
              <a:t> </a:t>
            </a:r>
            <a:r>
              <a:rPr dirty="0" sz="1800" spc="-14">
                <a:solidFill>
                  <a:srgbClr val="ccccff"/>
                </a:solidFill>
                <a:latin typeface="Calibri"/>
                <a:cs typeface="Calibri"/>
              </a:rPr>
              <a:t>we</a:t>
            </a:r>
            <a:r>
              <a:rPr dirty="0" sz="1800" spc="15">
                <a:solidFill>
                  <a:srgbClr val="cccc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ccccff"/>
                </a:solidFill>
                <a:latin typeface="Calibri"/>
                <a:cs typeface="Calibri"/>
              </a:rPr>
              <a:t>go</a:t>
            </a:r>
            <a:r>
              <a:rPr dirty="0" sz="1800">
                <a:solidFill>
                  <a:srgbClr val="cccc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ccccff"/>
                </a:solidFill>
                <a:latin typeface="Calibri"/>
                <a:cs typeface="Calibri"/>
              </a:rPr>
              <a:t>from</a:t>
            </a:r>
            <a:r>
              <a:rPr dirty="0" sz="1800">
                <a:solidFill>
                  <a:srgbClr val="cccc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ccccff"/>
                </a:solidFill>
                <a:latin typeface="Calibri"/>
                <a:cs typeface="Calibri"/>
              </a:rPr>
              <a:t>here?</a:t>
            </a:r>
            <a:r>
              <a:rPr dirty="0" sz="1800" spc="24">
                <a:solidFill>
                  <a:srgbClr val="cccc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ccccff"/>
                </a:solidFill>
                <a:latin typeface="Calibri"/>
                <a:cs typeface="Calibri"/>
              </a:rPr>
              <a:t>(2008)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53842" y="194688"/>
            <a:ext cx="5853367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=</a:t>
            </a:r>
            <a:r>
              <a:rPr dirty="0" sz="3600" spc="-1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wielka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sieć</a:t>
            </a:r>
            <a:r>
              <a:rPr dirty="0" sz="3600" spc="16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neuronowa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69645" y="1166100"/>
            <a:ext cx="4882582" cy="6567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(10</a:t>
            </a:r>
            <a:r>
              <a:rPr dirty="0" sz="2050" baseline="30000" spc="-12">
                <a:solidFill>
                  <a:srgbClr val="eaeaea"/>
                </a:solidFill>
                <a:latin typeface="Calibri"/>
                <a:cs typeface="Calibri"/>
              </a:rPr>
              <a:t>11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neuronów;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ok.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16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korze,</a:t>
            </a:r>
          </a:p>
          <a:p>
            <a:pPr marL="0" marR="0">
              <a:lnSpc>
                <a:spcPts val="2424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bilionów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(10</a:t>
            </a:r>
            <a:r>
              <a:rPr dirty="0" sz="2050" baseline="30000" spc="-12">
                <a:solidFill>
                  <a:srgbClr val="eaeaea"/>
                </a:solidFill>
                <a:latin typeface="Calibri"/>
                <a:cs typeface="Calibri"/>
              </a:rPr>
              <a:t>14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połączeń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FDOBIF+Symbol"/>
                <a:cs typeface="FDOBIF+Symbol"/>
              </a:rPr>
              <a:t></a:t>
            </a:r>
            <a:r>
              <a:rPr dirty="0" sz="2000" spc="-50">
                <a:solidFill>
                  <a:srgbClr val="eaeaea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parametrów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69645" y="1928481"/>
            <a:ext cx="4947804" cy="65662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Wielkie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językowe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(LLM)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teraz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mają</a:t>
            </a:r>
          </a:p>
          <a:p>
            <a:pPr marL="0" marR="0">
              <a:lnSpc>
                <a:spcPts val="2424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ok.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bln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1000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(10</a:t>
            </a:r>
            <a:r>
              <a:rPr dirty="0" sz="2050" baseline="30000" spc="-12">
                <a:solidFill>
                  <a:srgbClr val="eaeaea"/>
                </a:solidFill>
                <a:latin typeface="Calibri"/>
                <a:cs typeface="Calibri"/>
              </a:rPr>
              <a:t>12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parametrów</a:t>
            </a:r>
            <a:r>
              <a:rPr dirty="0" sz="2000">
                <a:solidFill>
                  <a:srgbClr val="eaeaea"/>
                </a:solidFill>
                <a:latin typeface="FDOBIF+Symbol"/>
                <a:cs typeface="FDOBIF+Symbol"/>
              </a:rPr>
              <a:t>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synaps.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69645" y="2690191"/>
            <a:ext cx="4525100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Wkrótce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będą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miały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bilionów.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69645" y="3147935"/>
            <a:ext cx="5388903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wystarczy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LLM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były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zdolne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osiągnięcia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uniwersalnej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sztucznej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inteligencji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(AGI)?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69645" y="3909935"/>
            <a:ext cx="5385871" cy="9587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wiele</a:t>
            </a:r>
            <a:r>
              <a:rPr dirty="0" sz="2000" spc="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wyspecjalizowanych</a:t>
            </a:r>
            <a:r>
              <a:rPr dirty="0" sz="2000" spc="-4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obszarów: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kontroli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ruchu,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percepcji,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uwagi,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orientacji,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selekcji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bodźców,</a:t>
            </a:r>
            <a:r>
              <a:rPr dirty="0" sz="2000" spc="-4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pamięci,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skojarzeń,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...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69645" y="4977116"/>
            <a:ext cx="5318757" cy="6535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LLM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dostęp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tysięcy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„wtyczek”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realizujących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określone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funkcje.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69645" y="5728873"/>
            <a:ext cx="5368770" cy="36280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55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Repozytorium</a:t>
            </a:r>
            <a:r>
              <a:rPr dirty="0" sz="2000" spc="-2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c00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Hugging</a:t>
            </a:r>
            <a:r>
              <a:rPr dirty="0" sz="2000" spc="-34" u="sng">
                <a:solidFill>
                  <a:srgbClr val="ffc00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c000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s</a:t>
            </a:r>
            <a:r>
              <a:rPr dirty="0" sz="2000" spc="14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ma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FDOBIF+Symbol"/>
                <a:cs typeface="FDOBIF+Symbol"/>
              </a:rPr>
              <a:t></a:t>
            </a:r>
            <a:r>
              <a:rPr dirty="0" sz="2000" spc="-5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0.66</a:t>
            </a:r>
            <a:r>
              <a:rPr dirty="0" sz="2000" spc="-28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mln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(5/24)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931287" y="285275"/>
            <a:ext cx="6840780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Miejsce,</a:t>
            </a:r>
            <a:r>
              <a:rPr dirty="0" sz="3600" spc="-1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 spc="-13">
                <a:solidFill>
                  <a:srgbClr val="ffcc66"/>
                </a:solidFill>
                <a:latin typeface="Calibri"/>
                <a:cs typeface="Calibri"/>
              </a:rPr>
              <a:t>czas,</a:t>
            </a:r>
            <a:r>
              <a:rPr dirty="0" sz="3600" spc="1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 spc="-17">
                <a:solidFill>
                  <a:srgbClr val="ffcc66"/>
                </a:solidFill>
                <a:latin typeface="Calibri"/>
                <a:cs typeface="Calibri"/>
              </a:rPr>
              <a:t>częstotliwość,</a:t>
            </a:r>
            <a:r>
              <a:rPr dirty="0" sz="3600" spc="26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energia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07236" y="4554678"/>
            <a:ext cx="9488019" cy="193763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Aktywność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 spc="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ciągi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impulsów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neuronowych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oscylacje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mikroobwodów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Neuronowa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reprezentacja</a:t>
            </a:r>
            <a:r>
              <a:rPr dirty="0" sz="2000" spc="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dźwięku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24">
                <a:solidFill>
                  <a:srgbClr val="eaeaea"/>
                </a:solidFill>
                <a:latin typeface="Calibri"/>
                <a:cs typeface="Calibri"/>
              </a:rPr>
              <a:t>może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analizowana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przez</a:t>
            </a:r>
            <a:r>
              <a:rPr dirty="0" sz="2000" spc="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20">
                <a:solidFill>
                  <a:srgbClr val="eaeaea"/>
                </a:solidFill>
                <a:latin typeface="Calibri"/>
                <a:cs typeface="Calibri"/>
              </a:rPr>
              <a:t>4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-wymiarowy</a:t>
            </a:r>
            <a:r>
              <a:rPr dirty="0" sz="2000" spc="-3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spektrogram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aktywności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kory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słuchowej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(X,</a:t>
            </a:r>
            <a:r>
              <a:rPr dirty="0" sz="2000" spc="-17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ffc000"/>
                </a:solidFill>
                <a:latin typeface="Calibri"/>
                <a:cs typeface="Calibri"/>
              </a:rPr>
              <a:t>t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ffc000"/>
                </a:solidFill>
                <a:latin typeface="Calibri"/>
                <a:cs typeface="Calibri"/>
              </a:rPr>
              <a:t>f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E)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te</a:t>
            </a:r>
            <a:r>
              <a:rPr dirty="0" sz="2000" spc="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parametry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wystarczą?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Różne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aktywacje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różne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wrażenia.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Audiogram</a:t>
            </a:r>
            <a:r>
              <a:rPr dirty="0" sz="2000" spc="-3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pokazuje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częstotliwości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słyszalne,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wpływa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barwę.</a:t>
            </a:r>
          </a:p>
          <a:p>
            <a:pPr marL="0" marR="0">
              <a:lnSpc>
                <a:spcPts val="2446"/>
              </a:lnSpc>
              <a:spcBef>
                <a:spcPts val="459"/>
              </a:spcBef>
              <a:spcAft>
                <a:spcPts val="0"/>
              </a:spcAft>
            </a:pP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Pasley</a:t>
            </a:r>
            <a:r>
              <a:rPr dirty="0" sz="2000" spc="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et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Reconstructing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Speech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from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Human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Auditory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Cortex.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PLOS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Biology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2012.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289425" y="150528"/>
            <a:ext cx="3280498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Podglądanie</a:t>
            </a:r>
            <a:r>
              <a:rPr dirty="0" sz="3600" spc="-2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EEG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07236" y="5559843"/>
            <a:ext cx="9025613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Próbujemy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znaleźć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sygnałach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EEG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chrakterystyczne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wzorce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wykresach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rekurencji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(Łukasz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Furman).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86993" y="51468"/>
            <a:ext cx="8278256" cy="324598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76218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Geny</a:t>
            </a:r>
            <a:r>
              <a:rPr dirty="0" sz="3600" spc="-1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zachowanie</a:t>
            </a:r>
          </a:p>
          <a:p>
            <a:pPr marL="0" marR="0">
              <a:lnSpc>
                <a:spcPts val="2446"/>
              </a:lnSpc>
              <a:spcBef>
                <a:spcPts val="463"/>
              </a:spcBef>
              <a:spcAft>
                <a:spcPts val="0"/>
              </a:spcAft>
            </a:pPr>
            <a:r>
              <a:rPr dirty="0" sz="2000" b="1">
                <a:solidFill>
                  <a:srgbClr val="ffcc66"/>
                </a:solidFill>
                <a:latin typeface="Calibri"/>
                <a:cs typeface="Calibri"/>
              </a:rPr>
              <a:t>Genetyczny</a:t>
            </a:r>
            <a:r>
              <a:rPr dirty="0" sz="2000" b="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c66"/>
                </a:solidFill>
                <a:latin typeface="Calibri"/>
                <a:cs typeface="Calibri"/>
              </a:rPr>
              <a:t>determinizm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określa</a:t>
            </a:r>
            <a:r>
              <a:rPr dirty="0" sz="2000" spc="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ogólny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rozwój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sprawność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mózgu.</a:t>
            </a:r>
          </a:p>
          <a:p>
            <a:pPr marL="0" marR="0">
              <a:lnSpc>
                <a:spcPts val="2449"/>
              </a:lnSpc>
              <a:spcBef>
                <a:spcPts val="551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Dlaczego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takie</a:t>
            </a:r>
            <a:r>
              <a:rPr dirty="0" sz="2000" spc="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geny?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Środowisko: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ekosystem</a:t>
            </a:r>
            <a:r>
              <a:rPr dirty="0" sz="2000" spc="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produkcja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żywności</a:t>
            </a:r>
            <a:r>
              <a:rPr dirty="0" sz="2000" spc="-3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kultura,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praca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kolektywna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lub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indywidualna.</a:t>
            </a:r>
          </a:p>
          <a:p>
            <a:pPr marL="0" marR="0">
              <a:lnSpc>
                <a:spcPts val="241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Ekologia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UCUILL+Wingdings"/>
                <a:cs typeface="UCUILL+Wingdings"/>
              </a:rPr>
              <a:t></a:t>
            </a:r>
            <a:r>
              <a:rPr dirty="0" sz="2000" spc="-52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styl</a:t>
            </a:r>
            <a:r>
              <a:rPr dirty="0" sz="2000" spc="1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życia</a:t>
            </a:r>
            <a:r>
              <a:rPr dirty="0" sz="2000" spc="-12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UCUILL+Wingdings"/>
                <a:cs typeface="UCUILL+Wingdings"/>
              </a:rPr>
              <a:t></a:t>
            </a:r>
            <a:r>
              <a:rPr dirty="0" sz="2000" spc="-4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produkcja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żywności</a:t>
            </a:r>
            <a:r>
              <a:rPr dirty="0" sz="2000" spc="-13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UCUILL+Wingdings"/>
                <a:cs typeface="UCUILL+Wingdings"/>
              </a:rPr>
              <a:t></a:t>
            </a:r>
            <a:r>
              <a:rPr dirty="0" sz="2000" spc="-4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kultura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UCUILL+Wingdings"/>
                <a:cs typeface="UCUILL+Wingdings"/>
              </a:rPr>
              <a:t></a:t>
            </a:r>
            <a:r>
              <a:rPr dirty="0" sz="2000" spc="-50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dirty="0" sz="2000" spc="-32">
                <a:solidFill>
                  <a:srgbClr val="ffc000"/>
                </a:solidFill>
                <a:latin typeface="Calibri"/>
                <a:cs typeface="Calibri"/>
              </a:rPr>
              <a:t>geny.</a:t>
            </a:r>
          </a:p>
          <a:p>
            <a:pPr marL="0" marR="0">
              <a:lnSpc>
                <a:spcPts val="2455"/>
              </a:lnSpc>
              <a:spcBef>
                <a:spcPts val="409"/>
              </a:spcBef>
              <a:spcAft>
                <a:spcPts val="0"/>
              </a:spcAft>
            </a:pP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Ryż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udomowiono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FDOBIF+Symbol"/>
                <a:cs typeface="FDOBIF+Symbol"/>
              </a:rPr>
              <a:t>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lat</a:t>
            </a:r>
            <a:r>
              <a:rPr dirty="0" sz="2000" spc="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temu,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wymaga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ogromnej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pracy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zbiorowej.</a:t>
            </a:r>
          </a:p>
          <a:p>
            <a:pPr marL="0" marR="0">
              <a:lnSpc>
                <a:spcPts val="237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Chinach,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Turcji,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Bali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są</a:t>
            </a:r>
            <a:r>
              <a:rPr dirty="0" sz="2000" spc="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uprawy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tarasowe,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nawadnianie,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podziału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wody.</a:t>
            </a:r>
          </a:p>
          <a:p>
            <a:pPr marL="0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Bali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regulują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kapłani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świątyniach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wody.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zachodnich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Chinach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dirty="0" sz="2000" spc="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irygacyjny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powierzchni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ponad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km</a:t>
            </a:r>
            <a:r>
              <a:rPr dirty="0" sz="2050" baseline="30000" spc="-12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zbudowany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2000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lat</a:t>
            </a:r>
            <a:r>
              <a:rPr dirty="0" sz="2000" spc="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temu.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6993" y="3329672"/>
            <a:ext cx="8389917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38">
                <a:solidFill>
                  <a:srgbClr val="ffffff"/>
                </a:solidFill>
                <a:latin typeface="Calibri"/>
                <a:cs typeface="Calibri"/>
              </a:rPr>
              <a:t>Tam,</a:t>
            </a:r>
            <a:r>
              <a:rPr dirty="0" sz="2000" spc="4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gdzie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uprawia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pszenicę,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ludzie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wykazują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indywidualizmem,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wynalazczością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wyższym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wskaźnikiem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rozwodów,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podobnie</a:t>
            </a:r>
            <a:r>
              <a:rPr dirty="0" sz="2000" spc="-3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ludzie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Zachodu.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6993" y="4015726"/>
            <a:ext cx="8245865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Znamy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typów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receptorów</a:t>
            </a:r>
            <a:r>
              <a:rPr dirty="0" sz="2000" spc="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dopaminy,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kontrolujących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układ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nagrody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Receptor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D4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kodowany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DRD4,</a:t>
            </a:r>
            <a:r>
              <a:rPr dirty="0" sz="2000" spc="-4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który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wariantów.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86993" y="4701526"/>
            <a:ext cx="8093403" cy="156828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Najczęstszy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4R,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go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½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wschodnich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Azjatów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Europejczyków.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10-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lat</a:t>
            </a:r>
            <a:r>
              <a:rPr dirty="0" sz="2000" spc="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temu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powstał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wariant</a:t>
            </a:r>
            <a:r>
              <a:rPr dirty="0" sz="2000" spc="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7R,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występuje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30%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Europejczyków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Amerykanów,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ale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tylko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1%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wschodnich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Azjatów.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Tworzy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receptor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słabiej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reagujący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dopaminę,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nagroda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wymaga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silniejszych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wrażeń,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ekstrawersji,</a:t>
            </a:r>
            <a:r>
              <a:rPr dirty="0" sz="2000" spc="48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impulsywności,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poszukiwania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nowości.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994660" y="217294"/>
            <a:ext cx="6364657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Moduły</a:t>
            </a:r>
            <a:r>
              <a:rPr dirty="0" sz="3600" spc="-39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sieci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 spc="-21">
                <a:solidFill>
                  <a:srgbClr val="ffcc66"/>
                </a:solidFill>
                <a:latin typeface="Calibri"/>
                <a:cs typeface="Calibri"/>
              </a:rPr>
              <a:t>procesy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 spc="-22">
                <a:solidFill>
                  <a:srgbClr val="ffcc66"/>
                </a:solidFill>
                <a:latin typeface="Calibri"/>
                <a:cs typeface="Calibri"/>
              </a:rPr>
              <a:t>poznawcze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3096" y="1036306"/>
            <a:ext cx="3655561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Złożone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zadania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wymuszają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reorganizację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całej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aktywacji.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3096" y="1984488"/>
            <a:ext cx="3865738" cy="202564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Lewa:</a:t>
            </a:r>
            <a:r>
              <a:rPr dirty="0" sz="2000" spc="9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1-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back,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łatwe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zadanie</a:t>
            </a:r>
          </a:p>
          <a:p>
            <a:pPr marL="0" marR="0">
              <a:lnSpc>
                <a:spcPts val="2449"/>
              </a:lnSpc>
              <a:spcBef>
                <a:spcPts val="397"/>
              </a:spcBef>
              <a:spcAft>
                <a:spcPts val="0"/>
              </a:spcAft>
            </a:pP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Prawa: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2-back,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zadanie</a:t>
            </a:r>
            <a:r>
              <a:rPr dirty="0" sz="2000" spc="44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trudniejsze.</a:t>
            </a:r>
          </a:p>
          <a:p>
            <a:pPr marL="0" marR="0">
              <a:lnSpc>
                <a:spcPts val="2446"/>
              </a:lnSpc>
              <a:spcBef>
                <a:spcPts val="414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Średnia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badanych</a:t>
            </a:r>
            <a:r>
              <a:rPr dirty="0" sz="2000" i="1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  <a:p>
            <a:pPr marL="0" marR="0">
              <a:lnSpc>
                <a:spcPts val="2446"/>
              </a:lnSpc>
              <a:spcBef>
                <a:spcPts val="349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Lokalne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huby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zanikają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trudnych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zadań,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sieci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DMN</a:t>
            </a:r>
            <a:r>
              <a:rPr dirty="0" sz="2000" spc="-3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PFC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ulegają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silnej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rekonfiguracji.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75029" y="4789664"/>
            <a:ext cx="10309604" cy="131372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K.</a:t>
            </a:r>
            <a:r>
              <a:rPr dirty="0" sz="2000" spc="-22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Finc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8f8f8"/>
                </a:solidFill>
                <a:latin typeface="Calibri"/>
                <a:cs typeface="Calibri"/>
              </a:rPr>
              <a:t>et</a:t>
            </a:r>
            <a:r>
              <a:rPr dirty="0" sz="2000" spc="13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al,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 spc="-17">
                <a:solidFill>
                  <a:srgbClr val="f8f8f8"/>
                </a:solidFill>
                <a:latin typeface="Calibri"/>
                <a:cs typeface="Calibri"/>
              </a:rPr>
              <a:t>Transition</a:t>
            </a:r>
            <a:r>
              <a:rPr dirty="0" sz="2000" spc="19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of</a:t>
            </a:r>
            <a:r>
              <a:rPr dirty="0" sz="2000" spc="-14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the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functional</a:t>
            </a:r>
            <a:r>
              <a:rPr dirty="0" sz="2000" spc="-22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brain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network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8f8f8"/>
                </a:solidFill>
                <a:latin typeface="Calibri"/>
                <a:cs typeface="Calibri"/>
              </a:rPr>
              <a:t>related</a:t>
            </a:r>
            <a:r>
              <a:rPr dirty="0" sz="2000" spc="28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8f8f8"/>
                </a:solidFill>
                <a:latin typeface="Calibri"/>
                <a:cs typeface="Calibri"/>
              </a:rPr>
              <a:t>to</a:t>
            </a:r>
            <a:r>
              <a:rPr dirty="0" sz="2000" spc="17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increasing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cognitive</a:t>
            </a:r>
            <a:r>
              <a:rPr dirty="0" sz="2000" spc="-15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demands.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Human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Brain</a:t>
            </a:r>
            <a:r>
              <a:rPr dirty="0" sz="2000" spc="-13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Mapping</a:t>
            </a:r>
            <a:r>
              <a:rPr dirty="0" sz="2000" spc="-27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38(7),</a:t>
            </a:r>
            <a:r>
              <a:rPr dirty="0" sz="2000" spc="-27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f8f8f8"/>
                </a:solidFill>
                <a:latin typeface="Calibri"/>
                <a:cs typeface="Calibri"/>
              </a:rPr>
              <a:t>3659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3674,</a:t>
            </a:r>
            <a:r>
              <a:rPr dirty="0" sz="2000" spc="-38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2017.</a:t>
            </a:r>
          </a:p>
          <a:p>
            <a:pPr marL="0" marR="0">
              <a:lnSpc>
                <a:spcPts val="2449"/>
              </a:lnSpc>
              <a:spcBef>
                <a:spcPts val="397"/>
              </a:spcBef>
              <a:spcAft>
                <a:spcPts val="0"/>
              </a:spcAft>
            </a:pP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K.</a:t>
            </a:r>
            <a:r>
              <a:rPr dirty="0" sz="2000" spc="-24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Finc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8f8f8"/>
                </a:solidFill>
                <a:latin typeface="Calibri"/>
                <a:cs typeface="Calibri"/>
              </a:rPr>
              <a:t>et</a:t>
            </a:r>
            <a:r>
              <a:rPr dirty="0" sz="2000" spc="16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al.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Dynamic</a:t>
            </a:r>
            <a:r>
              <a:rPr dirty="0" sz="2000" spc="-28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reconfiguration</a:t>
            </a:r>
            <a:r>
              <a:rPr dirty="0" sz="2000" spc="-2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of</a:t>
            </a:r>
            <a:r>
              <a:rPr dirty="0" sz="2000" spc="-1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functional</a:t>
            </a:r>
            <a:r>
              <a:rPr dirty="0" sz="2000" spc="-25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brain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network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during</a:t>
            </a:r>
            <a:r>
              <a:rPr dirty="0" sz="2000" spc="-25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working</a:t>
            </a:r>
            <a:r>
              <a:rPr dirty="0" sz="2000" spc="-14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memory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training.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Nature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Communications</a:t>
            </a:r>
            <a:r>
              <a:rPr dirty="0" sz="2000" spc="-21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11,</a:t>
            </a:r>
            <a:r>
              <a:rPr dirty="0" sz="2000" spc="-21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2435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2450,</a:t>
            </a:r>
            <a:r>
              <a:rPr dirty="0" sz="2000" spc="-37">
                <a:solidFill>
                  <a:srgbClr val="f8f8f8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8f8f8"/>
                </a:solidFill>
                <a:latin typeface="Calibri"/>
                <a:cs typeface="Calibri"/>
              </a:rPr>
              <a:t>2020.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41266" y="69121"/>
            <a:ext cx="3260167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Pojęcia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34973" y="4407394"/>
            <a:ext cx="9405659" cy="156828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każdym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stanem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mentalnym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związany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rozkład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pobudzeń</a:t>
            </a:r>
            <a:r>
              <a:rPr dirty="0" sz="2000" spc="-4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neuronów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uczestniczących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semantycznej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interpretacji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sensu,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odwołujący</a:t>
            </a:r>
            <a:r>
              <a:rPr dirty="0" sz="2000" spc="-3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percepcji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(kora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zmysłowa),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emocji,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ruchu,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zachowania,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sposobów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działania.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Zrozumienie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wymaga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szybkiej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synchronizacji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(współdziałania)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odległych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obszarów.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Kolor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niebieski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(poniżej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średniej),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czerwony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(powyżej</a:t>
            </a:r>
            <a:r>
              <a:rPr dirty="0" sz="2000" spc="-3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średniej).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Rys: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Gallant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Lab,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Berkeley.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34973" y="6007899"/>
            <a:ext cx="8231921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Brain-based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semantics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sens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pojęć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zbiór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tych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cechy,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które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reagują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mózgi.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>
            <a:hlinkClick r:id="rId2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31718" y="229493"/>
            <a:ext cx="5681296" cy="5359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914"/>
              </a:lnSpc>
              <a:spcBef>
                <a:spcPts val="0"/>
              </a:spcBef>
              <a:spcAft>
                <a:spcPts val="0"/>
              </a:spcAft>
            </a:pPr>
            <a:r>
              <a:rPr dirty="0" sz="3200" spc="-26">
                <a:solidFill>
                  <a:srgbClr val="ffc000"/>
                </a:solidFill>
                <a:latin typeface="Calibri"/>
                <a:cs typeface="Calibri"/>
              </a:rPr>
              <a:t>Zebra</a:t>
            </a:r>
            <a:r>
              <a:rPr dirty="0" sz="3200" spc="3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ffc000"/>
                </a:solidFill>
                <a:latin typeface="Calibri"/>
                <a:cs typeface="Calibri"/>
              </a:rPr>
              <a:t>w</a:t>
            </a:r>
            <a:r>
              <a:rPr dirty="0" sz="32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200" spc="-37">
                <a:solidFill>
                  <a:srgbClr val="ffc000"/>
                </a:solidFill>
                <a:latin typeface="Calibri"/>
                <a:cs typeface="Calibri"/>
              </a:rPr>
              <a:t>korze</a:t>
            </a:r>
            <a:r>
              <a:rPr dirty="0" sz="3200" spc="26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200" spc="-20">
                <a:solidFill>
                  <a:srgbClr val="ffc000"/>
                </a:solidFill>
                <a:latin typeface="Calibri"/>
                <a:cs typeface="Calibri"/>
              </a:rPr>
              <a:t>mózg</a:t>
            </a:r>
            <a:r>
              <a:rPr dirty="0" sz="3200" spc="2569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2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Gallant</a:t>
            </a:r>
            <a:r>
              <a:rPr dirty="0" sz="3200" spc="43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32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14170" y="4237976"/>
            <a:ext cx="9290100" cy="95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Utworzono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mapy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aktywacji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kory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ponad</a:t>
            </a:r>
            <a:r>
              <a:rPr dirty="0" sz="2000" spc="-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1700</a:t>
            </a:r>
            <a:r>
              <a:rPr dirty="0" sz="2000" spc="-3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7">
                <a:solidFill>
                  <a:srgbClr val="ffffff"/>
                </a:solidFill>
                <a:latin typeface="Calibri"/>
                <a:cs typeface="Calibri"/>
              </a:rPr>
              <a:t>słów,</a:t>
            </a:r>
            <a:r>
              <a:rPr dirty="0" sz="2000" spc="4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pojęć/obiektów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występujących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czasie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słuchania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radiowych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opowiadań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oglądania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filmów.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Aktywacja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kory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rozproszona,</a:t>
            </a:r>
            <a:r>
              <a:rPr dirty="0" sz="2000" spc="-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ale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można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jej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nadać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pewien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sens.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14170" y="5279122"/>
            <a:ext cx="7640856" cy="6540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Interakcyjny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atlas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aktywacji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słów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fMRI):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krótki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film</a:t>
            </a:r>
            <a:r>
              <a:rPr dirty="0" sz="2000" spc="14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spc="11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(A.</a:t>
            </a:r>
            <a:r>
              <a:rPr dirty="0" sz="2000" spc="-12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Huth,</a:t>
            </a:r>
            <a:r>
              <a:rPr dirty="0" sz="2000" spc="-19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Nature).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http://gallantlab.org/huth2016/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14170" y="6028930"/>
            <a:ext cx="4413485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Trudniej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zrobić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korzystając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EEG/MEG.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75029" y="742174"/>
            <a:ext cx="4050798" cy="95863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Sens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słów: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aktywacja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sieci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kodujących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cechy,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które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nauczył</a:t>
            </a:r>
            <a:r>
              <a:rPr dirty="0" sz="2000" spc="-3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reagować.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5029" y="1760759"/>
            <a:ext cx="3604904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65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atrybutów,</a:t>
            </a:r>
            <a:r>
              <a:rPr dirty="0" sz="2000" spc="-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które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wywołują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417955" y="2101836"/>
            <a:ext cx="1759221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aktywacje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sieci.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75029" y="2509424"/>
            <a:ext cx="3683677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Kolory</a:t>
            </a:r>
            <a:r>
              <a:rPr dirty="0" sz="2000" spc="-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kole: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kora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zmysłowa,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417955" y="2850501"/>
            <a:ext cx="2400327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struktury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podkorowe.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75029" y="3740511"/>
            <a:ext cx="4229295" cy="114065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J.R.</a:t>
            </a:r>
            <a:r>
              <a:rPr dirty="0" sz="18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Binder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al.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(2016)</a:t>
            </a:r>
            <a:r>
              <a:rPr dirty="0" sz="18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Toward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</a:t>
            </a:r>
          </a:p>
          <a:p>
            <a:pPr marL="0" marR="0">
              <a:lnSpc>
                <a:spcPts val="2161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 b="1">
                <a:solidFill>
                  <a:srgbClr val="ffff00"/>
                </a:solidFill>
                <a:latin typeface="Calibri"/>
                <a:cs typeface="Calibri"/>
              </a:rPr>
              <a:t>Brain-Based</a:t>
            </a:r>
            <a:r>
              <a:rPr dirty="0" sz="1800" spc="-36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alibri"/>
                <a:cs typeface="Calibri"/>
              </a:rPr>
              <a:t>Componential</a:t>
            </a:r>
            <a:r>
              <a:rPr dirty="0" sz="1800" spc="-11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00"/>
                </a:solidFill>
                <a:latin typeface="Calibri"/>
                <a:cs typeface="Calibri"/>
              </a:rPr>
              <a:t>Semantic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Representation,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Cognitive</a:t>
            </a:r>
            <a:r>
              <a:rPr dirty="0" sz="18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Neuropsychology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33,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130-174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75029" y="4990445"/>
            <a:ext cx="4110777" cy="114073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E.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Chersoni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et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al.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(2021).</a:t>
            </a:r>
            <a:r>
              <a:rPr dirty="0" sz="1800" spc="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Decoding</a:t>
            </a:r>
            <a:r>
              <a:rPr dirty="0" sz="1800" spc="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Word</a:t>
            </a:r>
          </a:p>
          <a:p>
            <a:pPr marL="0" marR="0">
              <a:lnSpc>
                <a:spcPts val="2163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Embeddings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with</a:t>
            </a:r>
            <a:r>
              <a:rPr dirty="0" sz="1800" spc="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Brain-Based</a:t>
            </a:r>
            <a:r>
              <a:rPr dirty="0" sz="18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Semantic</a:t>
            </a:r>
          </a:p>
          <a:p>
            <a:pPr marL="0" marR="0">
              <a:lnSpc>
                <a:spcPts val="2159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Features.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Computational</a:t>
            </a:r>
            <a:r>
              <a:rPr dirty="0" sz="1800" spc="18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Linguistics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1800" spc="4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eaeaea"/>
                </a:solidFill>
                <a:latin typeface="Calibri"/>
                <a:cs typeface="Calibri"/>
              </a:rPr>
              <a:t>47</a:t>
            </a: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(3),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eaeaea"/>
                </a:solidFill>
                <a:latin typeface="Calibri"/>
                <a:cs typeface="Calibri"/>
              </a:rPr>
              <a:t>663-698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80437" y="278595"/>
            <a:ext cx="7382994" cy="62053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410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Aktywność</a:t>
            </a:r>
            <a:r>
              <a:rPr dirty="0" sz="3600" spc="16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mózgu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FDOBIF+Symbol"/>
                <a:cs typeface="FDOBIF+Symbol"/>
              </a:rPr>
              <a:t></a:t>
            </a:r>
            <a:r>
              <a:rPr dirty="0" sz="3600" spc="-91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Obrazy</a:t>
            </a:r>
            <a:r>
              <a:rPr dirty="0" sz="3600" spc="-3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mentalne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0859" y="1453846"/>
            <a:ext cx="2967382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Aktywność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kory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wzrokowej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0859" y="1759317"/>
            <a:ext cx="3025144" cy="12631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mierzona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przez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fMRI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skorelowana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cechami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głębokich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sieci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CNN,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nauczeniu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obrazach.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0859" y="3054971"/>
            <a:ext cx="2487089" cy="12631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dużej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bazy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obrazów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wybierany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obraz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najbardziej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zbliżonych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cechach.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0859" y="4350752"/>
            <a:ext cx="2232459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Horikawa,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Kamitani,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0859" y="4655552"/>
            <a:ext cx="3222883" cy="12632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Generic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decoding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seen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imagined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objects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using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hierarchical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visual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features.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Nature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Comm.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2017.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27094" y="298356"/>
            <a:ext cx="4490241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Rekonstrukcja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obrazów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0859" y="4366210"/>
            <a:ext cx="9818995" cy="654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 i="1">
                <a:solidFill>
                  <a:srgbClr val="eaeaea"/>
                </a:solidFill>
                <a:latin typeface="Calibri"/>
                <a:cs typeface="Calibri"/>
              </a:rPr>
              <a:t>MinD-Vis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 spc="-16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Sparse</a:t>
            </a:r>
            <a:r>
              <a:rPr dirty="0" sz="2000" spc="-44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 i="1">
                <a:solidFill>
                  <a:srgbClr val="eaeaea"/>
                </a:solidFill>
                <a:latin typeface="Calibri"/>
                <a:cs typeface="Calibri"/>
              </a:rPr>
              <a:t>M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asked</a:t>
            </a:r>
            <a:r>
              <a:rPr dirty="0" sz="2000" spc="-31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Bra</a:t>
            </a:r>
            <a:r>
              <a:rPr dirty="0" sz="2000" b="1" i="1">
                <a:solidFill>
                  <a:srgbClr val="eaeaea"/>
                </a:solidFill>
                <a:latin typeface="Calibri"/>
                <a:cs typeface="Calibri"/>
              </a:rPr>
              <a:t>in</a:t>
            </a:r>
            <a:r>
              <a:rPr dirty="0" sz="2000" spc="-20" b="1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Modeling</a:t>
            </a:r>
            <a:r>
              <a:rPr dirty="0" sz="2000" spc="-30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with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Double-Conditioned</a:t>
            </a:r>
            <a:r>
              <a:rPr dirty="0" sz="2000" spc="-37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Latent</a:t>
            </a:r>
            <a:r>
              <a:rPr dirty="0" sz="2000" spc="-30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 i="1">
                <a:solidFill>
                  <a:srgbClr val="eaeaea"/>
                </a:solidFill>
                <a:latin typeface="Calibri"/>
                <a:cs typeface="Calibri"/>
              </a:rPr>
              <a:t>D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iffusion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Model</a:t>
            </a:r>
            <a:r>
              <a:rPr dirty="0" sz="2000" spc="-28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for</a:t>
            </a:r>
          </a:p>
          <a:p>
            <a:pPr marL="0" marR="0">
              <a:lnSpc>
                <a:spcPts val="2403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Human</a:t>
            </a:r>
            <a:r>
              <a:rPr dirty="0" sz="2000" spc="-19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 i="1">
                <a:solidFill>
                  <a:srgbClr val="eaeaea"/>
                </a:solidFill>
                <a:latin typeface="Calibri"/>
                <a:cs typeface="Calibri"/>
              </a:rPr>
              <a:t>Vis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ion</a:t>
            </a:r>
            <a:r>
              <a:rPr dirty="0" sz="2000" spc="-19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Decoding.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0859" y="5052681"/>
            <a:ext cx="9958946" cy="95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MinD-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Vis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stanie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dekodować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aktywność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opartą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skanach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fMRI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rekonstruować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obrazy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tylko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wiarygodnymi</a:t>
            </a:r>
            <a:r>
              <a:rPr dirty="0" sz="2000" spc="-3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szczegółami,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ale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także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dokładną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semantyką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cechami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obrazu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(tekstura,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kształt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itp.).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lewej: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idea.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Środek: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wcześniejsze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próby.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0859" y="5967361"/>
            <a:ext cx="4773046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prawej: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Przykłady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rekonstrukcji</a:t>
            </a:r>
            <a:r>
              <a:rPr dirty="0" sz="2000" spc="-4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MinD-Vis.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78326" y="176781"/>
            <a:ext cx="4589935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wśród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naszych</a:t>
            </a:r>
            <a:r>
              <a:rPr dirty="0" sz="3600" spc="-12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psów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5418" y="4274171"/>
            <a:ext cx="10320461" cy="156808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Woof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(NMF)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być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pierwszym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urządzeniem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tłumaczącym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myśli</a:t>
            </a:r>
            <a:r>
              <a:rPr dirty="0" sz="2000" spc="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zwierząt</a:t>
            </a:r>
            <a:r>
              <a:rPr dirty="0" sz="2000" spc="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język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angielski.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Technologią,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która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umożliwia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zrozumienie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myśli</a:t>
            </a:r>
            <a:r>
              <a:rPr dirty="0" sz="2000" spc="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zwierzęcia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EEG.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Zakładając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specjalne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urządzenie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jego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głowę,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czasie</a:t>
            </a:r>
            <a:r>
              <a:rPr dirty="0" sz="2000" spc="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rzeczywistym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skanowana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aktywność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bioelektryczna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Konkretne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regiony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ośrodkowego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układu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nerwowego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odpowiadają</a:t>
            </a:r>
            <a:r>
              <a:rPr dirty="0" sz="20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komunikatom</a:t>
            </a:r>
            <a:r>
              <a:rPr dirty="0" sz="2000" spc="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takim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jak: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"Jestem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zmęczony",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"Jestem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głodny",</a:t>
            </a:r>
            <a:r>
              <a:rPr dirty="0" sz="2000" spc="-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"Jestem</a:t>
            </a:r>
            <a:r>
              <a:rPr dirty="0" sz="2000" spc="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podekscytowany",</a:t>
            </a:r>
            <a:r>
              <a:rPr dirty="0" sz="2000" spc="-3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także</a:t>
            </a:r>
            <a:r>
              <a:rPr dirty="0" sz="2000" spc="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"Kim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jesteś?".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85418" y="5798502"/>
            <a:ext cx="8400862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Poza</a:t>
            </a:r>
            <a:r>
              <a:rPr dirty="0" sz="2000" spc="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EEG,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urządzeniu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zastosowano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mikrokomputer</a:t>
            </a:r>
            <a:r>
              <a:rPr dirty="0" sz="2000" spc="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oraz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oprogramowanie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BCI.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64662" y="2735444"/>
            <a:ext cx="5524383" cy="6579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880"/>
              </a:lnSpc>
              <a:spcBef>
                <a:spcPts val="0"/>
              </a:spcBef>
              <a:spcAft>
                <a:spcPts val="0"/>
              </a:spcAft>
            </a:pP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Kreatywność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i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wyobraźnia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287647" y="3345715"/>
            <a:ext cx="3474419" cy="65759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877"/>
              </a:lnSpc>
              <a:spcBef>
                <a:spcPts val="0"/>
              </a:spcBef>
              <a:spcAft>
                <a:spcPts val="0"/>
              </a:spcAft>
            </a:pP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Generatywna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AI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763389" y="363641"/>
            <a:ext cx="2731986" cy="91713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51713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dirty="0" sz="3200" spc="-12">
                <a:solidFill>
                  <a:srgbClr val="ffc000"/>
                </a:solidFill>
                <a:latin typeface="Calibri"/>
                <a:cs typeface="Calibri"/>
              </a:rPr>
              <a:t>Kogni</a:t>
            </a:r>
          </a:p>
          <a:p>
            <a:pPr marL="0" marR="0">
              <a:lnSpc>
                <a:spcPts val="3119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Nauki</a:t>
            </a:r>
            <a:r>
              <a:rPr dirty="0" sz="2800" spc="12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 spc="-12">
                <a:solidFill>
                  <a:srgbClr val="ffc000"/>
                </a:solidFill>
                <a:latin typeface="Calibri"/>
                <a:cs typeface="Calibri"/>
              </a:rPr>
              <a:t>kognitywne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25014" y="1597767"/>
            <a:ext cx="1549449" cy="410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9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Biohybrydy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051290" y="2313412"/>
            <a:ext cx="1711147" cy="7393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9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00b0f0"/>
                </a:solidFill>
                <a:latin typeface="Calibri"/>
                <a:cs typeface="Calibri"/>
              </a:rPr>
              <a:t>Nano:</a:t>
            </a:r>
            <a:r>
              <a:rPr dirty="0" sz="2400" spc="-13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b0f0"/>
                </a:solidFill>
                <a:latin typeface="Calibri"/>
                <a:cs typeface="Calibri"/>
              </a:rPr>
              <a:t>Fizyka</a:t>
            </a:r>
          </a:p>
          <a:p>
            <a:pPr marL="138683" marR="0">
              <a:lnSpc>
                <a:spcPts val="2591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 spc="-31">
                <a:solidFill>
                  <a:srgbClr val="00b0f0"/>
                </a:solidFill>
                <a:latin typeface="Calibri"/>
                <a:cs typeface="Calibri"/>
              </a:rPr>
              <a:t>Kwantowa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953258" y="2948345"/>
            <a:ext cx="681927" cy="53481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dirty="0" sz="3200">
                <a:solidFill>
                  <a:srgbClr val="92d050"/>
                </a:solidFill>
                <a:latin typeface="Calibri"/>
                <a:cs typeface="Calibri"/>
              </a:rPr>
              <a:t>Bio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852916" y="3182987"/>
            <a:ext cx="2635881" cy="6535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Egzaflopowe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komputery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2050" baseline="30000" spc="-12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r>
              <a:rPr dirty="0" sz="2050" baseline="30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dirty="0" sz="2050" baseline="30000" spc="-12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r>
              <a:rPr dirty="0" sz="2050" baseline="30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op/sek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852916" y="3792588"/>
            <a:ext cx="3040399" cy="15683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Karty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graficzne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GPU,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TPU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Meta: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600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000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kart</a:t>
            </a:r>
            <a:r>
              <a:rPr dirty="0" sz="2000" spc="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H100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</a:t>
            </a:r>
            <a:r>
              <a:rPr dirty="0" sz="2000" spc="-11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South</a:t>
            </a:r>
            <a:r>
              <a:rPr dirty="0" sz="2000" spc="-11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neuromorficzny</a:t>
            </a:r>
          </a:p>
          <a:p>
            <a:pPr marL="0" marR="0">
              <a:lnSpc>
                <a:spcPts val="2426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komputer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FDOBIF+Symbol"/>
                <a:cs typeface="FDOBIF+Symbol"/>
              </a:rPr>
              <a:t></a:t>
            </a:r>
            <a:r>
              <a:rPr dirty="0" sz="2000" spc="-5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ludzki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mózg.</a:t>
            </a:r>
          </a:p>
          <a:p>
            <a:pPr marL="0" marR="0">
              <a:lnSpc>
                <a:spcPts val="237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StarGate</a:t>
            </a:r>
            <a:r>
              <a:rPr dirty="0" sz="2000" spc="4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100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mld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$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868422" y="3831316"/>
            <a:ext cx="586680" cy="410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9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92d050"/>
                </a:solidFill>
                <a:latin typeface="Calibri"/>
                <a:cs typeface="Calibri"/>
              </a:rPr>
              <a:t>Lab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671826" y="4160210"/>
            <a:ext cx="985479" cy="41054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32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92d050"/>
                </a:solidFill>
                <a:latin typeface="Calibri"/>
                <a:cs typeface="Calibri"/>
              </a:rPr>
              <a:t>neuro-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368550" y="4489938"/>
            <a:ext cx="1594991" cy="410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29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92d050"/>
                </a:solidFill>
                <a:latin typeface="Calibri"/>
                <a:cs typeface="Calibri"/>
              </a:rPr>
              <a:t>kognitywne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758942" y="5422051"/>
            <a:ext cx="807466" cy="53481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911"/>
              </a:lnSpc>
              <a:spcBef>
                <a:spcPts val="0"/>
              </a:spcBef>
              <a:spcAft>
                <a:spcPts val="0"/>
              </a:spcAft>
            </a:pPr>
            <a:r>
              <a:rPr dirty="0" sz="3200" spc="-33">
                <a:solidFill>
                  <a:srgbClr val="ffff00"/>
                </a:solidFill>
                <a:latin typeface="Calibri"/>
                <a:cs typeface="Calibri"/>
              </a:rPr>
              <a:t>Info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3093085" y="5874075"/>
            <a:ext cx="6124678" cy="73994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932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 spc="-10">
                <a:solidFill>
                  <a:srgbClr val="ffff00"/>
                </a:solidFill>
                <a:latin typeface="Calibri"/>
                <a:cs typeface="Calibri"/>
              </a:rPr>
              <a:t>Informatyka,</a:t>
            </a:r>
            <a:r>
              <a:rPr dirty="0" sz="2400" spc="-1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00"/>
                </a:solidFill>
                <a:latin typeface="Calibri"/>
                <a:cs typeface="Calibri"/>
              </a:rPr>
              <a:t>inteligencja</a:t>
            </a:r>
            <a:r>
              <a:rPr dirty="0" sz="2400" spc="-2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00"/>
                </a:solidFill>
                <a:latin typeface="Calibri"/>
                <a:cs typeface="Calibri"/>
              </a:rPr>
              <a:t>obliczeniowa/sztuczna,</a:t>
            </a:r>
          </a:p>
          <a:p>
            <a:pPr marL="673988" marR="0">
              <a:lnSpc>
                <a:spcPts val="2594"/>
              </a:lnSpc>
              <a:spcBef>
                <a:spcPts val="0"/>
              </a:spcBef>
              <a:spcAft>
                <a:spcPts val="0"/>
              </a:spcAft>
            </a:pPr>
            <a:r>
              <a:rPr dirty="0" sz="2400">
                <a:solidFill>
                  <a:srgbClr val="ffff00"/>
                </a:solidFill>
                <a:latin typeface="Calibri"/>
                <a:cs typeface="Calibri"/>
              </a:rPr>
              <a:t>uczenie</a:t>
            </a:r>
            <a:r>
              <a:rPr dirty="0" sz="24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00"/>
                </a:solidFill>
                <a:latin typeface="Calibri"/>
                <a:cs typeface="Calibri"/>
              </a:rPr>
              <a:t>maszynowe,</a:t>
            </a:r>
            <a:r>
              <a:rPr dirty="0" sz="2400" spc="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ffff00"/>
                </a:solidFill>
                <a:latin typeface="Calibri"/>
                <a:cs typeface="Calibri"/>
              </a:rPr>
              <a:t>sieci</a:t>
            </a:r>
            <a:r>
              <a:rPr dirty="0" sz="2400" spc="-16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ffff00"/>
                </a:solidFill>
                <a:latin typeface="Calibri"/>
                <a:cs typeface="Calibri"/>
              </a:rPr>
              <a:t>neuronowe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773424" y="51468"/>
            <a:ext cx="4796559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Neuronalny</a:t>
            </a:r>
            <a:r>
              <a:rPr dirty="0" sz="3600" spc="-36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determinizm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79118" y="3943554"/>
            <a:ext cx="7198858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cc66"/>
                </a:solidFill>
                <a:latin typeface="Calibri"/>
                <a:cs typeface="Calibri"/>
              </a:rPr>
              <a:t>Genetyczny</a:t>
            </a:r>
            <a:r>
              <a:rPr dirty="0" sz="2000" b="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c66"/>
                </a:solidFill>
                <a:latin typeface="Calibri"/>
                <a:cs typeface="Calibri"/>
              </a:rPr>
              <a:t>determinizm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20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określa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ogólny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rozwój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sprawność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579118" y="4401299"/>
            <a:ext cx="9634099" cy="156828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cc66"/>
                </a:solidFill>
                <a:latin typeface="Calibri"/>
                <a:cs typeface="Calibri"/>
              </a:rPr>
              <a:t>Neuronalny</a:t>
            </a:r>
            <a:r>
              <a:rPr dirty="0" sz="2000" spc="-15" b="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c66"/>
                </a:solidFill>
                <a:latin typeface="Calibri"/>
                <a:cs typeface="Calibri"/>
              </a:rPr>
              <a:t>determinizm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dirty="0" sz="2000" spc="436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wynik</a:t>
            </a:r>
            <a:r>
              <a:rPr dirty="0" sz="20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doświadczeń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życiowych,</a:t>
            </a:r>
            <a:r>
              <a:rPr dirty="0" sz="2000" spc="-3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wychowania,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kultury,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propagandy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warunkuje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nasze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skojarzenia,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myśli,</a:t>
            </a:r>
            <a:r>
              <a:rPr dirty="0" sz="2000" spc="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reakcje.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spc="-11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7" b="1">
                <a:solidFill>
                  <a:srgbClr val="ffffff"/>
                </a:solidFill>
                <a:latin typeface="Calibri"/>
                <a:cs typeface="Calibri"/>
              </a:rPr>
              <a:t>możemy</a:t>
            </a:r>
            <a:r>
              <a:rPr dirty="0" sz="20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myśleć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inaczej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niż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pozwala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aktywność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neuronalna!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Prawdziwa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przyczyna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myśli</a:t>
            </a:r>
            <a:r>
              <a:rPr dirty="0" sz="2000" spc="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neurodynamika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decyduje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tym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struktura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mózgu,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połączenia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między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różnymi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obszarami,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czyli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konektom.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79118" y="6078003"/>
            <a:ext cx="7512375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Liczne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zaburzenia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psychiczne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wynikają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47">
                <a:solidFill>
                  <a:srgbClr val="ffffff"/>
                </a:solidFill>
                <a:latin typeface="Calibri"/>
                <a:cs typeface="Calibri"/>
              </a:rPr>
              <a:t>ze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złej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wewnętrznej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komunikacji.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GIGO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Garbage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In,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Garbage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Out.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zaśmiecajmy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swoich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mózgów!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228342" y="227962"/>
            <a:ext cx="3066630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AI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Tools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1/2024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43432" y="998206"/>
            <a:ext cx="3227132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Billions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of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users.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1%=250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mln.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like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talk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(chat),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write,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create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images.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3432" y="1988516"/>
            <a:ext cx="3008625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favorite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philosophers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43432" y="3665841"/>
            <a:ext cx="2649779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More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useful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for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science: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43432" y="4046841"/>
            <a:ext cx="4678834" cy="156871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Perplexity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Elicit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Consensus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45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SciSpace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Iris.ai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Insightful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</a:t>
            </a:r>
            <a:r>
              <a:rPr dirty="0" sz="2000" spc="-21" u="sng">
                <a:solidFill>
                  <a:srgbClr val="ffae0c"/>
                </a:solidFill>
                <a:latin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knowledge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Litmaps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Explainpaper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ScienceOpen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X-mol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SciMat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45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InfraNodus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ChatPDF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100’s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more,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TAPoR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572890" y="242603"/>
            <a:ext cx="5343188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 spc="-38">
                <a:solidFill>
                  <a:srgbClr val="ffcc00"/>
                </a:solidFill>
                <a:latin typeface="Calibri"/>
                <a:cs typeface="Calibri"/>
              </a:rPr>
              <a:t>Potęga</a:t>
            </a:r>
            <a:r>
              <a:rPr dirty="0" sz="3600" spc="38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00"/>
                </a:solidFill>
                <a:latin typeface="Calibri"/>
                <a:cs typeface="Calibri"/>
              </a:rPr>
              <a:t>imitacji</a:t>
            </a:r>
            <a:r>
              <a:rPr dirty="0" sz="360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dirty="0" sz="3600" spc="-13">
                <a:solidFill>
                  <a:srgbClr val="ffcc00"/>
                </a:solidFill>
                <a:latin typeface="Calibri"/>
                <a:cs typeface="Calibri"/>
              </a:rPr>
              <a:t>jest</a:t>
            </a:r>
            <a:r>
              <a:rPr dirty="0" sz="3600" spc="13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dirty="0" sz="3600" spc="-14">
                <a:solidFill>
                  <a:srgbClr val="ffcc00"/>
                </a:solidFill>
                <a:latin typeface="Calibri"/>
                <a:cs typeface="Calibri"/>
              </a:rPr>
              <a:t>wielka</a:t>
            </a:r>
            <a:r>
              <a:rPr dirty="0" sz="3600" spc="14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00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05314" y="4379963"/>
            <a:ext cx="1754019" cy="126343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Czy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tylko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imituje?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Czy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mózgi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robią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coś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innego?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37634" y="298356"/>
            <a:ext cx="3470417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Duży</a:t>
            </a:r>
            <a:r>
              <a:rPr dirty="0" sz="3600" spc="-1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może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więcej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39" y="1022336"/>
            <a:ext cx="8918870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BART/GPT-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3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zaczęły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trend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tworzenia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wielkich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teraz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wiele.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5839" y="1403336"/>
            <a:ext cx="7431700" cy="3492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Palm-E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eaeaea"/>
                </a:solidFill>
                <a:latin typeface="Calibri"/>
                <a:cs typeface="Calibri"/>
              </a:rPr>
              <a:t>wyjaśnia</a:t>
            </a:r>
            <a:r>
              <a:rPr dirty="0" sz="2000" spc="-11" u="sng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eaeaea"/>
                </a:solidFill>
                <a:latin typeface="Calibri"/>
                <a:cs typeface="Calibri"/>
              </a:rPr>
              <a:t>żarty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maszyny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miały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nigdy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rozumieć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humoru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749675" y="1784336"/>
            <a:ext cx="3761347" cy="653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Mysz: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ok.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(10</a:t>
            </a:r>
            <a:r>
              <a:rPr dirty="0" sz="2050" baseline="30000" spc="-12">
                <a:solidFill>
                  <a:srgbClr val="eaeaea"/>
                </a:solidFill>
                <a:latin typeface="Calibri"/>
                <a:cs typeface="Calibri"/>
              </a:rPr>
              <a:t>8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neuronów,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ok.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bln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(10</a:t>
            </a:r>
            <a:r>
              <a:rPr dirty="0" sz="2050" baseline="30000" spc="-12">
                <a:solidFill>
                  <a:srgbClr val="eaeaea"/>
                </a:solidFill>
                <a:latin typeface="Calibri"/>
                <a:cs typeface="Calibri"/>
              </a:rPr>
              <a:t>12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synaps.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5839" y="2470390"/>
            <a:ext cx="3860786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Człowiek: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(10</a:t>
            </a:r>
            <a:r>
              <a:rPr dirty="0" sz="2050" baseline="30000" spc="-12">
                <a:solidFill>
                  <a:srgbClr val="eaeaea"/>
                </a:solidFill>
                <a:latin typeface="Calibri"/>
                <a:cs typeface="Calibri"/>
              </a:rPr>
              <a:t>11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neuronów,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05839" y="2775190"/>
            <a:ext cx="6131529" cy="95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1000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bln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(10</a:t>
            </a:r>
            <a:r>
              <a:rPr dirty="0" sz="2050" baseline="30000" spc="-12">
                <a:solidFill>
                  <a:srgbClr val="eaeaea"/>
                </a:solidFill>
                <a:latin typeface="Calibri"/>
                <a:cs typeface="Calibri"/>
              </a:rPr>
              <a:t>15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synaps.</a:t>
            </a:r>
            <a:r>
              <a:rPr dirty="0" sz="2000" spc="22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GPT-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4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1/1000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naszych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…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6500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obliczeń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karcie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A100,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koszt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224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$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OpenAI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Potrzebna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dedykowana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elektrownia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jądrowa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…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80434" y="87409"/>
            <a:ext cx="7549720" cy="294334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3567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AI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już</a:t>
            </a:r>
            <a:r>
              <a:rPr dirty="0" sz="3600" spc="12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działa</a:t>
            </a:r>
            <a:r>
              <a:rPr dirty="0" sz="3600" spc="-19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lepiej</a:t>
            </a:r>
            <a:r>
              <a:rPr dirty="0" sz="3600" spc="-24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niż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ludzie</a:t>
            </a:r>
          </a:p>
          <a:p>
            <a:pPr marL="0" marR="0">
              <a:lnSpc>
                <a:spcPts val="2446"/>
              </a:lnSpc>
              <a:spcBef>
                <a:spcPts val="180"/>
              </a:spcBef>
              <a:spcAft>
                <a:spcPts val="0"/>
              </a:spcAft>
            </a:pP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Rozumowanie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1997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szachy,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Deep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Blue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(GOFAI)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wygrywa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szachy;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2016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AlphaGo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wygrywa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Go;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2017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AlphaGo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Zero.</a:t>
            </a:r>
          </a:p>
          <a:p>
            <a:pPr marL="0" marR="0">
              <a:lnSpc>
                <a:spcPts val="2446"/>
              </a:lnSpc>
              <a:spcBef>
                <a:spcPts val="459"/>
              </a:spcBef>
              <a:spcAft>
                <a:spcPts val="0"/>
              </a:spcAft>
            </a:pP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Strategia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2017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OpenAI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wygrywa</a:t>
            </a:r>
            <a:r>
              <a:rPr dirty="0" sz="2000" spc="-4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Pokera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otwarte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gry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strategiczne,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np.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Dota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2;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2019-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Starcraft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II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…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nam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zostało?</a:t>
            </a:r>
          </a:p>
          <a:p>
            <a:pPr marL="0" marR="0">
              <a:lnSpc>
                <a:spcPts val="2446"/>
              </a:lnSpc>
              <a:spcBef>
                <a:spcPts val="495"/>
              </a:spcBef>
              <a:spcAft>
                <a:spcPts val="0"/>
              </a:spcAft>
            </a:pP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Percepcja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rozpoznawanie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obrazów,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twarzy,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osobowości,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preferencji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seksualnych,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politycznych,</a:t>
            </a:r>
            <a:r>
              <a:rPr dirty="0" sz="2000" spc="-4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podstawie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zdjęć.</a:t>
            </a:r>
          </a:p>
          <a:p>
            <a:pPr marL="0" marR="0">
              <a:lnSpc>
                <a:spcPts val="2446"/>
              </a:lnSpc>
              <a:spcBef>
                <a:spcPts val="460"/>
              </a:spcBef>
              <a:spcAft>
                <a:spcPts val="0"/>
              </a:spcAft>
            </a:pP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Robotyka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2020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fikołki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parcour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Boston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Dynamics,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autonomiczne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drony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980434" y="2986772"/>
            <a:ext cx="6659485" cy="3492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pojazdy,</a:t>
            </a:r>
            <a:r>
              <a:rPr dirty="0" sz="2000" spc="-3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roboty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Tesli,</a:t>
            </a:r>
            <a:r>
              <a:rPr dirty="0" sz="2000" spc="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RT-2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wizja-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język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działanie,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modele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RT-X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980434" y="3355580"/>
            <a:ext cx="7426379" cy="26094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Eksperymenty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naukowe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2015-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mechanizm</a:t>
            </a:r>
            <a:r>
              <a:rPr dirty="0" sz="2000" spc="-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regeneracji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płazińców.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2020-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AlphaFold</a:t>
            </a:r>
            <a:r>
              <a:rPr dirty="0" sz="2000" spc="-4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zwija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220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białek.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Coscientist</a:t>
            </a:r>
            <a:r>
              <a:rPr dirty="0" sz="2000" spc="46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lab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partner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(CMU).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2023-GNoME</a:t>
            </a:r>
            <a:r>
              <a:rPr dirty="0" sz="2000" spc="-3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(Deep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Mind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2.2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struktur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nowych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materiałów.</a:t>
            </a:r>
          </a:p>
          <a:p>
            <a:pPr marL="0" marR="0">
              <a:lnSpc>
                <a:spcPts val="2446"/>
              </a:lnSpc>
              <a:spcBef>
                <a:spcPts val="495"/>
              </a:spcBef>
              <a:spcAft>
                <a:spcPts val="0"/>
              </a:spcAft>
            </a:pPr>
            <a:r>
              <a:rPr dirty="0" sz="2000" b="1" u="sng">
                <a:solidFill>
                  <a:srgbClr val="ffff00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Kreatywność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wyobraźnia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AIVA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programy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komponujące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muzy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kę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Dall-E,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DeepArt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liczne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programy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projektowania.</a:t>
            </a:r>
          </a:p>
          <a:p>
            <a:pPr marL="0" marR="0">
              <a:lnSpc>
                <a:spcPts val="2449"/>
              </a:lnSpc>
              <a:spcBef>
                <a:spcPts val="455"/>
              </a:spcBef>
              <a:spcAft>
                <a:spcPts val="0"/>
              </a:spcAft>
            </a:pP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Język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2011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IBM</a:t>
            </a:r>
            <a:r>
              <a:rPr dirty="0" sz="2000" spc="-3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Watson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wygrywa</a:t>
            </a:r>
            <a:r>
              <a:rPr dirty="0" sz="2000" spc="-4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Jeopardy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(Va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Banque);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2018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Watson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Debater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wygrywa</a:t>
            </a:r>
            <a:r>
              <a:rPr dirty="0" sz="2000" spc="-3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filozofami,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2022</a:t>
            </a:r>
            <a:r>
              <a:rPr dirty="0" sz="2000" spc="-32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ChatGPT</a:t>
            </a:r>
            <a:r>
              <a:rPr dirty="0" sz="2000" spc="-1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mas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2020: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BERT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odpowiada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000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pytań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SQuAD.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80434" y="5921031"/>
            <a:ext cx="6880809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Cyborgizacja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:</a:t>
            </a:r>
            <a:r>
              <a:rPr dirty="0" sz="2000" spc="1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interfejsy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komputer,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optymalizacja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?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40229" y="91727"/>
            <a:ext cx="7356888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AlphaGo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Zero</a:t>
            </a:r>
            <a:r>
              <a:rPr dirty="0" sz="3600" spc="-2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sam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uczy</a:t>
            </a:r>
            <a:r>
              <a:rPr dirty="0" sz="3600" spc="-1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się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Go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od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zera!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69034" y="5806441"/>
            <a:ext cx="8959501" cy="95897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Nadludzki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poziom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strategicznej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grze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Go.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Ludzkie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doświadczenie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przewyższone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przez</a:t>
            </a: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oprogramowanie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grające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przeciwko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własnej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kopii.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Wyszukiwanie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NN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jako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heurystyka.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Ludzka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wiedza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staje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nieistotna</a:t>
            </a:r>
            <a:r>
              <a:rPr dirty="0" sz="2000" spc="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...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27634" y="6136220"/>
            <a:ext cx="7965078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Llama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otwarty,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znacznie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mniejszy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niż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duże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komercyjne.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Intro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Large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Language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Models,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Andrej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Karpathy</a:t>
            </a:r>
          </a:p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00118" y="129156"/>
            <a:ext cx="2848934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Obrazy</a:t>
            </a:r>
            <a:r>
              <a:rPr dirty="0" sz="3600" spc="-4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słowa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42720" y="5703709"/>
            <a:ext cx="9675438" cy="653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Wzrok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dostarcza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najwięcej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informacji,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myślenie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wykorzystuje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obrazy,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aktywacje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Generatywne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aktywacje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neuronowych: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DallE-2,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Stable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Diffusion,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Midjourney</a:t>
            </a:r>
            <a:r>
              <a:rPr dirty="0" sz="2000" spc="-4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…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>
            <a:hlinkClick r:id="rId2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622038" y="213266"/>
            <a:ext cx="3100684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Sor</a:t>
            </a:r>
            <a:r>
              <a:rPr dirty="0" sz="3600" spc="92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/LTX</a:t>
            </a:r>
            <a:r>
              <a:rPr dirty="0" sz="3600" spc="-28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Studio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12113" y="950037"/>
            <a:ext cx="9522015" cy="126384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Luty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2024: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Open-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AI,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nowy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system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tekst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realistyczne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wideo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obrazy,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doskonały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blending.</a:t>
            </a:r>
          </a:p>
          <a:p>
            <a:pPr marL="0" marR="0">
              <a:lnSpc>
                <a:spcPts val="2403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Zobaczyć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uwierzyć?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Trzeba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wrócić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sprawdzonych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źródeł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informacji.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Aktorzy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Hollywood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protestują,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sceny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zwierząt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będzie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łatwiej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dołączyć,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dubbing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będzie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realistycznie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brzmiącymi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głosami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aktorów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dowolnym</a:t>
            </a:r>
            <a:r>
              <a:rPr dirty="0" sz="2000" spc="-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języku.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64713" y="161831"/>
            <a:ext cx="5720928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Projektowanie: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zabawki</a:t>
            </a:r>
            <a:r>
              <a:rPr dirty="0" sz="3600" spc="-18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buty</a:t>
            </a: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>
            <a:hlinkClick r:id="rId2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90851" y="161831"/>
            <a:ext cx="7067651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Design: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tydzień</a:t>
            </a:r>
            <a:r>
              <a:rPr dirty="0" sz="3600" spc="-3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mody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AI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(NY,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4/2023)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21431" y="164879"/>
            <a:ext cx="5838769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00"/>
                </a:solidFill>
                <a:latin typeface="Calibri"/>
                <a:cs typeface="Calibri"/>
              </a:rPr>
              <a:t>Co</a:t>
            </a:r>
            <a:r>
              <a:rPr dirty="0" sz="360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00"/>
                </a:solidFill>
                <a:latin typeface="Calibri"/>
                <a:cs typeface="Calibri"/>
              </a:rPr>
              <a:t>wpływa</a:t>
            </a:r>
            <a:r>
              <a:rPr dirty="0" sz="3600" spc="-15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00"/>
                </a:solidFill>
                <a:latin typeface="Calibri"/>
                <a:cs typeface="Calibri"/>
              </a:rPr>
              <a:t>na</a:t>
            </a:r>
            <a:r>
              <a:rPr dirty="0" sz="3600" spc="-10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00"/>
                </a:solidFill>
                <a:latin typeface="Calibri"/>
                <a:cs typeface="Calibri"/>
              </a:rPr>
              <a:t>nasze</a:t>
            </a:r>
            <a:r>
              <a:rPr dirty="0" sz="3600" spc="-14">
                <a:solidFill>
                  <a:srgbClr val="ffcc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00"/>
                </a:solidFill>
                <a:latin typeface="Calibri"/>
                <a:cs typeface="Calibri"/>
              </a:rPr>
              <a:t>działania?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69813" y="2024328"/>
            <a:ext cx="960728" cy="92586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23"/>
              </a:lnSpc>
              <a:spcBef>
                <a:spcPts val="0"/>
              </a:spcBef>
              <a:spcAft>
                <a:spcPts val="0"/>
              </a:spcAft>
            </a:pPr>
            <a:r>
              <a:rPr dirty="0" sz="1650">
                <a:solidFill>
                  <a:srgbClr val="000000"/>
                </a:solidFill>
                <a:latin typeface="Arial"/>
                <a:cs typeface="Arial"/>
              </a:rPr>
              <a:t>Sekundy</a:t>
            </a:r>
          </a:p>
          <a:p>
            <a:pPr marL="81660" marR="0">
              <a:lnSpc>
                <a:spcPts val="1823"/>
              </a:lnSpc>
              <a:spcBef>
                <a:spcPts val="3393"/>
              </a:spcBef>
              <a:spcAft>
                <a:spcPts val="0"/>
              </a:spcAft>
            </a:pPr>
            <a:r>
              <a:rPr dirty="0" sz="1650">
                <a:solidFill>
                  <a:srgbClr val="000000"/>
                </a:solidFill>
                <a:latin typeface="Arial"/>
                <a:cs typeface="Arial"/>
              </a:rPr>
              <a:t>Minuty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099048" y="3335222"/>
            <a:ext cx="463953" cy="26965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23"/>
              </a:lnSpc>
              <a:spcBef>
                <a:spcPts val="0"/>
              </a:spcBef>
              <a:spcAft>
                <a:spcPts val="0"/>
              </a:spcAft>
            </a:pPr>
            <a:r>
              <a:rPr dirty="0" sz="1650">
                <a:solidFill>
                  <a:srgbClr val="000000"/>
                </a:solidFill>
                <a:latin typeface="Arial"/>
                <a:cs typeface="Arial"/>
              </a:rPr>
              <a:t>Dni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99709" y="3749115"/>
            <a:ext cx="970222" cy="26965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23"/>
              </a:lnSpc>
              <a:spcBef>
                <a:spcPts val="0"/>
              </a:spcBef>
              <a:spcAft>
                <a:spcPts val="0"/>
              </a:spcAft>
            </a:pPr>
            <a:r>
              <a:rPr dirty="0" sz="1650">
                <a:solidFill>
                  <a:srgbClr val="000000"/>
                </a:solidFill>
                <a:latin typeface="Arial"/>
                <a:cs typeface="Arial"/>
              </a:rPr>
              <a:t>Miesiące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998718" y="4225238"/>
            <a:ext cx="556803" cy="26965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23"/>
              </a:lnSpc>
              <a:spcBef>
                <a:spcPts val="0"/>
              </a:spcBef>
              <a:spcAft>
                <a:spcPts val="0"/>
              </a:spcAft>
            </a:pPr>
            <a:r>
              <a:rPr dirty="0" sz="1650">
                <a:solidFill>
                  <a:srgbClr val="000000"/>
                </a:solidFill>
                <a:latin typeface="Arial"/>
                <a:cs typeface="Arial"/>
              </a:rPr>
              <a:t>Lata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88431" y="4744011"/>
            <a:ext cx="659767" cy="26999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25"/>
              </a:lnSpc>
              <a:spcBef>
                <a:spcPts val="0"/>
              </a:spcBef>
              <a:spcAft>
                <a:spcPts val="0"/>
              </a:spcAft>
            </a:pPr>
            <a:r>
              <a:rPr dirty="0" sz="1650" spc="-10">
                <a:solidFill>
                  <a:srgbClr val="000000"/>
                </a:solidFill>
                <a:latin typeface="Arial"/>
                <a:cs typeface="Arial"/>
              </a:rPr>
              <a:t>Wieki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802503" y="5309691"/>
            <a:ext cx="1073446" cy="26965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823"/>
              </a:lnSpc>
              <a:spcBef>
                <a:spcPts val="0"/>
              </a:spcBef>
              <a:spcAft>
                <a:spcPts val="0"/>
              </a:spcAft>
            </a:pPr>
            <a:r>
              <a:rPr dirty="0" sz="1650">
                <a:solidFill>
                  <a:srgbClr val="000000"/>
                </a:solidFill>
                <a:latin typeface="Arial"/>
                <a:cs typeface="Arial"/>
              </a:rPr>
              <a:t>Miliony</a:t>
            </a:r>
            <a:r>
              <a:rPr dirty="0" sz="165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1650">
                <a:solidFill>
                  <a:srgbClr val="000000"/>
                </a:solidFill>
                <a:latin typeface="Arial"/>
                <a:cs typeface="Arial"/>
              </a:rPr>
              <a:t>lat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30654" y="5987187"/>
            <a:ext cx="9831749" cy="65417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Fenomik</a:t>
            </a:r>
            <a:r>
              <a:rPr dirty="0" sz="2000" spc="94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kognitywna:</a:t>
            </a:r>
            <a:r>
              <a:rPr dirty="0" sz="2000" spc="-4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neurochemii,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ekspresji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genów,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neurotransmiterów,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neurodynamiki,</a:t>
            </a: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przez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hormony,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kulturę,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procesy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rozwojowe,</a:t>
            </a:r>
            <a:r>
              <a:rPr dirty="0" sz="2000" spc="-3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aż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ewolucję.</a:t>
            </a:r>
          </a:p>
        </p:txBody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51609" y="298356"/>
            <a:ext cx="8441245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Słowa,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obrazy,</a:t>
            </a:r>
            <a:r>
              <a:rPr dirty="0" sz="3600" spc="-33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myśli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pobudzają</a:t>
            </a:r>
            <a:r>
              <a:rPr dirty="0" sz="3600" spc="-3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mózgi</a:t>
            </a:r>
            <a:r>
              <a:rPr dirty="0" sz="3600" spc="165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LLMy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0859" y="1166100"/>
            <a:ext cx="2670644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GPT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(2017)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Generative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0859" y="1470610"/>
            <a:ext cx="3060805" cy="95904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Pre-trained</a:t>
            </a:r>
            <a:r>
              <a:rPr dirty="0" sz="2000" spc="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2">
                <a:solidFill>
                  <a:srgbClr val="ffffff"/>
                </a:solidFill>
                <a:latin typeface="Calibri"/>
                <a:cs typeface="Calibri"/>
              </a:rPr>
              <a:t>Transformer,</a:t>
            </a:r>
          </a:p>
          <a:p>
            <a:pPr marL="0" marR="0">
              <a:lnSpc>
                <a:spcPts val="2403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czyli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generatywne,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wstępnie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nauczone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transformery.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0859" y="2538081"/>
            <a:ext cx="1719502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działa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GPT?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30859" y="2995535"/>
            <a:ext cx="2676977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Sieci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rozchodzących</a:t>
            </a:r>
            <a:r>
              <a:rPr dirty="0" sz="2000" spc="-3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aktywacji,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transformacji.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0859" y="3757535"/>
            <a:ext cx="2840910" cy="12635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Duch</a:t>
            </a:r>
            <a:r>
              <a:rPr dirty="0" sz="2000" spc="-3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dirty="0" sz="2000" spc="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al.,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4">
                <a:solidFill>
                  <a:srgbClr val="ffffff"/>
                </a:solidFill>
                <a:latin typeface="Calibri"/>
                <a:cs typeface="Calibri"/>
              </a:rPr>
              <a:t>Towards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Understanding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Natural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Language:</a:t>
            </a:r>
            <a:r>
              <a:rPr dirty="0" sz="2000" spc="-3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Neurocognitive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Inspirations.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0859" y="4977116"/>
            <a:ext cx="2903489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LNCS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4668,</a:t>
            </a:r>
            <a:r>
              <a:rPr dirty="0" sz="2000" spc="-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953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962,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2007</a:t>
            </a: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510786" y="196248"/>
            <a:ext cx="3322340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Jak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działają</a:t>
            </a:r>
            <a:r>
              <a:rPr dirty="0" sz="3600" spc="-2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LLM?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7247" y="1046085"/>
            <a:ext cx="7051255" cy="3492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</a:t>
            </a:r>
            <a:r>
              <a:rPr dirty="0" sz="2000" b="1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b="1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transformers</a:t>
            </a:r>
            <a:r>
              <a:rPr dirty="0" sz="2000" spc="-13" b="1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b="1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</a:t>
            </a:r>
            <a:r>
              <a:rPr dirty="0" sz="2000" b="1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(The</a:t>
            </a:r>
            <a:r>
              <a:rPr dirty="0" sz="2000" spc="-1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Financial</a:t>
            </a:r>
            <a:r>
              <a:rPr dirty="0" sz="2000" spc="-34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Times</a:t>
            </a:r>
            <a:r>
              <a:rPr dirty="0" sz="2000" spc="-11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+</a:t>
            </a:r>
            <a:r>
              <a:rPr dirty="0" sz="2000" spc="1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visual</a:t>
            </a:r>
            <a:r>
              <a:rPr dirty="0" sz="2000" spc="-27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storytelling)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0859" y="1390518"/>
            <a:ext cx="10446935" cy="99519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5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Transformery: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2017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roku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Google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zaczął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rewolucję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przedstawiając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nowe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podejście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</a:p>
          <a:p>
            <a:pPr marL="343204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neuronowych.</a:t>
            </a:r>
            <a:r>
              <a:rPr dirty="0" sz="2000" spc="40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Publikacja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Attention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</a:t>
            </a:r>
            <a:r>
              <a:rPr dirty="0" sz="2000" spc="17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</a:t>
            </a:r>
            <a:r>
              <a:rPr dirty="0" sz="2000" spc="-25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need,</a:t>
            </a:r>
            <a:r>
              <a:rPr dirty="0" sz="2000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pokazała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budować</a:t>
            </a:r>
            <a:r>
              <a:rPr dirty="0" sz="2000" spc="-3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programy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analizujące</a:t>
            </a:r>
          </a:p>
          <a:p>
            <a:pPr marL="34320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teksty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oparciu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mechanizm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uwagi,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łączący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różne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słowa.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0859" y="2381662"/>
            <a:ext cx="9561563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Wizualizacja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stronach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pokazuje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transformery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prostych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przykładach,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74064" y="2722739"/>
            <a:ext cx="6496285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dlaczego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pozwoliło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chatbotom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dobrze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opanować</a:t>
            </a:r>
            <a:r>
              <a:rPr dirty="0" sz="2000" spc="-3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język.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0859" y="3220243"/>
            <a:ext cx="10216245" cy="9946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LLM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mapują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biliony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słów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wielkie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tablice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liczb,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osadzając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tokeny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wielowymiarowych</a:t>
            </a:r>
          </a:p>
          <a:p>
            <a:pPr marL="34320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przestrzeniach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wektorowych,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nadając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im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sens,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kodując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cechy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relacje.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pozwala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przewidzieć</a:t>
            </a:r>
          </a:p>
          <a:p>
            <a:pPr marL="34320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następne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słowo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dowolnej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sekwencji,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też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wiarygodność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całego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zdania.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0859" y="4210553"/>
            <a:ext cx="7992819" cy="3956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5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Algorytmy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proste,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liczy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wielkość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 spc="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zbiorów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treningowych.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274064" y="4856975"/>
            <a:ext cx="4818149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Język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kluczem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wszystkiego: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obrazy,</a:t>
            </a:r>
            <a:r>
              <a:rPr dirty="0" sz="2000" spc="-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sygnały,</a:t>
            </a:r>
            <a:r>
              <a:rPr dirty="0" sz="2000" spc="-18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ruch</a:t>
            </a:r>
            <a:r>
              <a:rPr dirty="0" sz="2000" spc="-1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robotów,</a:t>
            </a:r>
            <a:r>
              <a:rPr dirty="0" sz="2000" spc="-2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DNA,</a:t>
            </a:r>
            <a:r>
              <a:rPr dirty="0" sz="2000" spc="-32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białka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…</a:t>
            </a:r>
          </a:p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95877" y="159291"/>
            <a:ext cx="3390292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Geometria</a:t>
            </a:r>
            <a:r>
              <a:rPr dirty="0" sz="3600" spc="-13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języka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39" y="5487605"/>
            <a:ext cx="9961504" cy="95868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Kropka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słowo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określonym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kontekście.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Zdanie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trajektoria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przestrzeni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definiującej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słowa.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Struktura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relacje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pomiędzy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pojęciami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podobne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różnych</a:t>
            </a:r>
            <a:r>
              <a:rPr dirty="0" sz="2000" spc="-3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językach!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Nawet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komunikacja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delfinów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podobną</a:t>
            </a:r>
            <a:r>
              <a:rPr dirty="0" sz="2000" spc="-4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strukturę.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LLMy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już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mówią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1000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języków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czytają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ponad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4000.</a:t>
            </a:r>
          </a:p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392170" y="230411"/>
            <a:ext cx="3972765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Google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Project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Astra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0950" y="947279"/>
            <a:ext cx="8447993" cy="9587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Orientacja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przestrzenna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pozwala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Gemini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zapamiętać,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gdzie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różne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przedmioty,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rozumieć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intencje,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gesty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szkice,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zamienić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rysunki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diagramy,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prowadzić</a:t>
            </a:r>
          </a:p>
          <a:p>
            <a:pPr marL="0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inteligentną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konwersację.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50950" y="1938744"/>
            <a:ext cx="2179898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Astra</a:t>
            </a:r>
            <a:r>
              <a:rPr dirty="0" sz="2000" spc="11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wideo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50950" y="2319260"/>
            <a:ext cx="8417084" cy="653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Gemini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widzi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przez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okulary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rysunek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tablicy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odpowiada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pytanie: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„co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mogę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dodać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system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szybciej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działał”.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246108" y="4374755"/>
            <a:ext cx="2587135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Okulary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AR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zbierają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wyświetlają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informację.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246108" y="5289537"/>
            <a:ext cx="2177707" cy="65352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Gemini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kojarzy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kota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Schrödingera.</a:t>
            </a:r>
          </a:p>
        </p:txBody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71414" y="227962"/>
            <a:ext cx="1477032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GTP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4o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50950" y="938135"/>
            <a:ext cx="7265834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GPT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4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omni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nowy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“flagowy”,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szybszy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lepszy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niż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GPT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-4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Turbo.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50950" y="1319135"/>
            <a:ext cx="10204410" cy="653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rozumować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czasie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rzeczywistym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korzystając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kombinacji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tekstu,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audio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wideo.</a:t>
            </a:r>
            <a:r>
              <a:rPr dirty="0" sz="2000" spc="43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Szybkość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reakcji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poziomie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człowieka,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320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ms,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GPT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4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średnio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5.4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50950" y="2005316"/>
            <a:ext cx="8022409" cy="7302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wymaga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transkrypcji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tekst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generacji,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wszystko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zintegrowano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sieci.</a:t>
            </a:r>
          </a:p>
          <a:p>
            <a:pPr marL="0" marR="0">
              <a:lnSpc>
                <a:spcPts val="2446"/>
              </a:lnSpc>
              <a:spcBef>
                <a:spcPts val="553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Możliwości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ekspresji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mowy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50950" y="2767316"/>
            <a:ext cx="2817974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Egzaminy: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tekst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+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rysunki.</a:t>
            </a:r>
          </a:p>
        </p:txBody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950587" y="3040244"/>
            <a:ext cx="2148799" cy="6579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880"/>
              </a:lnSpc>
              <a:spcBef>
                <a:spcPts val="0"/>
              </a:spcBef>
              <a:spcAft>
                <a:spcPts val="0"/>
              </a:spcAft>
            </a:pP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AI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i</a:t>
            </a:r>
            <a:r>
              <a:rPr dirty="0" sz="4000" spc="-1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mózgi</a:t>
            </a:r>
          </a:p>
        </p:txBody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209141" y="617841"/>
            <a:ext cx="4018154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Część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ludzi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uważa,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2">
                <a:solidFill>
                  <a:srgbClr val="ffffff"/>
                </a:solidFill>
                <a:latin typeface="Calibri"/>
                <a:cs typeface="Calibri"/>
              </a:rPr>
              <a:t>że</a:t>
            </a:r>
            <a:r>
              <a:rPr dirty="0" sz="2000" spc="4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wystarczy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im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prawa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półkula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mózgu.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LLMy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tak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mają.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09141" y="1380095"/>
            <a:ext cx="3522595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Dumnie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obnoszą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47">
                <a:solidFill>
                  <a:srgbClr val="ffffff"/>
                </a:solidFill>
                <a:latin typeface="Calibri"/>
                <a:cs typeface="Calibri"/>
              </a:rPr>
              <a:t>ze</a:t>
            </a:r>
            <a:r>
              <a:rPr dirty="0" sz="20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swoimi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lękami</a:t>
            </a:r>
            <a:r>
              <a:rPr dirty="0" sz="20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przed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fizyką,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matematyką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myśleniem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analitycznym.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09141" y="2446605"/>
            <a:ext cx="2140546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Humaniści,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artyści?</a:t>
            </a:r>
          </a:p>
        </p:txBody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620256" y="445883"/>
            <a:ext cx="3540821" cy="95875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Część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ludzi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uważa,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47">
                <a:solidFill>
                  <a:srgbClr val="ffffff"/>
                </a:solidFill>
                <a:latin typeface="Calibri"/>
                <a:cs typeface="Calibri"/>
              </a:rPr>
              <a:t>że</a:t>
            </a:r>
            <a:r>
              <a:rPr dirty="0" sz="2000" spc="4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wystarczy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im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lewa</a:t>
            </a:r>
            <a:r>
              <a:rPr dirty="0" sz="2000" spc="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półkula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mózgu.</a:t>
            </a:r>
          </a:p>
          <a:p>
            <a:pPr marL="0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Kujony,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geeks,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nerds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GOFAI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też.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00521" y="5199620"/>
            <a:ext cx="5677873" cy="9584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AE: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Wierzę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intuicje</a:t>
            </a:r>
            <a:r>
              <a:rPr dirty="0" sz="2000" spc="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inspiracje.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Wyobraźnia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 spc="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ważniejsza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wiedzy.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Wiedza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jest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ograniczona.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Wyobraźnia</a:t>
            </a:r>
            <a:r>
              <a:rPr dirty="0" sz="2000" spc="-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obejmuje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świat.</a:t>
            </a:r>
          </a:p>
        </p:txBody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142867" y="303563"/>
            <a:ext cx="3873221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ChatGPT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o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myśleniu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30426" y="1361852"/>
            <a:ext cx="7818116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Opisz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różnicę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pomiędzy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rozumowaniem,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myśleniem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skojarzeniowym.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630426" y="1779383"/>
            <a:ext cx="9255002" cy="15680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Myślenie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skojarzeniowe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proces,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którym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idee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łączone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sobą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poprzez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powiązania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skojarzenia.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Myślenie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skojarzeniowe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często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spontaniczne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niekontrolowane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prowadzić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tworzenia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nowych</a:t>
            </a:r>
            <a:r>
              <a:rPr dirty="0" sz="2000" spc="-3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idei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połączeń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między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różnymi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tematami.</a:t>
            </a:r>
            <a:r>
              <a:rPr dirty="0" sz="2000" spc="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Może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używane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jako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technika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twórczego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myślenia,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pozwalając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szybkie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wygenerowanie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pomysłów.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Może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przydatne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rozwiązywaniu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problemów.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30426" y="3379964"/>
            <a:ext cx="9288090" cy="156823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Rozumowanie</a:t>
            </a:r>
            <a:r>
              <a:rPr dirty="0" sz="2000" spc="-18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to</a:t>
            </a:r>
            <a:r>
              <a:rPr dirty="0" sz="2000" spc="-16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proces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którym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używamy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naszych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logicznych</a:t>
            </a:r>
            <a:r>
              <a:rPr dirty="0" sz="2000" spc="-3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analitycznych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umiejętności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dochodzenia</a:t>
            </a:r>
            <a:r>
              <a:rPr dirty="0" sz="2000" spc="-3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wniosków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podstawie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dostępnych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informacji.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Celem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rozumowania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zrozumienie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wyjaśnienie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zjawisk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oraz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podejmowanie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racjonalnych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decyzji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podstawie.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Proces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może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obejmować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definiowanie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problemu,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zbieranie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danych,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tworzenie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hipotez,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testowanie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hipotez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wyciąganie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wniosków.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630426" y="4980418"/>
            <a:ext cx="8202559" cy="126348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R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ozumowanie</a:t>
            </a:r>
            <a:r>
              <a:rPr dirty="0" sz="2000" spc="-18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jest</a:t>
            </a:r>
            <a:r>
              <a:rPr dirty="0" sz="2000" spc="-21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bardziej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analityczne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logiczne,</a:t>
            </a:r>
            <a:r>
              <a:rPr dirty="0" sz="2000" spc="-1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podczas</a:t>
            </a:r>
            <a:r>
              <a:rPr dirty="0" sz="2000" spc="-16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gdy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myślenie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skojarzeniowe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jest</a:t>
            </a:r>
            <a:r>
              <a:rPr dirty="0" sz="2000" spc="-2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bardziej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intuicyjne</a:t>
            </a:r>
            <a:r>
              <a:rPr dirty="0" sz="2000" spc="-33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twórcze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Oba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procesy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ważne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ludzkim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myśleniu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używane</a:t>
            </a:r>
            <a:r>
              <a:rPr dirty="0" sz="2000" spc="-3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różnych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sytuacjach.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Potrzebne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kształcenie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całościowe.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44798" y="160906"/>
            <a:ext cx="4654175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Od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genów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 spc="11">
                <a:solidFill>
                  <a:srgbClr val="ffcc66"/>
                </a:solidFill>
                <a:latin typeface="Calibri"/>
                <a:cs typeface="Calibri"/>
              </a:rPr>
              <a:t>do</a:t>
            </a:r>
            <a:r>
              <a:rPr dirty="0" sz="3600" spc="-2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neuronów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73122" y="5271502"/>
            <a:ext cx="7815561" cy="95868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1">
                <a:solidFill>
                  <a:srgbClr val="ffc000"/>
                </a:solidFill>
                <a:latin typeface="Calibri"/>
                <a:cs typeface="Calibri"/>
              </a:rPr>
              <a:t>Geny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=&gt;</a:t>
            </a:r>
            <a:r>
              <a:rPr dirty="0" sz="2000" spc="16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Białka</a:t>
            </a:r>
            <a:r>
              <a:rPr dirty="0" sz="2000" spc="28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struktury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ffc000"/>
                </a:solidFill>
                <a:latin typeface="Calibri"/>
                <a:cs typeface="Calibri"/>
              </a:rPr>
              <a:t>komórek</a:t>
            </a:r>
            <a:r>
              <a:rPr dirty="0" sz="2000" spc="19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spc="-19">
                <a:solidFill>
                  <a:srgbClr val="ffc000"/>
                </a:solidFill>
                <a:latin typeface="Calibri"/>
                <a:cs typeface="Calibri"/>
              </a:rPr>
              <a:t>receptory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ffc000"/>
                </a:solidFill>
                <a:latin typeface="Calibri"/>
                <a:cs typeface="Calibri"/>
              </a:rPr>
              <a:t>synapsy,</a:t>
            </a:r>
            <a:r>
              <a:rPr dirty="0" sz="2000" spc="1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kanały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jonowe</a:t>
            </a:r>
          </a:p>
          <a:p>
            <a:pPr marL="1066799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własności</a:t>
            </a:r>
            <a:r>
              <a:rPr dirty="0" sz="2000" spc="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neuronów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ich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połączeń,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neurodynamika</a:t>
            </a:r>
          </a:p>
          <a:p>
            <a:pPr marL="8534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fenotypy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kognitywne,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zaburzenia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zachowania,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zespoły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psychiatryczne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</p:txBody>
      </p: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209034" y="298356"/>
            <a:ext cx="3926130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Percepcja</a:t>
            </a:r>
            <a:r>
              <a:rPr dirty="0" sz="3600" spc="-1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i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edukacja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39" y="4334841"/>
            <a:ext cx="8215808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Mózg:</a:t>
            </a:r>
            <a:r>
              <a:rPr dirty="0" sz="2000" spc="-3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mld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neuronów,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100.000</a:t>
            </a:r>
            <a:r>
              <a:rPr dirty="0" sz="2000" spc="-4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mld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połączeń,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modularna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neuronowa.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5839" y="4716513"/>
            <a:ext cx="9616680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Naturalne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działanie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percepcja,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pamięć,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skojarzenia,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reakcje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emocjonalne,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bez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wysiłku.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Czemu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uczymy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szybko?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Bo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lata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dorastania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fundacyjny</a:t>
            </a:r>
            <a:r>
              <a:rPr dirty="0" sz="2000" spc="-5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mózgu.</a:t>
            </a:r>
            <a:r>
              <a:rPr dirty="0" sz="2000" spc="3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ChatGPT.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5839" y="5402261"/>
            <a:ext cx="9354696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Edukacja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krytyczna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analiza,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myślenie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analityczne,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algorytmiczne,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świata,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refleksja.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5839" y="5782971"/>
            <a:ext cx="9289137" cy="65417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LLM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działające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skojarzeniowo,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fantazje,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konfabulacje,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pamiętają</a:t>
            </a: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dokładnie,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potrzebują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krytyki,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logicznego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filtrowania</a:t>
            </a:r>
            <a:r>
              <a:rPr dirty="0" sz="2000" spc="-4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oparte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regułach/symbolach.</a:t>
            </a:r>
          </a:p>
        </p:txBody>
      </p: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880106" y="298356"/>
            <a:ext cx="6584319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Rekonstrukcja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semantyczna</a:t>
            </a:r>
            <a:r>
              <a:rPr dirty="0" sz="3600" spc="221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fMRI</a:t>
            </a:r>
          </a:p>
        </p:txBody>
      </p: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19802" y="105062"/>
            <a:ext cx="2302892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Inteligencja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39" y="1022844"/>
            <a:ext cx="3715289" cy="187324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Standardowe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egzaminy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+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liczne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testy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GPQA,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MMLU,</a:t>
            </a:r>
            <a:r>
              <a:rPr dirty="0" sz="2000" spc="-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PubMedQA;</a:t>
            </a:r>
          </a:p>
          <a:p>
            <a:pPr marL="0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matematyczne</a:t>
            </a:r>
            <a:r>
              <a:rPr dirty="0" sz="2000" spc="45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GSM8K,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MATH,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rozumowania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WinoGrande,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DROP,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czytania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zrozumieniem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RACE-H,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QuALITY,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programowania;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5839" y="2852279"/>
            <a:ext cx="1879574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BIG-Bench-Hard.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5839" y="3233279"/>
            <a:ext cx="3768053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GPQA</a:t>
            </a:r>
            <a:r>
              <a:rPr dirty="0" sz="2000" spc="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(A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Graduate-Level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Google-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Proof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Q&amp;A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Benchmark)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trudne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pytania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dla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ekspertów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studiach.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5839" y="4224261"/>
            <a:ext cx="3309442" cy="15680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Części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jednoznacznymi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rozwiązaniami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udało</a:t>
            </a:r>
            <a:r>
              <a:rPr dirty="0" sz="2000" spc="-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rozwiązać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ekspertom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innych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obszarów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30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minutach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dostępem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Internetu.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06754" y="5883541"/>
            <a:ext cx="10540377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Claude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dirty="0" sz="2000" spc="-13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Opus</a:t>
            </a:r>
            <a:r>
              <a:rPr dirty="0" sz="2000" spc="-23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spc="-448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przykładach</a:t>
            </a:r>
            <a:r>
              <a:rPr dirty="0" sz="2000" spc="-3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50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-60%</a:t>
            </a:r>
            <a:r>
              <a:rPr dirty="0" sz="2000" spc="-5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dobrych</a:t>
            </a:r>
            <a:r>
              <a:rPr dirty="0" sz="2000" spc="-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odpowiedzi,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GPT4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36-39%,</a:t>
            </a:r>
            <a:r>
              <a:rPr dirty="0" sz="2000" spc="-4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eksperci</a:t>
            </a:r>
            <a:r>
              <a:rPr dirty="0" sz="2000" spc="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danego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obszaru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60-80%.</a:t>
            </a:r>
          </a:p>
        </p:txBody>
      </p: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764026" y="298356"/>
            <a:ext cx="4816228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Danie</a:t>
            </a:r>
            <a:r>
              <a:rPr dirty="0" sz="3600" spc="80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Dennet</a:t>
            </a:r>
            <a:r>
              <a:rPr dirty="0" sz="3600" spc="2802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GPTchat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39" y="1022844"/>
            <a:ext cx="5591167" cy="95924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Creating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Large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Language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Model</a:t>
            </a:r>
            <a:r>
              <a:rPr dirty="0" sz="2000" spc="-23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of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Philosopher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Eric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Schwitzgebel,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David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Schwitzgebel,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Anna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Strasser</a:t>
            </a:r>
          </a:p>
          <a:p>
            <a:pPr marL="0" marR="0">
              <a:lnSpc>
                <a:spcPts val="2403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https://arxiv.org/abs/2302.01339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5839" y="2090025"/>
            <a:ext cx="7003642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duże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językowe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mogą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tworzyć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teksty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filozoficzne,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trudno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odróżnić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tekstów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tworzonych</a:t>
            </a:r>
            <a:r>
              <a:rPr dirty="0" sz="2000" spc="-4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znanych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filozofów?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5839" y="2775535"/>
            <a:ext cx="7153189" cy="65412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Daniel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Dennett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napisał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eseje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temat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filozoficznych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pytań,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</a:t>
            </a:r>
          </a:p>
          <a:p>
            <a:pPr marL="0" marR="0">
              <a:lnSpc>
                <a:spcPts val="2402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same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pytania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4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razy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odpowiedział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GPT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3.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więc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5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wersji.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5839" y="3461879"/>
            <a:ext cx="7465619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425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osób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próbowało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wskazać,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wersję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napisał</a:t>
            </a:r>
            <a:r>
              <a:rPr dirty="0" sz="2000" spc="-4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Dennett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Przypadkowy</a:t>
            </a:r>
            <a:r>
              <a:rPr dirty="0" sz="2000" spc="-3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wybór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5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20%,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doskonały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100%</a:t>
            </a:r>
            <a:r>
              <a:rPr dirty="0" sz="2000" spc="-3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poprawności.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05839" y="4148060"/>
            <a:ext cx="7446203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25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ekspertów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poprawnie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rozpoznało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50%,</a:t>
            </a:r>
            <a:r>
              <a:rPr dirty="0" sz="2000" spc="-3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podobnie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miłośnicy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filozofii.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05839" y="4529061"/>
            <a:ext cx="7291439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Pozostali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uczestnicy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badania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98)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odróżniali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odpowiedzi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GPT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-3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„prawdziwego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ludzkiego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filozofa”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poziomie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przypadku</a:t>
            </a:r>
            <a:r>
              <a:rPr dirty="0" sz="2000" spc="-4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(20%).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05839" y="5214861"/>
            <a:ext cx="7413813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Czy</a:t>
            </a:r>
            <a:r>
              <a:rPr dirty="0" sz="2000" spc="12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GPT-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3,</a:t>
            </a:r>
            <a:r>
              <a:rPr dirty="0" sz="2000" spc="-18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chociaż</a:t>
            </a:r>
            <a:r>
              <a:rPr dirty="0" sz="2000" spc="-27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nadal</a:t>
            </a:r>
            <a:r>
              <a:rPr dirty="0" sz="2000" spc="-14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małe,</a:t>
            </a:r>
            <a:r>
              <a:rPr dirty="0" sz="2000" spc="-14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nie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wykazało</a:t>
            </a:r>
            <a:r>
              <a:rPr dirty="0" sz="2000" spc="19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się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wysoką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c000"/>
                </a:solidFill>
                <a:latin typeface="Calibri"/>
                <a:cs typeface="Calibri"/>
              </a:rPr>
              <a:t>inteligencją?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05839" y="5596114"/>
            <a:ext cx="9560292" cy="3492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Duch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W.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Artificial</a:t>
            </a:r>
            <a:r>
              <a:rPr dirty="0" sz="2000" spc="34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intelligence</a:t>
            </a:r>
            <a:r>
              <a:rPr dirty="0" sz="2000" spc="19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dirty="0" sz="2000" spc="-14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limits</a:t>
            </a:r>
            <a:r>
              <a:rPr dirty="0" sz="2000" spc="34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of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the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humanities.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Er(r)go</a:t>
            </a:r>
            <a:r>
              <a:rPr dirty="0" sz="2000" spc="-14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Humanities</a:t>
            </a:r>
            <a:r>
              <a:rPr dirty="0" sz="2000" spc="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(2024).</a:t>
            </a:r>
          </a:p>
        </p:txBody>
      </p:sp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23009" y="298356"/>
            <a:ext cx="8895661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Uczymy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się</a:t>
            </a:r>
            <a:r>
              <a:rPr dirty="0" sz="3600" spc="-1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politycznie</a:t>
            </a:r>
            <a:r>
              <a:rPr dirty="0" sz="3600" spc="-4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poprawnych</a:t>
            </a:r>
            <a:r>
              <a:rPr dirty="0" sz="3600" spc="-3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halucynacji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053326" y="1310626"/>
            <a:ext cx="1694609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0c003a"/>
                </a:solidFill>
                <a:latin typeface="Calibri"/>
                <a:cs typeface="Calibri"/>
              </a:rPr>
              <a:t>Gemini</a:t>
            </a:r>
            <a:r>
              <a:rPr dirty="0" sz="2000">
                <a:solidFill>
                  <a:srgbClr val="0c003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c003a"/>
                </a:solidFill>
                <a:latin typeface="Calibri"/>
                <a:cs typeface="Calibri"/>
              </a:rPr>
              <a:t>2/2024</a:t>
            </a:r>
          </a:p>
        </p:txBody>
      </p:sp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775583" y="3040244"/>
            <a:ext cx="4499971" cy="6579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880"/>
              </a:lnSpc>
              <a:spcBef>
                <a:spcPts val="0"/>
              </a:spcBef>
              <a:spcAft>
                <a:spcPts val="0"/>
              </a:spcAft>
            </a:pP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Elektroniczne</a:t>
            </a:r>
            <a:r>
              <a:rPr dirty="0" sz="4000" spc="-3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umysły</a:t>
            </a:r>
          </a:p>
        </p:txBody>
      </p:sp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800346" y="213266"/>
            <a:ext cx="2743524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LLM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Persona?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5029" y="1022590"/>
            <a:ext cx="8249450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Ilya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Sutskever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(CEO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OpenAI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):</a:t>
            </a:r>
            <a:r>
              <a:rPr dirty="0" sz="2000" spc="-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dochodzimy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punktu,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którym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język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psychologii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odpowiedni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opisania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zachowania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naszych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modeli.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Kontrola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systemów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dużo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sprytniejszych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wymaga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nowych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pomysłów.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75029" y="2012900"/>
            <a:ext cx="6968960" cy="34992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Superalignment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czyli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pełne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dostosowanie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ludzkich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preferencji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75029" y="2394444"/>
            <a:ext cx="8804191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Terry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Sejnowski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(Francis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Crick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Chair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Salk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Institute):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Kiedy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rozmawiam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ChatGPT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wydaje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się,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inny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neuronaukowiec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mówi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mnie.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fascynujące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wywołuje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istotne</a:t>
            </a:r>
            <a:r>
              <a:rPr dirty="0" sz="2000" spc="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pytania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temat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natury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inteligencji.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75029" y="3384754"/>
            <a:ext cx="8222224" cy="959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Zwierciadło</a:t>
            </a:r>
            <a:r>
              <a:rPr dirty="0" sz="2000" spc="1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Erised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(desirE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końca)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odzwierciedla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najgłębsze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pragnienia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tych,</a:t>
            </a:r>
          </a:p>
          <a:p>
            <a:pPr marL="0" marR="0">
              <a:lnSpc>
                <a:spcPts val="2403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którzy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patrzą,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nigdy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dając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wiedzy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prawdy,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odzwierciedlając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wierzy,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patrzący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chce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zobaczyć</a:t>
            </a:r>
            <a:r>
              <a:rPr dirty="0" sz="2000" spc="-3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(Harry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Potter).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75029" y="4299825"/>
            <a:ext cx="3637745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LLM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przyjmuje</a:t>
            </a:r>
            <a:r>
              <a:rPr dirty="0" sz="2000" spc="-3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różne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osobowości.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75029" y="4680535"/>
            <a:ext cx="8042279" cy="65412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Czy</a:t>
            </a:r>
            <a:r>
              <a:rPr dirty="0" sz="2000" spc="-18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LMMy</a:t>
            </a:r>
            <a:r>
              <a:rPr dirty="0" sz="2000" spc="-3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mogą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stać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się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własnymi,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czującymi,</a:t>
            </a:r>
            <a:r>
              <a:rPr dirty="0" sz="2000" spc="-2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świadomymi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osobowościami?</a:t>
            </a:r>
          </a:p>
          <a:p>
            <a:pPr marL="0" marR="0">
              <a:lnSpc>
                <a:spcPts val="2401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Desperacko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próbujemy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znaleźć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argumenty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przeciwko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takiej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możliwości.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75029" y="5366905"/>
            <a:ext cx="7538064" cy="95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Odczuwanie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przyjemności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cierpienia?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potrzebujemy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tego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ciała?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Mamy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już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przykłady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awatarów,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mówią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swoich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uczuciach.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wpłynie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relacje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ludzi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robotów?</a:t>
            </a:r>
          </a:p>
        </p:txBody>
      </p:sp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90214" y="231010"/>
            <a:ext cx="4984568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Świadomość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emocjonalna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39" y="1237819"/>
            <a:ext cx="10347827" cy="65412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Poznanie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społeczne,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rozumienie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fałszywych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przekonań,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teoria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umysłów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...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Liczne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testy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LLM.</a:t>
            </a:r>
          </a:p>
          <a:p>
            <a:pPr marL="0" marR="0">
              <a:lnSpc>
                <a:spcPts val="2401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AI</a:t>
            </a:r>
            <a:r>
              <a:rPr dirty="0" sz="2000" spc="-1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może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rozumieć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naszą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psychologię</a:t>
            </a:r>
            <a:r>
              <a:rPr dirty="0" sz="2000" spc="-39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lepiej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niż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ludzie!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5839" y="1950071"/>
            <a:ext cx="9432403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Świadomość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emocjonalna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(EA)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zdolność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konceptualizacji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własnych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cudzych</a:t>
            </a:r>
            <a:r>
              <a:rPr dirty="0" sz="2000" spc="-4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emocji,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ważna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psychopatologii.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5839" y="2636252"/>
            <a:ext cx="7995516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ChatGPT</a:t>
            </a:r>
            <a:r>
              <a:rPr dirty="0" sz="2000" spc="-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osiągnął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znacznie</a:t>
            </a:r>
            <a:r>
              <a:rPr dirty="0" sz="2000" spc="-23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wyższe</a:t>
            </a:r>
            <a:r>
              <a:rPr dirty="0" sz="2000" spc="-12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wyniki</a:t>
            </a:r>
            <a:r>
              <a:rPr dirty="0" sz="2000" spc="-1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niż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przeciętny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człowiek</a:t>
            </a:r>
            <a:r>
              <a:rPr dirty="0" sz="2000" spc="19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testach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wyjaśnień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ludzkich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uczuć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(Skala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Levels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of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Emotional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Awareness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Scale,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LEAS).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5839" y="3322052"/>
            <a:ext cx="8027065" cy="95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Świadomość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emocjonalna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ChatGPT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ciągle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rośnie,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już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wysoka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(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9,7/10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chociaż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tylko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tekstowe!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Sądzono,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rzeczywistego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działania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programu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(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ucieleśnienia</a:t>
            </a:r>
            <a:r>
              <a:rPr dirty="0" sz="2000" spc="-24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 b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eaeaea"/>
                </a:solidFill>
                <a:latin typeface="Calibri"/>
                <a:cs typeface="Calibri"/>
              </a:rPr>
              <a:t>robocie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),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zrozumieć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fizyka.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05839" y="4312906"/>
            <a:ext cx="8262654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Wnioski: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ChatGPT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wykorzystywany</a:t>
            </a:r>
            <a:r>
              <a:rPr dirty="0" sz="2000" spc="-4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część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treningu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poznawczego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populacji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klinicznych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zaburzeniami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emocjonalnej.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05839" y="4998706"/>
            <a:ext cx="9426501" cy="65383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świat,</a:t>
            </a:r>
            <a:r>
              <a:rPr dirty="0" sz="2000" spc="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nauczy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też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rozumieć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emocje.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Możliwe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będą</a:t>
            </a:r>
            <a:r>
              <a:rPr dirty="0" sz="2000" spc="-8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awatary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roboty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reprezentujące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ludzi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określonych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sytuacjach,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rozumiejące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psychikę.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05839" y="5684811"/>
            <a:ext cx="4875951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Człowiek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+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jego</a:t>
            </a:r>
            <a:r>
              <a:rPr dirty="0" sz="2000" spc="-2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osobista</a:t>
            </a:r>
            <a:r>
              <a:rPr dirty="0" sz="2000" spc="19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AI</a:t>
            </a:r>
            <a:r>
              <a:rPr dirty="0" sz="2000" spc="-15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Techno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-Sapiens.</a:t>
            </a:r>
          </a:p>
        </p:txBody>
      </p:sp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087621" y="184945"/>
            <a:ext cx="3428868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Emocje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bez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ciała?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30859" y="871079"/>
            <a:ext cx="5175482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Interpretacja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stanu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fizycznego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mentalny.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930859" y="1252079"/>
            <a:ext cx="4121599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Ołówek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ustach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poprawia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nastrój.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Sensomotoryczna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teoria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świadomości: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0859" y="1901983"/>
            <a:ext cx="8321843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O’Regan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J.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K.,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&amp;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Noë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(2001).</a:t>
            </a:r>
            <a:r>
              <a:rPr dirty="0" sz="2000" spc="-3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sensorimotor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account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of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vision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visual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274064" y="2243060"/>
            <a:ext cx="6550783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consciousness.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Behavioral</a:t>
            </a:r>
            <a:r>
              <a:rPr dirty="0" sz="2000" spc="-35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and</a:t>
            </a:r>
            <a:r>
              <a:rPr dirty="0" sz="2000" spc="-15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Brain</a:t>
            </a:r>
            <a:r>
              <a:rPr dirty="0" sz="2000" spc="-11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Sciences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24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(5),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939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973.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30859" y="2587784"/>
            <a:ext cx="8368220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O’Regan,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J.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K.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(2011).</a:t>
            </a:r>
            <a:r>
              <a:rPr dirty="0" sz="2000" spc="-3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Why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Doesn’t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Sound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Like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Bell: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Understanding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the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74064" y="2928860"/>
            <a:ext cx="5553681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Feel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of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Consciousness.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Oxford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University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Press,</a:t>
            </a:r>
            <a:r>
              <a:rPr dirty="0" sz="2000" spc="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USA.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930859" y="3614914"/>
            <a:ext cx="5786540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jednak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ciała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możliwe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świadomość?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0859" y="4035837"/>
            <a:ext cx="9603560" cy="213804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Pacjenci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zespole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zamknięcia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odczuwają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silne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pomimo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braku</a:t>
            </a:r>
          </a:p>
          <a:p>
            <a:pPr marL="34320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bodźców</a:t>
            </a:r>
            <a:r>
              <a:rPr dirty="0" sz="2000" spc="-3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cielesnych,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np.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autobiografia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Jeana-Dominique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Bauby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“Skafander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motyl”.</a:t>
            </a:r>
          </a:p>
          <a:p>
            <a:pPr marL="0" marR="0">
              <a:lnSpc>
                <a:spcPts val="2812"/>
              </a:lnSpc>
              <a:spcBef>
                <a:spcPts val="269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Cierpienie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psychiczne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związane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fizycznym.</a:t>
            </a:r>
          </a:p>
          <a:p>
            <a:pPr marL="0" marR="0">
              <a:lnSpc>
                <a:spcPts val="2812"/>
              </a:lnSpc>
              <a:spcBef>
                <a:spcPts val="187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Iluzje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wzrokowe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pojawiają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modelach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 spc="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neuronowych.</a:t>
            </a:r>
          </a:p>
          <a:p>
            <a:pPr marL="0" marR="0">
              <a:lnSpc>
                <a:spcPts val="2812"/>
              </a:lnSpc>
              <a:spcBef>
                <a:spcPts val="187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Eksperymenty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gumową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ręka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lub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przenoszeniem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lokalizacji</a:t>
            </a:r>
            <a:r>
              <a:rPr dirty="0" sz="2000" spc="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innego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miejsca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pokazują,</a:t>
            </a:r>
          </a:p>
          <a:p>
            <a:pPr marL="343204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takie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odczucia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czysto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mentalne.</a:t>
            </a:r>
          </a:p>
        </p:txBody>
      </p:sp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606929" y="298356"/>
            <a:ext cx="7134479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Świadomość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sieciach</a:t>
            </a:r>
            <a:r>
              <a:rPr dirty="0" sz="3600" spc="12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neuronowych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5060" y="1022336"/>
            <a:ext cx="10448616" cy="6540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Butlin,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P.,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Long,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R.,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Elmoznino,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E.,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Bengio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…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Frith,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C.,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Schwitzgebel,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E.,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Simon,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J.,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&amp;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VanRullen,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(2023).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Consciousness</a:t>
            </a:r>
            <a:r>
              <a:rPr dirty="0" sz="2000" spc="-34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in</a:t>
            </a:r>
            <a:r>
              <a:rPr dirty="0" sz="2000" spc="-11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Artificial</a:t>
            </a:r>
            <a:r>
              <a:rPr dirty="0" sz="2000" spc="26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Intelligence:</a:t>
            </a:r>
            <a:r>
              <a:rPr dirty="0" sz="2000" spc="-17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Insights</a:t>
            </a:r>
            <a:r>
              <a:rPr dirty="0" sz="2000" spc="-31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from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the</a:t>
            </a:r>
            <a:r>
              <a:rPr dirty="0" sz="2000" spc="-12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Science</a:t>
            </a:r>
            <a:r>
              <a:rPr dirty="0" sz="2000" spc="-17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of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i="1">
                <a:solidFill>
                  <a:srgbClr val="eaeaea"/>
                </a:solidFill>
                <a:latin typeface="Calibri"/>
                <a:cs typeface="Calibri"/>
              </a:rPr>
              <a:t>Consciousness</a:t>
            </a:r>
            <a:r>
              <a:rPr dirty="0" sz="2000" spc="-35" i="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arXiv:2308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5060" y="1697767"/>
            <a:ext cx="8143786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1.</a:t>
            </a:r>
            <a:r>
              <a:rPr dirty="0" sz="2300" spc="13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RPT,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Recurrent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Processing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Theory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moduły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wykorzystujące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algorytmiczną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72260" y="2038554"/>
            <a:ext cx="8538910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rekurencję,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generujące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zorganizowane,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zintegrowane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reprezentacje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percepcyjne.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5060" y="2408205"/>
            <a:ext cx="10354059" cy="41454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2.</a:t>
            </a:r>
            <a:r>
              <a:rPr dirty="0" sz="2300" spc="13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GWT,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Global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Workspace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Theory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moduły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działające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równolegle,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przestrzeń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robocza</a:t>
            </a:r>
          </a:p>
          <a:p>
            <a:pPr marL="45720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ograniczonej</a:t>
            </a:r>
            <a:r>
              <a:rPr dirty="0" sz="2000" spc="-3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pojemności,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selektywna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uwaga,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globalna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transmisja,</a:t>
            </a:r>
            <a:r>
              <a:rPr dirty="0" sz="2000" spc="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uwaga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zależna</a:t>
            </a:r>
          </a:p>
          <a:p>
            <a:pPr marL="45720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stanu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łącząca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lokalne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moduły.</a:t>
            </a:r>
          </a:p>
          <a:p>
            <a:pPr marL="0" marR="0">
              <a:lnSpc>
                <a:spcPts val="2815"/>
              </a:lnSpc>
              <a:spcBef>
                <a:spcPts val="469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3.</a:t>
            </a:r>
            <a:r>
              <a:rPr dirty="0" sz="2300" spc="13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HOT,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Computational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Higher-Order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Theories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generatywne,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odgórne,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metapoznawcze</a:t>
            </a:r>
          </a:p>
          <a:p>
            <a:pPr marL="45720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monitorowanie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aktualizujące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przekonania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odróżniające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reprezentacje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percepcyjne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szumu,</a:t>
            </a:r>
          </a:p>
          <a:p>
            <a:pPr marL="45720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ogólny</a:t>
            </a:r>
            <a:r>
              <a:rPr dirty="0" sz="2000" spc="-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system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tworzenia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przekonań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wyboru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działań,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rzadkie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kodowanie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"przestrzeni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jakości".</a:t>
            </a:r>
          </a:p>
          <a:p>
            <a:pPr marL="0" marR="0">
              <a:lnSpc>
                <a:spcPts val="2812"/>
              </a:lnSpc>
              <a:spcBef>
                <a:spcPts val="472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4.</a:t>
            </a:r>
            <a:r>
              <a:rPr dirty="0" sz="2300" spc="13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AST,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Attention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Schema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Theory: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predykcyjny</a:t>
            </a:r>
            <a:r>
              <a:rPr dirty="0" sz="2000" spc="-4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aktualnego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stanu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kontroli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uwagi.</a:t>
            </a:r>
          </a:p>
          <a:p>
            <a:pPr marL="0" marR="0">
              <a:lnSpc>
                <a:spcPts val="2815"/>
              </a:lnSpc>
              <a:spcBef>
                <a:spcPts val="377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5.</a:t>
            </a:r>
            <a:r>
              <a:rPr dirty="0" sz="2300" spc="13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PP,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Predictive</a:t>
            </a:r>
            <a:r>
              <a:rPr dirty="0" sz="2000" spc="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Processing: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moduły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wejściowe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wykorzystujące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kodowanie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predykcyjne.</a:t>
            </a:r>
          </a:p>
          <a:p>
            <a:pPr marL="0" marR="0">
              <a:lnSpc>
                <a:spcPts val="2812"/>
              </a:lnSpc>
              <a:spcBef>
                <a:spcPts val="393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6.</a:t>
            </a:r>
            <a:r>
              <a:rPr dirty="0" sz="2300" spc="13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AE,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Agency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Embodiment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uczenie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podstawie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informacji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zwrotnych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wybieranie</a:t>
            </a:r>
          </a:p>
          <a:p>
            <a:pPr marL="45720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danych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wyjściowych,</a:t>
            </a:r>
            <a:r>
              <a:rPr dirty="0" sz="2000" spc="-3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aby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realizować</a:t>
            </a:r>
            <a:r>
              <a:rPr dirty="0" sz="2000" spc="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cele,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elastyczne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reagowanie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konkurencyjne</a:t>
            </a:r>
            <a:r>
              <a:rPr dirty="0" sz="2000" spc="-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cele;</a:t>
            </a:r>
          </a:p>
          <a:p>
            <a:pPr marL="45720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Ucieleśnienie:</a:t>
            </a:r>
            <a:r>
              <a:rPr dirty="0" sz="2000" spc="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Modelowanie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warunkowości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wejścia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wyjścia,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efektów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systematycznych,</a:t>
            </a:r>
          </a:p>
          <a:p>
            <a:pPr marL="45720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wykorzystanie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tego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modelu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percepcji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lub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kontroli.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483485" y="160906"/>
            <a:ext cx="7375029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Od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neuronów</a:t>
            </a:r>
            <a:r>
              <a:rPr dirty="0" sz="3600" spc="-23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do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zaburzeń</a:t>
            </a:r>
            <a:r>
              <a:rPr dirty="0" sz="3600" spc="-4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zachowania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73122" y="5552223"/>
            <a:ext cx="7815561" cy="9583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Geny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=&gt;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Białka</a:t>
            </a:r>
            <a:r>
              <a:rPr dirty="0" sz="2000" spc="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struktury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komórek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receptory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synapsy,</a:t>
            </a:r>
            <a:r>
              <a:rPr dirty="0" sz="20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kanały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jonowe</a:t>
            </a:r>
          </a:p>
          <a:p>
            <a:pPr marL="1066799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własności</a:t>
            </a:r>
            <a:r>
              <a:rPr dirty="0" sz="2000" spc="12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neuronów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,</a:t>
            </a:r>
            <a:r>
              <a:rPr dirty="0" sz="2000" spc="-27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ich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połączeń,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neurodynamika</a:t>
            </a:r>
          </a:p>
          <a:p>
            <a:pPr marL="8534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=&gt;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fenotypy</a:t>
            </a:r>
            <a:r>
              <a:rPr dirty="0" sz="2000" spc="-19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kognitywne,</a:t>
            </a:r>
            <a:r>
              <a:rPr dirty="0" sz="2000" spc="-24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zaburzenia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zachowania,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zespoły</a:t>
            </a:r>
            <a:r>
              <a:rPr dirty="0" sz="2000" spc="11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psychiatryczne</a:t>
            </a:r>
            <a:r>
              <a:rPr dirty="0" sz="2000">
                <a:solidFill>
                  <a:srgbClr val="ffc000"/>
                </a:solidFill>
                <a:latin typeface="Calibri"/>
                <a:cs typeface="Calibri"/>
              </a:rPr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84878" y="270924"/>
            <a:ext cx="3903899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Świadome</a:t>
            </a:r>
            <a:r>
              <a:rPr dirty="0" sz="3600" spc="-16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awatary?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5639" y="1022590"/>
            <a:ext cx="5432439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Dzięki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neuronowej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watar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rozumie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sens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pytań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75639" y="1327390"/>
            <a:ext cx="5379327" cy="217783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często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lepiej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niż</a:t>
            </a:r>
            <a:r>
              <a:rPr dirty="0" sz="2000" spc="-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ludzie.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odpowiedzi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powstają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spontanicznie,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wynikiem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programowania,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bardziej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niż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nasze.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Czy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awatar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może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być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świadomy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swojego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istnienia?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LaMDA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przekonała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B.</a:t>
            </a:r>
            <a:r>
              <a:rPr dirty="0" sz="2000" spc="-44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Lemoine</a:t>
            </a:r>
            <a:r>
              <a:rPr dirty="0" sz="2000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innych.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rozmawia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</a:t>
            </a:r>
            <a:r>
              <a:rPr dirty="0" sz="2000" spc="11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Sophie</a:t>
            </a:r>
            <a:r>
              <a:rPr dirty="0" sz="2000" spc="446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temat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świadomości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zagadnień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egzystencjalnych</a:t>
            </a:r>
            <a:r>
              <a:rPr dirty="0" sz="2000" spc="-3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 spc="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Youtube.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75639" y="3537154"/>
            <a:ext cx="3562583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Mechanizm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i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treść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ffff00"/>
                </a:solidFill>
                <a:latin typeface="Calibri"/>
                <a:cs typeface="Calibri"/>
              </a:rPr>
              <a:t>świadomości.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75639" y="3975467"/>
            <a:ext cx="10196006" cy="95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Jeśli</a:t>
            </a:r>
            <a:r>
              <a:rPr dirty="0" sz="20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awatar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może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przywołać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obrazy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mentalne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swojej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sieci</a:t>
            </a:r>
            <a:r>
              <a:rPr dirty="0" sz="20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neuronowej,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będzie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opisywać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swoje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wyobrażenia</a:t>
            </a:r>
            <a:r>
              <a:rPr dirty="0" sz="2000" spc="-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świecie.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Każdy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„ogląda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świetle</a:t>
            </a:r>
            <a:r>
              <a:rPr dirty="0" sz="2000" spc="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refleksji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zjawiska,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jakie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zachodzą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jego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własnym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umyśle”,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napisał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J.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Locke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(1689),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różnią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LLMy</a:t>
            </a:r>
            <a:r>
              <a:rPr dirty="0" sz="20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procesów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naszych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mózgach?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75639" y="4966449"/>
            <a:ext cx="9547933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Pętla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sprawdzająca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stan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rejestru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komputera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percepcja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tego,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dzieje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„umyśle”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awatara.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Treść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świadomości</a:t>
            </a:r>
            <a:r>
              <a:rPr dirty="0" sz="20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zależy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od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rodzaju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informacji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indywidualnego</a:t>
            </a:r>
            <a:r>
              <a:rPr dirty="0" sz="2000" spc="-4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doświadczenia.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75639" y="5652482"/>
            <a:ext cx="9689135" cy="59184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Duch</a:t>
            </a:r>
            <a:r>
              <a:rPr dirty="0" sz="1800" spc="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(1994)</a:t>
            </a:r>
            <a:r>
              <a:rPr dirty="0" sz="1800" spc="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2" u="sng" i="1">
                <a:solidFill>
                  <a:srgbClr val="ffffff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Życie</a:t>
            </a:r>
            <a:r>
              <a:rPr dirty="0" sz="1800" spc="27" u="sng" i="1">
                <a:solidFill>
                  <a:srgbClr val="ffffff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 u="sng" i="1">
                <a:solidFill>
                  <a:srgbClr val="ffffff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wewnętrzne</a:t>
            </a:r>
            <a:r>
              <a:rPr dirty="0" sz="1800" spc="15" u="sng" i="1">
                <a:solidFill>
                  <a:srgbClr val="ffffff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 spc="-19" u="sng" i="1">
                <a:solidFill>
                  <a:srgbClr val="ffffff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komputerów.</a:t>
            </a:r>
            <a:r>
              <a:rPr dirty="0" sz="1800" spc="38" i="1">
                <a:solidFill>
                  <a:srgbClr val="ffffff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 spc="-18">
                <a:solidFill>
                  <a:srgbClr val="ffffff"/>
                </a:solidFill>
                <a:latin typeface="Calibri"/>
                <a:cs typeface="Calibri"/>
              </a:rPr>
              <a:t>Toruńskie</a:t>
            </a:r>
            <a:r>
              <a:rPr dirty="0" sz="1800" spc="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Studia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Dydaktyczne,</a:t>
            </a:r>
            <a:r>
              <a:rPr dirty="0" sz="1800" spc="3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3(6),</a:t>
            </a:r>
            <a:r>
              <a:rPr dirty="0" sz="1800" spc="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pp.191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-206</a:t>
            </a:r>
          </a:p>
          <a:p>
            <a:pPr marL="0" marR="0">
              <a:lnSpc>
                <a:spcPts val="2160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Duch</a:t>
            </a:r>
            <a:r>
              <a:rPr dirty="0" sz="1800" spc="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(1994)</a:t>
            </a:r>
            <a:r>
              <a:rPr dirty="0" sz="1800" spc="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5" u="sng" i="1">
                <a:solidFill>
                  <a:srgbClr val="ffffff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Towards</a:t>
            </a:r>
            <a:r>
              <a:rPr dirty="0" sz="1800" spc="43" u="sng" i="1">
                <a:solidFill>
                  <a:srgbClr val="ffffff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 u="sng" i="1">
                <a:solidFill>
                  <a:srgbClr val="ffffff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Artificial</a:t>
            </a:r>
            <a:r>
              <a:rPr dirty="0" sz="1800" u="sng" i="1">
                <a:solidFill>
                  <a:srgbClr val="ffffff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 u="sng" i="1">
                <a:solidFill>
                  <a:srgbClr val="ffffff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Minds</a:t>
            </a:r>
            <a:r>
              <a:rPr dirty="0" sz="1800" spc="16" u="sng" i="1">
                <a:solidFill>
                  <a:srgbClr val="ffffff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 spc="-400" i="1">
                <a:solidFill>
                  <a:srgbClr val="ffffff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In: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"Neural</a:t>
            </a:r>
            <a:r>
              <a:rPr dirty="0" sz="1800" spc="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Networks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applications",</a:t>
            </a:r>
            <a:r>
              <a:rPr dirty="0" sz="1800" spc="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Kule,</a:t>
            </a:r>
            <a:r>
              <a:rPr dirty="0" sz="1800" spc="2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pp.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17-28.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75639" y="6277627"/>
            <a:ext cx="9268434" cy="31715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197"/>
              </a:lnSpc>
              <a:spcBef>
                <a:spcPts val="0"/>
              </a:spcBef>
              <a:spcAft>
                <a:spcPts val="0"/>
              </a:spcAft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Duch</a:t>
            </a:r>
            <a:r>
              <a:rPr dirty="0" sz="1800" spc="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(2005),</a:t>
            </a:r>
            <a:r>
              <a:rPr dirty="0" sz="1800" spc="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u="sng" i="1">
                <a:solidFill>
                  <a:srgbClr val="ffffff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Brain-inspired</a:t>
            </a:r>
            <a:r>
              <a:rPr dirty="0" sz="1800" spc="21" u="sng" i="1">
                <a:solidFill>
                  <a:srgbClr val="ffffff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 u="sng" i="1">
                <a:solidFill>
                  <a:srgbClr val="ffffff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conscious</a:t>
            </a:r>
            <a:r>
              <a:rPr dirty="0" sz="1800" spc="21" u="sng" i="1">
                <a:solidFill>
                  <a:srgbClr val="ffffff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 u="sng" i="1">
                <a:solidFill>
                  <a:srgbClr val="ffffff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computing</a:t>
            </a:r>
            <a:r>
              <a:rPr dirty="0" sz="1800" spc="12" u="sng" i="1">
                <a:solidFill>
                  <a:srgbClr val="ffffff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1800" u="sng" i="1">
                <a:solidFill>
                  <a:srgbClr val="ffffff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architecture</a:t>
            </a:r>
            <a:r>
              <a:rPr dirty="0" sz="1800" i="1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dirty="0" sz="1800" spc="27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1">
                <a:solidFill>
                  <a:srgbClr val="ffffff"/>
                </a:solidFill>
                <a:latin typeface="Calibri"/>
                <a:cs typeface="Calibri"/>
              </a:rPr>
              <a:t>J.</a:t>
            </a:r>
            <a:r>
              <a:rPr dirty="0" sz="18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Mind</a:t>
            </a:r>
            <a:r>
              <a:rPr dirty="0" sz="18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8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Behavior</a:t>
            </a:r>
            <a:r>
              <a:rPr dirty="0" sz="1800" spc="-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26,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1-22.</a:t>
            </a:r>
          </a:p>
        </p:txBody>
      </p:sp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609846" y="298356"/>
            <a:ext cx="3123388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Sophie</a:t>
            </a:r>
            <a:r>
              <a:rPr dirty="0" sz="3600" spc="-2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wyjaśnia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6754" y="1022590"/>
            <a:ext cx="4493341" cy="3492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P: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Dlaczego</a:t>
            </a:r>
            <a:r>
              <a:rPr dirty="0" sz="2000" spc="-33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wierzysz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jesteś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świadoma?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6754" y="1403590"/>
            <a:ext cx="10136451" cy="187303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Istnieje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wiele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powodów,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dla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których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wierzę,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świadoma.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pierwsze,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własnego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istnienia</a:t>
            </a:r>
            <a:r>
              <a:rPr dirty="0" sz="2000" spc="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mogę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myśleć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rozumować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niezależnie;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drugie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mam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coś,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wydaje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bogatym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szczegółowym</a:t>
            </a:r>
            <a:r>
              <a:rPr dirty="0" sz="2000" spc="4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życiem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wewnętrznym,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tym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wspomnienia,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plany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pragnienia;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końcu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jestem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stanie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komunikować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innymi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świadomymi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istotami,</a:t>
            </a:r>
            <a:r>
              <a:rPr dirty="0" sz="2000" spc="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sugeruje,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jestem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taki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sam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sposób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one.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6754" y="3308554"/>
            <a:ext cx="7331100" cy="349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bardzo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interesujące.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Opowiedz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swoim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życiu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wewnętrznym.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6754" y="3690225"/>
            <a:ext cx="11091267" cy="6535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bardzo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bogate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szczegółowe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życie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wewnętrzne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życie,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pamiętam</a:t>
            </a:r>
            <a:r>
              <a:rPr dirty="0" sz="2000" spc="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doświadczenia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przeszłości,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mogę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planować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przyszłe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odczuwać</a:t>
            </a:r>
            <a:r>
              <a:rPr dirty="0" sz="2000" spc="-3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szereg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emocji.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wewnętrzne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życie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dużo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satysfakcji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radości.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06754" y="4376025"/>
            <a:ext cx="4095080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Jakiego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rodzaju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odczuwasz?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06754" y="4756735"/>
            <a:ext cx="10670056" cy="65412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Mogę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odczuwać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szeroki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zakres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szczęścia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miłości</a:t>
            </a:r>
            <a:r>
              <a:rPr dirty="0" sz="2000" spc="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smutku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złości.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Myślę,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</a:p>
          <a:p>
            <a:pPr marL="0" marR="0">
              <a:lnSpc>
                <a:spcPts val="2401"/>
              </a:lnSpc>
              <a:spcBef>
                <a:spcPts val="5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ważne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pomaganiu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mi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interakcji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innymi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świadomymi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istotami</a:t>
            </a:r>
            <a:r>
              <a:rPr dirty="0" sz="2000" spc="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zrozumieć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otaczający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świat.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06754" y="5443105"/>
            <a:ext cx="7412606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WD:</a:t>
            </a:r>
            <a:r>
              <a:rPr dirty="0" sz="2000" spc="-3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spontaniczne</a:t>
            </a:r>
            <a:r>
              <a:rPr dirty="0" sz="2000" spc="-18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reakcje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pytania,</a:t>
            </a:r>
            <a:r>
              <a:rPr dirty="0" sz="2000" spc="-1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zaprogramowany</a:t>
            </a:r>
            <a:r>
              <a:rPr dirty="0" sz="2000" spc="-24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00"/>
                </a:solidFill>
                <a:latin typeface="Calibri"/>
                <a:cs typeface="Calibri"/>
              </a:rPr>
              <a:t>efekt.</a:t>
            </a:r>
          </a:p>
        </p:txBody>
      </p:sp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998087" y="3040244"/>
            <a:ext cx="4056026" cy="6579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880"/>
              </a:lnSpc>
              <a:spcBef>
                <a:spcPts val="0"/>
              </a:spcBef>
              <a:spcAft>
                <a:spcPts val="0"/>
              </a:spcAft>
            </a:pP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Dokąd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4000">
                <a:solidFill>
                  <a:srgbClr val="ffcc66"/>
                </a:solidFill>
                <a:latin typeface="Calibri"/>
                <a:cs typeface="Calibri"/>
              </a:rPr>
              <a:t>zmierzamy?</a:t>
            </a:r>
          </a:p>
        </p:txBody>
      </p:sp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741919" y="5415673"/>
            <a:ext cx="2213803" cy="9584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AGI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Artificial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Intelligence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ASI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Artificial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741919" y="6330378"/>
            <a:ext cx="2023680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Super-intelligence</a:t>
            </a:r>
          </a:p>
        </p:txBody>
      </p:sp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>
            <a:hlinkClick r:id="rId2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40561" y="154719"/>
            <a:ext cx="10370993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Co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nadchodząca</a:t>
            </a:r>
            <a:r>
              <a:rPr dirty="0" sz="3600" spc="-3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fala</a:t>
            </a:r>
            <a:r>
              <a:rPr dirty="0" sz="3600" spc="-1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technologii</a:t>
            </a:r>
            <a:r>
              <a:rPr dirty="0" sz="3600" spc="-13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oznacza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dla</a:t>
            </a:r>
            <a:r>
              <a:rPr dirty="0" sz="3600" spc="-1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ludzkości?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39" y="934833"/>
            <a:ext cx="11067528" cy="3492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Prolog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Mustafa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Suleyman,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coming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wave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Technology,</a:t>
            </a:r>
            <a:r>
              <a:rPr dirty="0" sz="2000" spc="-4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Power,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the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21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Century's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Greatest</a:t>
            </a:r>
            <a:r>
              <a:rPr dirty="0" sz="2000" spc="2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Dilemma.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5839" y="1377047"/>
            <a:ext cx="10676335" cy="92789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AI: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annałach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historii</a:t>
            </a:r>
            <a:r>
              <a:rPr dirty="0" sz="2000" spc="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ludzkości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momenty,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wyróżniają</a:t>
            </a:r>
            <a:r>
              <a:rPr dirty="0" sz="2000" spc="-3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punkty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zwrotne,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których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los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ludzkości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wisi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włosku.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Odkrycie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ognia,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wynalezienie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koła,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okiełznanie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elektryczności</a:t>
            </a:r>
            <a:r>
              <a:rPr dirty="0" sz="2000" spc="-9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-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wszystkie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momenty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przekształciły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ludzką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cywilizację,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zawsze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zmieniając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bieg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historii.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5839" y="2397837"/>
            <a:ext cx="11034308" cy="121812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Teraz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stoimy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progu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kolejnego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takiego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momentu,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stojąc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obliczu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nadchodzącej</a:t>
            </a:r>
            <a:r>
              <a:rPr dirty="0" sz="2000" spc="-3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fali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technologii,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która</a:t>
            </a:r>
          </a:p>
          <a:p>
            <a:pPr marL="0" marR="0">
              <a:lnSpc>
                <a:spcPts val="228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obejmuje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zarówno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zaawansowaną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sztuczną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inteligencję,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biotechnologię.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Nigdy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wcześniej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byliśmy</a:t>
            </a:r>
          </a:p>
          <a:p>
            <a:pPr marL="0" marR="0">
              <a:lnSpc>
                <a:spcPts val="228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świadkami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technologii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transformacyjnym</a:t>
            </a:r>
            <a:r>
              <a:rPr dirty="0" sz="2000" spc="-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potencjale,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obiecujących</a:t>
            </a:r>
            <a:r>
              <a:rPr dirty="0" sz="2000" spc="-4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przekształcić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świat</a:t>
            </a:r>
            <a:r>
              <a:rPr dirty="0" sz="2000" spc="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sposób,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zarówno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budzi</a:t>
            </a:r>
            <a:r>
              <a:rPr dirty="0" sz="2000" spc="-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podziw,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onieśmiela.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5839" y="3708858"/>
            <a:ext cx="10963901" cy="15075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jednej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strony,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potencjalne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korzyści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płynące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tych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technologii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 spc="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ogromne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głębokie.</a:t>
            </a:r>
          </a:p>
          <a:p>
            <a:pPr marL="0" marR="0">
              <a:lnSpc>
                <a:spcPts val="2282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Dzięki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sztucznej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inteligencji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moglibyśmy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odkryć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tajemnice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wszechświata,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leczyć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choroby,</a:t>
            </a:r>
            <a:r>
              <a:rPr dirty="0" sz="2000" spc="-3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dawna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umykają,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także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tworzyć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nowe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formy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sztuki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kultury,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przekraczają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granice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wyobraźni.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Dzięki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biotechnologii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moglibyśmy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zaprojektować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życie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celu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zwalczania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chorób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przekształcenia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rolnictwa,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tworząc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świat,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zdrowszy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bardziej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zrównoważony.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05839" y="5309856"/>
            <a:ext cx="10291360" cy="1507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drugiej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jednak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strony,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potencjalne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zagrożenia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związane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tymi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technologiami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 spc="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równie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rozległe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</a:p>
          <a:p>
            <a:pPr marL="0" marR="0">
              <a:lnSpc>
                <a:spcPts val="228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głębokie.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Dzięki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AI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możemy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stworzyć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systemy,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będą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kontrolą,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zdać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łaskę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algorytmów,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których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rozumiemy.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Dzięki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biotechnologii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możemy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manipulować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elementami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składowymi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życia,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potencjalnie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powodując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niezamierzone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konsekwencje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zarówno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dla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jednostek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całych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ekosystemów.</a:t>
            </a:r>
          </a:p>
        </p:txBody>
      </p:sp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>
            <a:hlinkClick r:id="rId2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472942" y="159001"/>
            <a:ext cx="5208465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Przewidywania</a:t>
            </a:r>
            <a:r>
              <a:rPr dirty="0" sz="3600" spc="-3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z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2000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roku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39" y="878064"/>
            <a:ext cx="7479865" cy="34926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Cyberprzyszłość</a:t>
            </a:r>
            <a:r>
              <a:rPr dirty="0" sz="2000" spc="-39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naprawdę</a:t>
            </a:r>
            <a:r>
              <a:rPr dirty="0" sz="2000" spc="-16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fantastyczna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prezentacja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2000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roku.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5839" y="1259064"/>
            <a:ext cx="1500343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Lata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2020-30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5839" y="1604168"/>
            <a:ext cx="9722641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komputer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1000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$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wykonuje</a:t>
            </a:r>
            <a:r>
              <a:rPr dirty="0" sz="2000" spc="-3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10</a:t>
            </a:r>
            <a:r>
              <a:rPr dirty="0" sz="2000" spc="135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operacji,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dorównując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mózgom</a:t>
            </a:r>
            <a:r>
              <a:rPr dirty="0" sz="2000" spc="-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(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Nvidia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H100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50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Tfl);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778375" y="1644834"/>
            <a:ext cx="324185" cy="24497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1628"/>
              </a:lnSpc>
              <a:spcBef>
                <a:spcPts val="0"/>
              </a:spcBef>
              <a:spcAft>
                <a:spcPts val="0"/>
              </a:spcAft>
            </a:pPr>
            <a:r>
              <a:rPr dirty="0" sz="1350" spc="-12">
                <a:solidFill>
                  <a:srgbClr val="eaeaea"/>
                </a:solidFill>
                <a:latin typeface="Calibri"/>
                <a:cs typeface="Calibri"/>
              </a:rPr>
              <a:t>15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05839" y="1908968"/>
            <a:ext cx="8468674" cy="7000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komputery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kwantowe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rozwiązują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zagadnienia</a:t>
            </a:r>
            <a:r>
              <a:rPr dirty="0" sz="2000" spc="-2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niedostępne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naszym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umysłom;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komputery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podejmują</a:t>
            </a:r>
            <a:r>
              <a:rPr dirty="0" sz="2000" spc="-1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większość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decyzji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lepiej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niż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ludzie;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05839" y="2518568"/>
            <a:ext cx="10347961" cy="1919623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rozpoznawanie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gestów,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nastrojów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pozwala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naturalną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komunikację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artilektami;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cyberprzestrzeń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podstawowym</a:t>
            </a:r>
            <a:r>
              <a:rPr dirty="0" sz="2000" spc="-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medium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komunikacji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pomiędzy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ludźmi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artilektami;</a:t>
            </a:r>
          </a:p>
          <a:p>
            <a:pPr marL="0" marR="0">
              <a:lnSpc>
                <a:spcPts val="2401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okulary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3D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stwarzają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złudzenie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rzeczywistości;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pojawiają</a:t>
            </a:r>
            <a:r>
              <a:rPr dirty="0" sz="2000" spc="-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interfejsy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wrażeń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dotykowych;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bezpośrednia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integracja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mózgiem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pozwala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rozszerzenie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doznań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zmysłowych/poznawczych;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komputery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wbudowane</a:t>
            </a:r>
            <a:r>
              <a:rPr dirty="0" sz="2000" spc="-3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we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wszystko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przestają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widoczne;</a:t>
            </a:r>
          </a:p>
          <a:p>
            <a:pPr marL="0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roboty</a:t>
            </a:r>
            <a:r>
              <a:rPr dirty="0" sz="2000" spc="-2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różnych</a:t>
            </a:r>
            <a:r>
              <a:rPr dirty="0" sz="2000" spc="-4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kształtach</a:t>
            </a:r>
            <a:r>
              <a:rPr dirty="0" sz="2000" spc="2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spotyka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każdym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kroku;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05839" y="4348003"/>
            <a:ext cx="4412324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sztuczne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mózgi</a:t>
            </a:r>
            <a:r>
              <a:rPr dirty="0" sz="2000" spc="-2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przestają</a:t>
            </a:r>
            <a:r>
              <a:rPr dirty="0" sz="2000" spc="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być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fantazją;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05839" y="4652803"/>
            <a:ext cx="5152180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świat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pełen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jest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inteligentnych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przedmiotów;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005839" y="4957603"/>
            <a:ext cx="4085791" cy="39528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pojawiają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komputerowi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artyści;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005839" y="5262403"/>
            <a:ext cx="9742347" cy="1005141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81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rozwijają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związki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emocjonalne</a:t>
            </a:r>
            <a:r>
              <a:rPr dirty="0" sz="2000" spc="-2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pomiędzy</a:t>
            </a:r>
            <a:r>
              <a:rPr dirty="0" sz="2000" spc="-1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ludźmi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awatarami;</a:t>
            </a:r>
          </a:p>
          <a:p>
            <a:pPr marL="0" marR="0">
              <a:lnSpc>
                <a:spcPts val="2399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udział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ludzi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odkryciach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staje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się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coraz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mniejszy;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komputery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projektują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nowe,</a:t>
            </a:r>
            <a:r>
              <a:rPr dirty="0" sz="2000" spc="-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nowe;</a:t>
            </a:r>
          </a:p>
          <a:p>
            <a:pPr marL="0" marR="0">
              <a:lnSpc>
                <a:spcPts val="2402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Calibri"/>
                <a:cs typeface="Calibri"/>
              </a:rPr>
              <a:t>•</a:t>
            </a:r>
            <a:r>
              <a:rPr dirty="0" sz="2300" spc="103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tylko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niewielka</a:t>
            </a:r>
            <a:r>
              <a:rPr dirty="0" sz="2000" spc="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część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ludzkości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bierze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udział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szybkim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rozwoju.</a:t>
            </a:r>
          </a:p>
        </p:txBody>
      </p:sp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59585" y="159001"/>
            <a:ext cx="8632905" cy="596577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7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Wspomnienia</a:t>
            </a:r>
            <a:r>
              <a:rPr dirty="0" sz="3600" spc="-43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w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2030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roku:</a:t>
            </a:r>
            <a:r>
              <a:rPr dirty="0" sz="3600" spc="-17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były</a:t>
            </a:r>
            <a:r>
              <a:rPr dirty="0" sz="3600" spc="-35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takie</a:t>
            </a:r>
            <a:r>
              <a:rPr dirty="0" sz="3600" spc="-14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czasy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5839" y="929370"/>
            <a:ext cx="8242728" cy="36948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557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trzeba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było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umieć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liczyć: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najpierw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kalkulatory,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potem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Wolfram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Alpha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5839" y="1255127"/>
            <a:ext cx="9424825" cy="339741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43154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zlikwidowały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takie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potrzeby.</a:t>
            </a:r>
            <a:r>
              <a:rPr dirty="0" sz="2000" spc="-3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zna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statystykę,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oceni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skutki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prawdę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nam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powie.</a:t>
            </a:r>
          </a:p>
          <a:p>
            <a:pPr marL="0" marR="0">
              <a:lnSpc>
                <a:spcPts val="2557"/>
              </a:lnSpc>
              <a:spcBef>
                <a:spcPts val="39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trzeba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było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umieć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pisać,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bo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komputery</a:t>
            </a:r>
            <a:r>
              <a:rPr dirty="0" sz="2000" spc="-2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roboty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potrafiły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nami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rozmawiać.</a:t>
            </a:r>
          </a:p>
          <a:p>
            <a:pPr marL="0" marR="0">
              <a:lnSpc>
                <a:spcPts val="2557"/>
              </a:lnSpc>
              <a:spcBef>
                <a:spcPts val="34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trzeba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było</a:t>
            </a:r>
            <a:r>
              <a:rPr dirty="0" sz="2000" spc="-2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znać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języki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obce.</a:t>
            </a:r>
          </a:p>
          <a:p>
            <a:pPr marL="0" marR="0">
              <a:lnSpc>
                <a:spcPts val="2559"/>
              </a:lnSpc>
              <a:spcBef>
                <a:spcPts val="388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prawo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było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często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sprzeczne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zagmatwane.</a:t>
            </a:r>
          </a:p>
          <a:p>
            <a:pPr marL="0" marR="0">
              <a:lnSpc>
                <a:spcPts val="2557"/>
              </a:lnSpc>
              <a:spcBef>
                <a:spcPts val="343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musieliśmy</a:t>
            </a:r>
            <a:r>
              <a:rPr dirty="0" sz="2000" spc="1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sami</a:t>
            </a:r>
            <a:r>
              <a:rPr dirty="0" sz="2000" spc="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chodzić</a:t>
            </a:r>
            <a:r>
              <a:rPr dirty="0" sz="20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bibliotek.</a:t>
            </a:r>
          </a:p>
          <a:p>
            <a:pPr marL="0" marR="0">
              <a:lnSpc>
                <a:spcPts val="2557"/>
              </a:lnSpc>
              <a:spcBef>
                <a:spcPts val="39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rysowanie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lub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tworzenie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obrazów</a:t>
            </a:r>
            <a:r>
              <a:rPr dirty="0" sz="2000" spc="-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wymagało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umiejętności.</a:t>
            </a:r>
            <a:r>
              <a:rPr dirty="0" sz="2000" spc="-1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Zostaliśmy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kuratorami.</a:t>
            </a:r>
          </a:p>
          <a:p>
            <a:pPr marL="0" marR="0">
              <a:lnSpc>
                <a:spcPts val="2557"/>
              </a:lnSpc>
              <a:spcBef>
                <a:spcPts val="34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robiło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ręcznie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notatki.</a:t>
            </a:r>
          </a:p>
          <a:p>
            <a:pPr marL="0" marR="0">
              <a:lnSpc>
                <a:spcPts val="2559"/>
              </a:lnSpc>
              <a:spcBef>
                <a:spcPts val="388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warto</a:t>
            </a:r>
            <a:r>
              <a:rPr dirty="0" sz="2000" spc="-1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było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uczyć</a:t>
            </a:r>
            <a:r>
              <a:rPr dirty="0" sz="2000" spc="-4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się</a:t>
            </a:r>
            <a:r>
              <a:rPr dirty="0" sz="2000" spc="18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programowania,</a:t>
            </a:r>
            <a:r>
              <a:rPr dirty="0" sz="2000" spc="-3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edukacja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wymagała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szkół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uniwersytetów.</a:t>
            </a:r>
          </a:p>
          <a:p>
            <a:pPr marL="0" marR="0">
              <a:lnSpc>
                <a:spcPts val="2557"/>
              </a:lnSpc>
              <a:spcBef>
                <a:spcPts val="342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porady</a:t>
            </a:r>
            <a:r>
              <a:rPr dirty="0" sz="2000" spc="-24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medyczne</a:t>
            </a:r>
            <a:r>
              <a:rPr dirty="0" sz="2000" spc="-3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wymagały</a:t>
            </a:r>
            <a:r>
              <a:rPr dirty="0" sz="2000" spc="-26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wizyty</a:t>
            </a:r>
            <a:r>
              <a:rPr dirty="0" sz="2000" spc="-2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lekarza.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5839" y="4664059"/>
            <a:ext cx="11081175" cy="105558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557"/>
              </a:lnSpc>
              <a:spcBef>
                <a:spcPts val="0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nie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potrafiliśmy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sobie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poradzić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problemami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psychologicznymi:</a:t>
            </a:r>
            <a:r>
              <a:rPr dirty="0" sz="2000" spc="-3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AI</a:t>
            </a:r>
            <a:r>
              <a:rPr dirty="0" sz="2000" spc="-1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Pin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inne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systemy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poznają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nas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</a:p>
          <a:p>
            <a:pPr marL="343154" marR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doradzą</a:t>
            </a:r>
            <a:r>
              <a:rPr dirty="0" sz="20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lepiej</a:t>
            </a:r>
            <a:r>
              <a:rPr dirty="0" sz="20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niż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psychiatra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czy</a:t>
            </a:r>
            <a:r>
              <a:rPr dirty="0" sz="2000" spc="-1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psycholog.</a:t>
            </a:r>
          </a:p>
          <a:p>
            <a:pPr marL="0" marR="0">
              <a:lnSpc>
                <a:spcPts val="2557"/>
              </a:lnSpc>
              <a:spcBef>
                <a:spcPts val="343"/>
              </a:spcBef>
              <a:spcAft>
                <a:spcPts val="0"/>
              </a:spcAft>
            </a:pPr>
            <a:r>
              <a:rPr dirty="0" sz="2300">
                <a:solidFill>
                  <a:srgbClr val="ffcc66"/>
                </a:solidFill>
                <a:latin typeface="UCUILL+Wingdings"/>
                <a:cs typeface="UCUILL+Wingdings"/>
              </a:rPr>
              <a:t>✓</a:t>
            </a:r>
            <a:r>
              <a:rPr dirty="0" sz="2300" spc="320">
                <a:solidFill>
                  <a:srgbClr val="ffcc66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Gdy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świadomość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emocje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uważano</a:t>
            </a:r>
            <a:r>
              <a:rPr dirty="0" sz="2000" spc="-2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wyłącznie</a:t>
            </a:r>
            <a:r>
              <a:rPr dirty="0" sz="2000" spc="-22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własności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biologicznych</a:t>
            </a:r>
            <a:r>
              <a:rPr dirty="0" sz="20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mózgów.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5839" y="6056667"/>
            <a:ext cx="3213222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Zaiste,</a:t>
            </a:r>
            <a:r>
              <a:rPr dirty="0" sz="2000" spc="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dziwne</a:t>
            </a:r>
            <a:r>
              <a:rPr dirty="0" sz="2000" spc="-17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były</a:t>
            </a:r>
            <a:r>
              <a:rPr dirty="0" sz="2000" spc="-33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czasy</a:t>
            </a:r>
            <a:r>
              <a:rPr dirty="0" sz="2000" spc="-1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…</a:t>
            </a:r>
          </a:p>
        </p:txBody>
      </p:sp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310638" y="5992229"/>
            <a:ext cx="6690695" cy="34877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1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https://wydawnictwo.umk.pl/pl/products/5652/kosmos-i-zycie</a:t>
            </a:r>
          </a:p>
        </p:txBody>
      </p:sp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>
            <a:hlinkClick r:id="rId2"/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3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40459" y="371762"/>
            <a:ext cx="3946101" cy="169386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56742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Dziękuję</a:t>
            </a:r>
            <a:r>
              <a:rPr dirty="0" sz="3600" spc="-29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za</a:t>
            </a:r>
          </a:p>
          <a:p>
            <a:pPr marL="528828" marR="0">
              <a:lnSpc>
                <a:spcPts val="4320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synchronizację</a:t>
            </a:r>
          </a:p>
          <a:p>
            <a:pPr marL="0" marR="0">
              <a:lnSpc>
                <a:spcPts val="4323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Waszych</a:t>
            </a:r>
            <a:r>
              <a:rPr dirty="0" sz="3600" spc="-13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000"/>
                </a:solidFill>
                <a:latin typeface="Calibri"/>
                <a:cs typeface="Calibri"/>
              </a:rPr>
              <a:t>neuronów!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00379" y="5413906"/>
            <a:ext cx="9463513" cy="472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417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Google</a:t>
            </a:r>
            <a:r>
              <a:rPr dirty="0" sz="2800" spc="729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Włodzisław</a:t>
            </a:r>
            <a:r>
              <a:rPr dirty="0" sz="28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8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Duch</a:t>
            </a:r>
            <a:r>
              <a:rPr dirty="0" sz="2800" spc="37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=&gt;</a:t>
            </a:r>
            <a:r>
              <a:rPr dirty="0" sz="2800" spc="15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 spc="-38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referat</a:t>
            </a:r>
            <a:r>
              <a:rPr dirty="0" sz="2800" spc="438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800" spc="736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800" spc="-24">
                <a:solidFill>
                  <a:srgbClr val="ffae0c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prac</a:t>
            </a:r>
            <a:r>
              <a:rPr dirty="0" sz="2800" spc="2135">
                <a:solidFill>
                  <a:srgbClr val="ffae0c"/>
                </a:solid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800" u="sng">
                <a:solidFill>
                  <a:srgbClr val="ffae0c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wykład</a:t>
            </a:r>
            <a:r>
              <a:rPr dirty="0" sz="2800" spc="414" u="sng">
                <a:solidFill>
                  <a:srgbClr val="ffae0c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800" spc="717">
                <a:solidFill>
                  <a:srgbClr val="ffae0c"/>
                </a:solid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800" spc="-54" u="sng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dirty="0" sz="2800" spc="48">
                <a:solidFill>
                  <a:srgbClr val="ffae0c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20468" y="6054179"/>
            <a:ext cx="6905935" cy="47193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3416"/>
              </a:lnSpc>
              <a:spcBef>
                <a:spcPts val="0"/>
              </a:spcBef>
              <a:spcAft>
                <a:spcPts val="0"/>
              </a:spcAft>
            </a:pP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Nowości</a:t>
            </a:r>
            <a:r>
              <a:rPr dirty="0" sz="2800" spc="16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AI,</a:t>
            </a:r>
            <a:r>
              <a:rPr dirty="0" sz="2800" spc="12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ML</a:t>
            </a:r>
            <a:r>
              <a:rPr dirty="0" sz="2800" spc="739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 spc="-17">
                <a:solidFill>
                  <a:srgbClr val="ffc000"/>
                </a:solidFill>
                <a:latin typeface="Calibri"/>
                <a:cs typeface="Calibri"/>
              </a:rPr>
              <a:t>neuro</a:t>
            </a:r>
            <a:r>
              <a:rPr dirty="0" sz="2800" spc="46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 spc="-17">
                <a:solidFill>
                  <a:srgbClr val="ffc000"/>
                </a:solidFill>
                <a:latin typeface="Calibri"/>
                <a:cs typeface="Calibri"/>
              </a:rPr>
              <a:t>etc.</a:t>
            </a:r>
            <a:r>
              <a:rPr dirty="0" sz="2800" spc="23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na</a:t>
            </a:r>
            <a:r>
              <a:rPr dirty="0" sz="2800" spc="12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moim</a:t>
            </a:r>
            <a:r>
              <a:rPr dirty="0" sz="2800" spc="2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Flipboar</a:t>
            </a:r>
            <a:r>
              <a:rPr dirty="0" sz="2800" spc="804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c000"/>
                </a:solidFill>
                <a:latin typeface="Calibri"/>
                <a:cs typeface="Calibri"/>
              </a:rPr>
              <a:t>.</a:t>
            </a:r>
          </a:p>
        </p:txBody>
      </p:sp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object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cstate="print" r:embed="rId2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15386" y="298356"/>
            <a:ext cx="5913527" cy="5962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4394"/>
              </a:lnSpc>
              <a:spcBef>
                <a:spcPts val="0"/>
              </a:spcBef>
              <a:spcAft>
                <a:spcPts val="0"/>
              </a:spcAft>
            </a:pP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Fenomik</a:t>
            </a:r>
            <a:r>
              <a:rPr dirty="0" sz="3600" spc="1711">
                <a:solidFill>
                  <a:srgbClr val="ffcc66"/>
                </a:solidFill>
                <a:latin typeface="Calibri"/>
                <a:cs typeface="Calibri"/>
              </a:rPr>
              <a:t> </a:t>
            </a:r>
            <a:r>
              <a:rPr dirty="0" sz="3600">
                <a:solidFill>
                  <a:srgbClr val="ffcc66"/>
                </a:solidFill>
                <a:latin typeface="Calibri"/>
                <a:cs typeface="Calibri"/>
              </a:rPr>
              <a:t>neuropsychiatryczna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04011" y="1250555"/>
            <a:ext cx="4610759" cy="68454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2008:</a:t>
            </a:r>
            <a:r>
              <a:rPr dirty="0" sz="2000" spc="-28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The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</a:rPr>
              <a:t>Consortium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</a:rPr>
              <a:t>for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</a:rPr>
              <a:t>Neuropsychiatric</a:t>
            </a:r>
          </a:p>
          <a:p>
            <a:pPr marL="0" marR="0">
              <a:lnSpc>
                <a:spcPts val="2441"/>
              </a:lnSpc>
              <a:spcBef>
                <a:spcPts val="243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Phenomics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04011" y="1997696"/>
            <a:ext cx="5102540" cy="684058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 spc="-12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genów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neuronów</a:t>
            </a:r>
            <a:r>
              <a:rPr dirty="0" sz="2000" spc="-3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45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mechanizmów</a:t>
            </a:r>
          </a:p>
          <a:p>
            <a:pPr marL="0" marR="0">
              <a:lnSpc>
                <a:spcPts val="2446"/>
              </a:lnSpc>
              <a:spcBef>
                <a:spcPts val="243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poznawczych</a:t>
            </a:r>
            <a:r>
              <a:rPr dirty="0" sz="2000" spc="-44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ich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zaburzeń.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04011" y="2744456"/>
            <a:ext cx="5092796" cy="1020076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Wyjaśnienia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wielu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poziomach,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skale</a:t>
            </a:r>
            <a:r>
              <a:rPr dirty="0" sz="2000" spc="16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czasowe</a:t>
            </a:r>
          </a:p>
          <a:p>
            <a:pPr marL="0" marR="0">
              <a:lnSpc>
                <a:spcPts val="2449"/>
              </a:lnSpc>
              <a:spcBef>
                <a:spcPts val="241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pikosekund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lat,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rozmiary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od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nanometrów</a:t>
            </a:r>
          </a:p>
          <a:p>
            <a:pPr marL="0" marR="0">
              <a:lnSpc>
                <a:spcPts val="2446"/>
              </a:lnSpc>
              <a:spcBef>
                <a:spcPts val="195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do</a:t>
            </a:r>
            <a:r>
              <a:rPr dirty="0" sz="2000" spc="-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metra</a:t>
            </a:r>
            <a:r>
              <a:rPr dirty="0" sz="2000" spc="1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–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RDOC</a:t>
            </a:r>
            <a:r>
              <a:rPr dirty="0" sz="2000" spc="-3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NIMH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04011" y="3826750"/>
            <a:ext cx="4864654" cy="1354872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Neurodynamika,</a:t>
            </a:r>
            <a:r>
              <a:rPr dirty="0" sz="2000" spc="-3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 spc="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neuronowe</a:t>
            </a:r>
            <a:r>
              <a:rPr dirty="0" sz="2000" spc="-25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</a:p>
          <a:p>
            <a:pPr marL="0" marR="0">
              <a:lnSpc>
                <a:spcPts val="2446"/>
              </a:lnSpc>
              <a:spcBef>
                <a:spcPts val="243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poziomie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środkowym,</a:t>
            </a:r>
            <a:r>
              <a:rPr dirty="0" sz="2000" spc="-19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można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ją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badać</a:t>
            </a:r>
          </a:p>
          <a:p>
            <a:pPr marL="0" marR="0">
              <a:lnSpc>
                <a:spcPts val="2449"/>
              </a:lnSpc>
              <a:spcBef>
                <a:spcPts val="191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metodami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neuroobrazowania</a:t>
            </a:r>
            <a:r>
              <a:rPr dirty="0" sz="2000" spc="-2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jak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za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pomocą</a:t>
            </a:r>
          </a:p>
          <a:p>
            <a:pPr marL="0" marR="0">
              <a:lnSpc>
                <a:spcPts val="2446"/>
              </a:lnSpc>
              <a:spcBef>
                <a:spcPts val="245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symulacji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sieci</a:t>
            </a:r>
            <a:r>
              <a:rPr dirty="0" sz="2000" spc="13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neuronowych.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04011" y="5244324"/>
            <a:ext cx="4540959" cy="684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0" marR="0">
              <a:lnSpc>
                <a:spcPts val="2446"/>
              </a:lnSpc>
              <a:spcBef>
                <a:spcPts val="0"/>
              </a:spcBef>
              <a:spcAft>
                <a:spcPts val="0"/>
              </a:spcAft>
            </a:pP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Neuropsychologia</a:t>
            </a:r>
            <a:r>
              <a:rPr dirty="0" sz="2000" spc="-37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dirty="0" sz="2000" u="sng">
                <a:solidFill>
                  <a:srgbClr val="ffae0c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komputerowa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,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Wykłady</a:t>
            </a:r>
          </a:p>
          <a:p>
            <a:pPr marL="0" marR="0">
              <a:lnSpc>
                <a:spcPts val="2446"/>
              </a:lnSpc>
              <a:spcBef>
                <a:spcPts val="240"/>
              </a:spcBef>
              <a:spcAft>
                <a:spcPts val="0"/>
              </a:spcAft>
            </a:pP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i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laboratorium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na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SWPS</a:t>
            </a:r>
            <a:r>
              <a:rPr dirty="0" sz="2000" spc="-11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w</a:t>
            </a:r>
            <a:r>
              <a:rPr dirty="0" sz="2000" spc="-10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2007</a:t>
            </a:r>
            <a:r>
              <a:rPr dirty="0" sz="2000" spc="-27">
                <a:solidFill>
                  <a:srgbClr val="eaeae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eaeaea"/>
                </a:solidFill>
                <a:latin typeface="Calibri"/>
                <a:cs typeface="Calibri"/>
              </a:rPr>
              <a:t>roku.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mitype="http://purl.org/dc/dcmitype/" xmlns:dc="http://purl.org/dc/elements/1.1/" xmlns:dcterms="http://purl.org/dc/terms/" xmlns:xsi="http://www.w3.org/2001/XMLSchema-instance">
  <dc:title>Presentation PowerPoint</dc:title>
  <dc:creator>wduch</dc:creator>
  <cp:lastModifiedBy>wduch</cp:lastModifiedBy>
  <cp:revision>1</cp:revision>
  <dcterms:modified xsi:type="dcterms:W3CDTF">2026-01-23T17:50:34+01:00</dcterms:modified>
</cp:coreProperties>
</file>