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1" r:id="rId2"/>
  </p:sldMasterIdLst>
  <p:notesMasterIdLst>
    <p:notesMasterId r:id="rId44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7" r:id="rId29"/>
    <p:sldId id="288" r:id="rId30"/>
    <p:sldId id="289" r:id="rId31"/>
    <p:sldId id="290" r:id="rId32"/>
    <p:sldId id="291" r:id="rId33"/>
    <p:sldId id="292" r:id="rId34"/>
    <p:sldId id="293" r:id="rId35"/>
    <p:sldId id="294" r:id="rId36"/>
    <p:sldId id="295" r:id="rId37"/>
    <p:sldId id="296" r:id="rId38"/>
    <p:sldId id="297" r:id="rId39"/>
    <p:sldId id="298" r:id="rId40"/>
    <p:sldId id="299" r:id="rId41"/>
    <p:sldId id="300" r:id="rId42"/>
    <p:sldId id="301" r:id="rId43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1" d="100"/>
          <a:sy n="101" d="100"/>
        </p:scale>
        <p:origin x="87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tableStyles" Target="tableStyle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viewProps" Target="viewProps.xml"/><Relationship Id="rId20" Type="http://schemas.openxmlformats.org/officeDocument/2006/relationships/slide" Target="slides/slide18.xml"/><Relationship Id="rId41" Type="http://schemas.openxmlformats.org/officeDocument/2006/relationships/slide" Target="slides/slide3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6858000" cy="914400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txBody>
          <a:bodyPr lIns="90000" tIns="45000" rIns="90000" bIns="45000" anchor="ctr" anchorCtr="1">
            <a:noAutofit/>
          </a:bodyPr>
          <a:lstStyle/>
          <a:p>
            <a:endParaRPr lang="pl-PL" sz="2400" b="0" u="none" strike="noStrike" dirty="0">
              <a:solidFill>
                <a:srgbClr val="000000"/>
              </a:solidFill>
              <a:effectLst/>
              <a:uFillTx/>
              <a:latin typeface="Calibri" panose="020F0502020204030204" pitchFamily="34" charset="0"/>
            </a:endParaRPr>
          </a:p>
        </p:txBody>
      </p:sp>
      <p:sp>
        <p:nvSpPr>
          <p:cNvPr id="7" name="PlaceHolder 1"/>
          <p:cNvSpPr>
            <a:spLocks noGrp="1"/>
          </p:cNvSpPr>
          <p:nvPr>
            <p:ph type="hdr"/>
          </p:nvPr>
        </p:nvSpPr>
        <p:spPr>
          <a:xfrm>
            <a:off x="-360" y="0"/>
            <a:ext cx="2971800" cy="4572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Autofit/>
          </a:bodyPr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l-PL" sz="2400" dirty="0">
              <a:solidFill>
                <a:srgbClr val="000000"/>
              </a:solidFill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dt" idx="1"/>
          </p:nvPr>
        </p:nvSpPr>
        <p:spPr>
          <a:xfrm>
            <a:off x="3885840" y="0"/>
            <a:ext cx="2971800" cy="4572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Autofit/>
          </a:bodyPr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l-PL" sz="2400" dirty="0">
              <a:solidFill>
                <a:srgbClr val="000000"/>
              </a:solidFill>
            </a:endParaRPr>
          </a:p>
        </p:txBody>
      </p:sp>
      <p:sp>
        <p:nvSpPr>
          <p:cNvPr id="9" name="PlaceHolder 3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>
            <a:noAutofit/>
          </a:bodyPr>
          <a:lstStyle/>
          <a:p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3600" b="0" u="none" strike="noStrike">
                <a:solidFill>
                  <a:srgbClr val="FFFF00"/>
                </a:solidFill>
                <a:effectLst/>
                <a:uFillTx/>
                <a:latin typeface="Calibri"/>
              </a:rPr>
              <a:t>Kliknij, aby przesunąć slajd</a:t>
            </a:r>
          </a:p>
        </p:txBody>
      </p:sp>
      <p:sp>
        <p:nvSpPr>
          <p:cNvPr id="10" name="PlaceHolder 4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spcBef>
                <a:spcPts val="448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Kliknij, aby edytować format notatek</a:t>
            </a:r>
          </a:p>
        </p:txBody>
      </p:sp>
      <p:sp>
        <p:nvSpPr>
          <p:cNvPr id="11" name="PlaceHolder 5"/>
          <p:cNvSpPr>
            <a:spLocks noGrp="1"/>
          </p:cNvSpPr>
          <p:nvPr>
            <p:ph type="ftr" idx="2"/>
          </p:nvPr>
        </p:nvSpPr>
        <p:spPr>
          <a:xfrm>
            <a:off x="-360" y="8686800"/>
            <a:ext cx="2971800" cy="4572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l-PL" sz="2400" dirty="0">
              <a:solidFill>
                <a:srgbClr val="000000"/>
              </a:solidFill>
            </a:endParaRPr>
          </a:p>
        </p:txBody>
      </p:sp>
      <p:sp>
        <p:nvSpPr>
          <p:cNvPr id="12" name="PlaceHolder 6"/>
          <p:cNvSpPr>
            <a:spLocks noGrp="1"/>
          </p:cNvSpPr>
          <p:nvPr>
            <p:ph type="sldNum" idx="3"/>
          </p:nvPr>
        </p:nvSpPr>
        <p:spPr>
          <a:xfrm>
            <a:off x="3885840" y="8686800"/>
            <a:ext cx="2971800" cy="4572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pl-PL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fld id="{1D57DCE6-F02D-4E0D-AE8C-9AED406E8BF5}" type="slidenum">
              <a:rPr lang="pl-PL" smtClean="0"/>
              <a:pPr/>
              <a:t>‹#›</a:t>
            </a:fld>
            <a:endParaRPr lang="pl-PL" dirty="0">
              <a:latin typeface="Calibri" panose="020F0502020204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Rectangle 1031"/>
          <p:cNvSpPr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F2E6EFE7-5AE8-43A5-8056-E49775D7D79D}" type="slidenum">
              <a:rPr lang="pl-PL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1</a:t>
            </a:fld>
            <a:endParaRPr lang="pl-PL" sz="1200" b="0" u="none" strike="noStrike" dirty="0">
              <a:solidFill>
                <a:srgbClr val="000000"/>
              </a:solidFill>
              <a:effectLst/>
              <a:uFillTx/>
              <a:latin typeface="Calibri" panose="020F0502020204030204" pitchFamily="34" charset="0"/>
            </a:endParaRPr>
          </a:p>
        </p:txBody>
      </p:sp>
      <p:sp>
        <p:nvSpPr>
          <p:cNvPr id="87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ln w="0">
            <a:noFill/>
          </a:ln>
        </p:spPr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/>
          <a:p>
            <a:pPr indent="0">
              <a:spcBef>
                <a:spcPts val="448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l-PL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Rectangle 1031"/>
          <p:cNvSpPr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54E3BABF-38DD-4E45-A75B-D89794D50542}" type="slidenum">
              <a:rPr lang="pl-PL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2</a:t>
            </a:fld>
            <a:endParaRPr lang="pl-PL" sz="1200" b="0" u="none" strike="noStrike" dirty="0">
              <a:solidFill>
                <a:srgbClr val="000000"/>
              </a:solidFill>
              <a:effectLst/>
              <a:uFillTx/>
              <a:latin typeface="Calibri" panose="020F0502020204030204" pitchFamily="34" charset="0"/>
            </a:endParaRPr>
          </a:p>
        </p:txBody>
      </p:sp>
      <p:sp>
        <p:nvSpPr>
          <p:cNvPr id="90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ln w="0">
            <a:noFill/>
          </a:ln>
        </p:spPr>
      </p:sp>
      <p:sp>
        <p:nvSpPr>
          <p:cNvPr id="91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/>
          </a:ln>
        </p:spPr>
        <p:txBody>
          <a:bodyPr lIns="4680" tIns="4680" rIns="4680" bIns="4680" anchor="t">
            <a:spAutoFit/>
          </a:bodyPr>
          <a:lstStyle/>
          <a:p>
            <a:pPr indent="0">
              <a:spcBef>
                <a:spcPts val="448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l-PL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Rectangle 1031"/>
          <p:cNvSpPr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9679F6A0-4869-4D66-8F94-956D77FE5E32}" type="slidenum">
              <a:rPr lang="pl-PL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3</a:t>
            </a:fld>
            <a:endParaRPr lang="pl-PL" sz="1200" b="0" u="none" strike="noStrike" dirty="0">
              <a:solidFill>
                <a:srgbClr val="000000"/>
              </a:solidFill>
              <a:effectLst/>
              <a:uFillTx/>
              <a:latin typeface="Calibri" panose="020F0502020204030204" pitchFamily="34" charset="0"/>
            </a:endParaRPr>
          </a:p>
        </p:txBody>
      </p:sp>
      <p:sp>
        <p:nvSpPr>
          <p:cNvPr id="93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ln w="0">
            <a:noFill/>
          </a:ln>
        </p:spPr>
      </p:sp>
      <p:sp>
        <p:nvSpPr>
          <p:cNvPr id="94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/>
          </a:ln>
        </p:spPr>
        <p:txBody>
          <a:bodyPr lIns="4680" tIns="4680" rIns="4680" bIns="4680" anchor="t">
            <a:spAutoFit/>
          </a:bodyPr>
          <a:lstStyle/>
          <a:p>
            <a:pPr indent="0">
              <a:spcBef>
                <a:spcPts val="448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l-PL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Rectangle 1031"/>
          <p:cNvSpPr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29076379-8BF7-4454-8AD0-1E44B5EC2EFC}" type="slidenum">
              <a:rPr lang="pl-PL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4</a:t>
            </a:fld>
            <a:endParaRPr lang="pl-PL" sz="1200" b="0" u="none" strike="noStrike" dirty="0">
              <a:solidFill>
                <a:srgbClr val="000000"/>
              </a:solidFill>
              <a:effectLst/>
              <a:uFillTx/>
              <a:latin typeface="Calibri" panose="020F0502020204030204" pitchFamily="34" charset="0"/>
            </a:endParaRPr>
          </a:p>
        </p:txBody>
      </p:sp>
      <p:sp>
        <p:nvSpPr>
          <p:cNvPr id="96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ln w="0">
            <a:noFill/>
          </a:ln>
        </p:spPr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/>
          </a:ln>
        </p:spPr>
        <p:txBody>
          <a:bodyPr lIns="4680" tIns="4680" rIns="4680" bIns="4680" anchor="t">
            <a:spAutoFit/>
          </a:bodyPr>
          <a:lstStyle/>
          <a:p>
            <a:pPr indent="0">
              <a:spcBef>
                <a:spcPts val="448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l-PL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Rectangle 1031"/>
          <p:cNvSpPr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EC561210-B946-4ADD-82AD-DDFC99F95DEE}" type="slidenum">
              <a:rPr lang="pl-PL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5</a:t>
            </a:fld>
            <a:endParaRPr lang="pl-PL" sz="1200" b="0" u="none" strike="noStrike" dirty="0">
              <a:solidFill>
                <a:srgbClr val="000000"/>
              </a:solidFill>
              <a:effectLst/>
              <a:uFillTx/>
              <a:latin typeface="Calibri" panose="020F0502020204030204" pitchFamily="34" charset="0"/>
            </a:endParaRPr>
          </a:p>
        </p:txBody>
      </p:sp>
      <p:sp>
        <p:nvSpPr>
          <p:cNvPr id="9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ln w="0">
            <a:noFill/>
          </a:ln>
        </p:spPr>
      </p:sp>
      <p:sp>
        <p:nvSpPr>
          <p:cNvPr id="100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/>
          </a:ln>
        </p:spPr>
        <p:txBody>
          <a:bodyPr lIns="4680" tIns="4680" rIns="4680" bIns="4680" anchor="t">
            <a:spAutoFit/>
          </a:bodyPr>
          <a:lstStyle/>
          <a:p>
            <a:pPr indent="0">
              <a:spcBef>
                <a:spcPts val="448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l-PL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031"/>
          <p:cNvSpPr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8E7F6EAA-9594-42F2-AE95-F4F3836604ED}" type="slidenum">
              <a:rPr lang="pl-PL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6</a:t>
            </a:fld>
            <a:endParaRPr lang="pl-PL" sz="1200" b="0" u="none" strike="noStrike" dirty="0">
              <a:solidFill>
                <a:srgbClr val="000000"/>
              </a:solidFill>
              <a:effectLst/>
              <a:uFillTx/>
              <a:latin typeface="Calibri" panose="020F0502020204030204" pitchFamily="34" charset="0"/>
            </a:endParaRPr>
          </a:p>
        </p:txBody>
      </p:sp>
      <p:sp>
        <p:nvSpPr>
          <p:cNvPr id="102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ln w="0">
            <a:noFill/>
          </a:ln>
        </p:spPr>
      </p:sp>
      <p:sp>
        <p:nvSpPr>
          <p:cNvPr id="103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/>
          </a:ln>
        </p:spPr>
        <p:txBody>
          <a:bodyPr lIns="4680" tIns="4680" rIns="4680" bIns="4680" anchor="t">
            <a:spAutoFit/>
          </a:bodyPr>
          <a:lstStyle/>
          <a:p>
            <a:pPr indent="0">
              <a:spcBef>
                <a:spcPts val="448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l-PL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Rectangle 1031"/>
          <p:cNvSpPr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6AD80D75-2D4F-4B37-9264-614B5C0FCC74}" type="slidenum">
              <a:rPr lang="pl-PL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7</a:t>
            </a:fld>
            <a:endParaRPr lang="pl-PL" sz="1200" b="0" u="none" strike="noStrike" dirty="0">
              <a:solidFill>
                <a:srgbClr val="000000"/>
              </a:solidFill>
              <a:effectLst/>
              <a:uFillTx/>
              <a:latin typeface="Calibri" panose="020F0502020204030204" pitchFamily="34" charset="0"/>
            </a:endParaRPr>
          </a:p>
        </p:txBody>
      </p:sp>
      <p:sp>
        <p:nvSpPr>
          <p:cNvPr id="105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ln w="0">
            <a:noFill/>
          </a:ln>
        </p:spPr>
      </p:sp>
      <p:sp>
        <p:nvSpPr>
          <p:cNvPr id="106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/>
          </a:ln>
        </p:spPr>
        <p:txBody>
          <a:bodyPr lIns="4680" tIns="4680" rIns="4680" bIns="4680" anchor="t">
            <a:spAutoFit/>
          </a:bodyPr>
          <a:lstStyle/>
          <a:p>
            <a:pPr indent="0">
              <a:spcBef>
                <a:spcPts val="448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l-PL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Rectangle 1031"/>
          <p:cNvSpPr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C310AFAC-6304-4005-A0B9-F4552F39E137}" type="slidenum">
              <a:rPr lang="pl-PL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8</a:t>
            </a:fld>
            <a:endParaRPr lang="pl-PL" sz="1200" b="0" u="none" strike="noStrike" dirty="0">
              <a:solidFill>
                <a:srgbClr val="000000"/>
              </a:solidFill>
              <a:effectLst/>
              <a:uFillTx/>
              <a:latin typeface="Calibri" panose="020F0502020204030204" pitchFamily="34" charset="0"/>
            </a:endParaRPr>
          </a:p>
        </p:txBody>
      </p:sp>
      <p:sp>
        <p:nvSpPr>
          <p:cNvPr id="108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ln w="0">
            <a:noFill/>
          </a:ln>
        </p:spPr>
      </p:sp>
      <p:sp>
        <p:nvSpPr>
          <p:cNvPr id="109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/>
          </a:ln>
        </p:spPr>
        <p:txBody>
          <a:bodyPr lIns="4680" tIns="4680" rIns="4680" bIns="4680" anchor="t">
            <a:spAutoFit/>
          </a:bodyPr>
          <a:lstStyle/>
          <a:p>
            <a:pPr indent="0">
              <a:spcBef>
                <a:spcPts val="448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l-PL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Rectangle 1031"/>
          <p:cNvSpPr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6690AB84-40DF-49CF-84BB-DBE86486C517}" type="slidenum">
              <a:rPr lang="pl-PL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9</a:t>
            </a:fld>
            <a:endParaRPr lang="pl-PL" sz="1200" b="0" u="none" strike="noStrike" dirty="0">
              <a:solidFill>
                <a:srgbClr val="000000"/>
              </a:solidFill>
              <a:effectLst/>
              <a:uFillTx/>
              <a:latin typeface="Calibri" panose="020F0502020204030204" pitchFamily="34" charset="0"/>
            </a:endParaRPr>
          </a:p>
        </p:txBody>
      </p:sp>
      <p:sp>
        <p:nvSpPr>
          <p:cNvPr id="11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ln w="0">
            <a:noFill/>
          </a:ln>
        </p:spPr>
      </p:sp>
      <p:sp>
        <p:nvSpPr>
          <p:cNvPr id="112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/>
          </a:ln>
        </p:spPr>
        <p:txBody>
          <a:bodyPr lIns="4680" tIns="4680" rIns="4680" bIns="4680" anchor="t">
            <a:spAutoFit/>
          </a:bodyPr>
          <a:lstStyle/>
          <a:p>
            <a:pPr indent="0">
              <a:spcBef>
                <a:spcPts val="448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l-PL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Rectangle 1031"/>
          <p:cNvSpPr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C9088495-51A5-4123-BA2E-6107E72BE97A}" type="slidenum">
              <a:rPr lang="pl-PL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10</a:t>
            </a:fld>
            <a:endParaRPr lang="pl-PL" sz="1200" b="0" u="none" strike="noStrike" dirty="0">
              <a:solidFill>
                <a:srgbClr val="000000"/>
              </a:solidFill>
              <a:effectLst/>
              <a:uFillTx/>
              <a:latin typeface="Calibri" panose="020F0502020204030204" pitchFamily="34" charset="0"/>
            </a:endParaRPr>
          </a:p>
        </p:txBody>
      </p:sp>
      <p:sp>
        <p:nvSpPr>
          <p:cNvPr id="114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ln w="0">
            <a:noFill/>
          </a:ln>
        </p:spPr>
      </p:sp>
      <p:sp>
        <p:nvSpPr>
          <p:cNvPr id="115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/>
          <a:p>
            <a:pPr indent="0">
              <a:spcBef>
                <a:spcPts val="448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l-PL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Rectangle 1031"/>
          <p:cNvSpPr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DD2BDE74-76DC-42CF-A7C5-BF7CF1995490}" type="slidenum">
              <a:rPr lang="pl-PL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11</a:t>
            </a:fld>
            <a:endParaRPr lang="pl-PL" sz="1200" b="0" u="none" strike="noStrike" dirty="0">
              <a:solidFill>
                <a:srgbClr val="000000"/>
              </a:solidFill>
              <a:effectLst/>
              <a:uFillTx/>
              <a:latin typeface="Calibri" panose="020F0502020204030204" pitchFamily="34" charset="0"/>
            </a:endParaRPr>
          </a:p>
        </p:txBody>
      </p:sp>
      <p:sp>
        <p:nvSpPr>
          <p:cNvPr id="117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ln w="0">
            <a:noFill/>
          </a:ln>
        </p:spPr>
      </p:sp>
      <p:sp>
        <p:nvSpPr>
          <p:cNvPr id="118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/>
          </a:ln>
        </p:spPr>
        <p:txBody>
          <a:bodyPr lIns="4680" tIns="4680" rIns="4680" bIns="4680" anchor="t">
            <a:spAutoFit/>
          </a:bodyPr>
          <a:lstStyle/>
          <a:p>
            <a:pPr indent="0">
              <a:spcBef>
                <a:spcPts val="448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l-PL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Rectangle 1031"/>
          <p:cNvSpPr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89BFC51-9FCA-4ADE-A376-E823FA7F10ED}" type="slidenum">
              <a:rPr lang="pl-PL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12</a:t>
            </a:fld>
            <a:endParaRPr lang="pl-PL" sz="1200" b="0" u="none" strike="noStrike" dirty="0">
              <a:solidFill>
                <a:srgbClr val="000000"/>
              </a:solidFill>
              <a:effectLst/>
              <a:uFillTx/>
              <a:latin typeface="Calibri" panose="020F0502020204030204" pitchFamily="34" charset="0"/>
            </a:endParaRPr>
          </a:p>
        </p:txBody>
      </p:sp>
      <p:sp>
        <p:nvSpPr>
          <p:cNvPr id="120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ln w="0">
            <a:noFill/>
          </a:ln>
        </p:spPr>
      </p:sp>
      <p:sp>
        <p:nvSpPr>
          <p:cNvPr id="121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/>
          </a:ln>
        </p:spPr>
        <p:txBody>
          <a:bodyPr lIns="4680" tIns="4680" rIns="4680" bIns="4680" anchor="t">
            <a:spAutoFit/>
          </a:bodyPr>
          <a:lstStyle/>
          <a:p>
            <a:pPr indent="0">
              <a:spcBef>
                <a:spcPts val="448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l-PL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Rectangle 1031"/>
          <p:cNvSpPr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EFC52463-CD25-40AD-92F4-0228287382E3}" type="slidenum">
              <a:rPr lang="pl-PL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13</a:t>
            </a:fld>
            <a:endParaRPr lang="pl-PL" sz="1200" b="0" u="none" strike="noStrike" dirty="0">
              <a:solidFill>
                <a:srgbClr val="000000"/>
              </a:solidFill>
              <a:effectLst/>
              <a:uFillTx/>
              <a:latin typeface="Calibri" panose="020F0502020204030204" pitchFamily="34" charset="0"/>
            </a:endParaRPr>
          </a:p>
        </p:txBody>
      </p:sp>
      <p:sp>
        <p:nvSpPr>
          <p:cNvPr id="123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ln w="0">
            <a:noFill/>
          </a:ln>
        </p:spPr>
      </p:sp>
      <p:sp>
        <p:nvSpPr>
          <p:cNvPr id="124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/>
          </a:ln>
        </p:spPr>
        <p:txBody>
          <a:bodyPr lIns="4680" tIns="4680" rIns="4680" bIns="4680" anchor="t">
            <a:spAutoFit/>
          </a:bodyPr>
          <a:lstStyle/>
          <a:p>
            <a:pPr indent="0">
              <a:spcBef>
                <a:spcPts val="448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l-PL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Rectangle 1031"/>
          <p:cNvSpPr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7FEC12-F38D-4AC3-98F4-9366BAD5C7B7}" type="slidenum">
              <a:rPr lang="pl-PL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14</a:t>
            </a:fld>
            <a:endParaRPr lang="pl-PL" sz="1200" b="0" u="none" strike="noStrike" dirty="0">
              <a:solidFill>
                <a:srgbClr val="000000"/>
              </a:solidFill>
              <a:effectLst/>
              <a:uFillTx/>
              <a:latin typeface="Calibri" panose="020F0502020204030204" pitchFamily="34" charset="0"/>
            </a:endParaRPr>
          </a:p>
        </p:txBody>
      </p:sp>
      <p:sp>
        <p:nvSpPr>
          <p:cNvPr id="126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ln w="0">
            <a:noFill/>
          </a:ln>
        </p:spPr>
      </p:sp>
      <p:sp>
        <p:nvSpPr>
          <p:cNvPr id="127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/>
          </a:ln>
        </p:spPr>
        <p:txBody>
          <a:bodyPr lIns="4680" tIns="4680" rIns="4680" bIns="4680" anchor="t">
            <a:spAutoFit/>
          </a:bodyPr>
          <a:lstStyle/>
          <a:p>
            <a:pPr indent="0">
              <a:spcBef>
                <a:spcPts val="448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l-PL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Rectangle 1031"/>
          <p:cNvSpPr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C2183166-B116-44E9-95A9-674D888BB609}" type="slidenum">
              <a:rPr lang="pl-PL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16</a:t>
            </a:fld>
            <a:endParaRPr lang="pl-PL" sz="1200" b="0" u="none" strike="noStrike" dirty="0">
              <a:solidFill>
                <a:srgbClr val="000000"/>
              </a:solidFill>
              <a:effectLst/>
              <a:uFillTx/>
              <a:latin typeface="Calibri" panose="020F0502020204030204" pitchFamily="34" charset="0"/>
            </a:endParaRPr>
          </a:p>
        </p:txBody>
      </p:sp>
      <p:sp>
        <p:nvSpPr>
          <p:cNvPr id="12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ln w="0">
            <a:noFill/>
          </a:ln>
        </p:spPr>
      </p:sp>
      <p:sp>
        <p:nvSpPr>
          <p:cNvPr id="130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/>
          </a:ln>
        </p:spPr>
        <p:txBody>
          <a:bodyPr lIns="4680" tIns="4680" rIns="4680" bIns="4680" anchor="t">
            <a:spAutoFit/>
          </a:bodyPr>
          <a:lstStyle/>
          <a:p>
            <a:pPr indent="0">
              <a:spcBef>
                <a:spcPts val="448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l-PL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Rectangle 1031"/>
          <p:cNvSpPr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4B815FAF-1375-41D2-A13B-00B6523C288D}" type="slidenum">
              <a:rPr lang="pl-PL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17</a:t>
            </a:fld>
            <a:endParaRPr lang="pl-PL" sz="1200" b="0" u="none" strike="noStrike" dirty="0">
              <a:solidFill>
                <a:srgbClr val="000000"/>
              </a:solidFill>
              <a:effectLst/>
              <a:uFillTx/>
              <a:latin typeface="Calibri" panose="020F0502020204030204" pitchFamily="34" charset="0"/>
            </a:endParaRPr>
          </a:p>
        </p:txBody>
      </p:sp>
      <p:sp>
        <p:nvSpPr>
          <p:cNvPr id="132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ln w="0">
            <a:noFill/>
          </a:ln>
        </p:spPr>
      </p:sp>
      <p:sp>
        <p:nvSpPr>
          <p:cNvPr id="133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/>
          </a:ln>
        </p:spPr>
        <p:txBody>
          <a:bodyPr lIns="4680" tIns="4680" rIns="4680" bIns="4680" anchor="t">
            <a:spAutoFit/>
          </a:bodyPr>
          <a:lstStyle/>
          <a:p>
            <a:pPr indent="0">
              <a:spcBef>
                <a:spcPts val="448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l-PL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Rectangle 1031"/>
          <p:cNvSpPr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3C925EF4-99DA-46A4-ADA9-FD9F5456EB4D}" type="slidenum">
              <a:rPr lang="pl-PL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19</a:t>
            </a:fld>
            <a:endParaRPr lang="pl-PL" sz="1200" b="0" u="none" strike="noStrike" dirty="0">
              <a:solidFill>
                <a:srgbClr val="000000"/>
              </a:solidFill>
              <a:effectLst/>
              <a:uFillTx/>
              <a:latin typeface="Calibri" panose="020F0502020204030204" pitchFamily="34" charset="0"/>
            </a:endParaRPr>
          </a:p>
        </p:txBody>
      </p:sp>
      <p:sp>
        <p:nvSpPr>
          <p:cNvPr id="135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ln w="0">
            <a:noFill/>
          </a:ln>
        </p:spPr>
      </p:sp>
      <p:sp>
        <p:nvSpPr>
          <p:cNvPr id="136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/>
          </a:ln>
        </p:spPr>
        <p:txBody>
          <a:bodyPr lIns="4680" tIns="4680" rIns="4680" bIns="4680" anchor="t">
            <a:spAutoFit/>
          </a:bodyPr>
          <a:lstStyle/>
          <a:p>
            <a:pPr indent="0">
              <a:spcBef>
                <a:spcPts val="448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l-PL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Rectangle 1031"/>
          <p:cNvSpPr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95E2B7FE-86AC-4C8D-9E1E-A145FC0AAE9B}" type="slidenum">
              <a:rPr lang="pl-PL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20</a:t>
            </a:fld>
            <a:endParaRPr lang="pl-PL" sz="1200" b="0" u="none" strike="noStrike" dirty="0">
              <a:solidFill>
                <a:srgbClr val="000000"/>
              </a:solidFill>
              <a:effectLst/>
              <a:uFillTx/>
              <a:latin typeface="Calibri" panose="020F0502020204030204" pitchFamily="34" charset="0"/>
            </a:endParaRPr>
          </a:p>
        </p:txBody>
      </p:sp>
      <p:sp>
        <p:nvSpPr>
          <p:cNvPr id="138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ln w="0">
            <a:noFill/>
          </a:ln>
        </p:spPr>
      </p:sp>
      <p:sp>
        <p:nvSpPr>
          <p:cNvPr id="139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/>
          </a:ln>
        </p:spPr>
        <p:txBody>
          <a:bodyPr lIns="4680" tIns="4680" rIns="4680" bIns="4680" anchor="t">
            <a:spAutoFit/>
          </a:bodyPr>
          <a:lstStyle/>
          <a:p>
            <a:pPr indent="0">
              <a:spcBef>
                <a:spcPts val="448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l-PL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Rectangle 1031"/>
          <p:cNvSpPr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7D8E84CE-03AC-4685-9219-2C4940052FC5}" type="slidenum">
              <a:rPr lang="pl-PL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21</a:t>
            </a:fld>
            <a:endParaRPr lang="pl-PL" sz="1200" b="0" u="none" strike="noStrike" dirty="0">
              <a:solidFill>
                <a:srgbClr val="000000"/>
              </a:solidFill>
              <a:effectLst/>
              <a:uFillTx/>
              <a:latin typeface="Calibri" panose="020F0502020204030204" pitchFamily="34" charset="0"/>
            </a:endParaRPr>
          </a:p>
        </p:txBody>
      </p:sp>
      <p:sp>
        <p:nvSpPr>
          <p:cNvPr id="14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ln w="0">
            <a:noFill/>
          </a:ln>
        </p:spPr>
      </p:sp>
      <p:sp>
        <p:nvSpPr>
          <p:cNvPr id="142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/>
          </a:ln>
        </p:spPr>
        <p:txBody>
          <a:bodyPr lIns="4680" tIns="4680" rIns="4680" bIns="4680" anchor="t">
            <a:spAutoFit/>
          </a:bodyPr>
          <a:lstStyle/>
          <a:p>
            <a:pPr indent="0">
              <a:spcBef>
                <a:spcPts val="448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l-PL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Rectangle 1031"/>
          <p:cNvSpPr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1EE91418-7E3C-4F88-A2B0-2A9D91629AB0}" type="slidenum">
              <a:rPr lang="pl-PL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22</a:t>
            </a:fld>
            <a:endParaRPr lang="pl-PL" sz="1200" b="0" u="none" strike="noStrike" dirty="0">
              <a:solidFill>
                <a:srgbClr val="000000"/>
              </a:solidFill>
              <a:effectLst/>
              <a:uFillTx/>
              <a:latin typeface="Calibri" panose="020F0502020204030204" pitchFamily="34" charset="0"/>
            </a:endParaRPr>
          </a:p>
        </p:txBody>
      </p:sp>
      <p:sp>
        <p:nvSpPr>
          <p:cNvPr id="144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ln w="0">
            <a:noFill/>
          </a:ln>
        </p:spPr>
      </p:sp>
      <p:sp>
        <p:nvSpPr>
          <p:cNvPr id="145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/>
          </a:ln>
        </p:spPr>
        <p:txBody>
          <a:bodyPr lIns="4680" tIns="4680" rIns="4680" bIns="4680" anchor="t">
            <a:spAutoFit/>
          </a:bodyPr>
          <a:lstStyle/>
          <a:p>
            <a:pPr indent="0">
              <a:spcBef>
                <a:spcPts val="448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l-PL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Rectangle 7"/>
          <p:cNvSpPr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9FF9E816-08C8-47BC-9921-338C6786F334}" type="slidenum">
              <a:rPr lang="pl-PL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23</a:t>
            </a:fld>
            <a:endParaRPr lang="pl-PL" sz="1200" b="0" u="none" strike="noStrike" dirty="0">
              <a:solidFill>
                <a:srgbClr val="000000"/>
              </a:solidFill>
              <a:effectLst/>
              <a:uFillTx/>
              <a:latin typeface="Calibri" panose="020F0502020204030204" pitchFamily="34" charset="0"/>
            </a:endParaRPr>
          </a:p>
        </p:txBody>
      </p:sp>
      <p:sp>
        <p:nvSpPr>
          <p:cNvPr id="147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ln w="0">
            <a:noFill/>
          </a:ln>
        </p:spPr>
      </p:sp>
      <p:sp>
        <p:nvSpPr>
          <p:cNvPr id="148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/>
          <a:p>
            <a:pPr indent="0">
              <a:spcBef>
                <a:spcPts val="448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l-PL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Rectangle 5"/>
          <p:cNvSpPr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933AFA3A-FC5D-4399-9112-EC85C7F0F243}" type="slidenum">
              <a:rPr lang="pl-PL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24</a:t>
            </a:fld>
            <a:endParaRPr lang="pl-PL" sz="1200" b="0" u="none" strike="noStrike" dirty="0">
              <a:solidFill>
                <a:srgbClr val="000000"/>
              </a:solidFill>
              <a:effectLst/>
              <a:uFillTx/>
              <a:latin typeface="Calibri" panose="020F0502020204030204" pitchFamily="34" charset="0"/>
            </a:endParaRPr>
          </a:p>
        </p:txBody>
      </p:sp>
      <p:sp>
        <p:nvSpPr>
          <p:cNvPr id="150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ln w="0">
            <a:noFill/>
          </a:ln>
        </p:spPr>
      </p:sp>
      <p:sp>
        <p:nvSpPr>
          <p:cNvPr id="151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/>
          <a:p>
            <a:pPr indent="0">
              <a:spcBef>
                <a:spcPts val="448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l-PL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Rectangle 2"/>
          <p:cNvSpPr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0EC7A01F-D640-4AB6-811A-1882E88E867E}" type="slidenum">
              <a:rPr lang="pl-PL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25</a:t>
            </a:fld>
            <a:endParaRPr lang="pl-PL" sz="1200" b="0" u="none" strike="noStrike" dirty="0">
              <a:solidFill>
                <a:srgbClr val="000000"/>
              </a:solidFill>
              <a:effectLst/>
              <a:uFillTx/>
              <a:latin typeface="Calibri" panose="020F0502020204030204" pitchFamily="34" charset="0"/>
            </a:endParaRPr>
          </a:p>
        </p:txBody>
      </p:sp>
      <p:sp>
        <p:nvSpPr>
          <p:cNvPr id="153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ln w="0">
            <a:noFill/>
          </a:ln>
        </p:spPr>
      </p:sp>
      <p:sp>
        <p:nvSpPr>
          <p:cNvPr id="154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/>
          <a:p>
            <a:pPr indent="0">
              <a:spcBef>
                <a:spcPts val="448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l-PL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Rectangle 2"/>
          <p:cNvSpPr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0EC7A01F-D640-4AB6-811A-1882E88E867E}" type="slidenum">
              <a:rPr lang="pl-PL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26</a:t>
            </a:fld>
            <a:endParaRPr lang="pl-PL" sz="1200" b="0" u="none" strike="noStrike" dirty="0">
              <a:solidFill>
                <a:srgbClr val="000000"/>
              </a:solidFill>
              <a:effectLst/>
              <a:uFillTx/>
              <a:latin typeface="Calibri" panose="020F0502020204030204" pitchFamily="34" charset="0"/>
            </a:endParaRPr>
          </a:p>
        </p:txBody>
      </p:sp>
      <p:sp>
        <p:nvSpPr>
          <p:cNvPr id="153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ln w="0">
            <a:noFill/>
          </a:ln>
        </p:spPr>
      </p:sp>
      <p:sp>
        <p:nvSpPr>
          <p:cNvPr id="154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/>
          <a:p>
            <a:pPr indent="0">
              <a:spcBef>
                <a:spcPts val="448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l-PL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3796669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216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buNone/>
            </a:pPr>
            <a:endParaRPr lang="pl-PL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7" name="PlaceHolder 3"/>
          <p:cNvSpPr>
            <a:spLocks noGrp="1"/>
          </p:cNvSpPr>
          <p:nvPr>
            <p:ph type="sldNum" idx="4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FF36DE8C-FFDB-411F-B11F-4E0568808B72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27</a:t>
            </a:fld>
            <a:endParaRPr lang="pl-PL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32946646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219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buNone/>
            </a:pPr>
            <a:endParaRPr lang="pl-PL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0" name="PlaceHolder 3"/>
          <p:cNvSpPr>
            <a:spLocks noGrp="1"/>
          </p:cNvSpPr>
          <p:nvPr>
            <p:ph type="sldNum" idx="5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6DB5CE1C-1096-4F26-A21D-696C814DC766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28</a:t>
            </a:fld>
            <a:endParaRPr lang="pl-PL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27895846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222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buNone/>
            </a:pPr>
            <a:endParaRPr lang="pl-PL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3" name="PlaceHolder 3"/>
          <p:cNvSpPr>
            <a:spLocks noGrp="1"/>
          </p:cNvSpPr>
          <p:nvPr>
            <p:ph type="sldNum" idx="6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44E92AC3-5FDE-4A3A-9945-AC837A986FBF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29</a:t>
            </a:fld>
            <a:endParaRPr lang="pl-PL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31361914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225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buNone/>
            </a:pPr>
            <a:endParaRPr lang="pl-PL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6" name="PlaceHolder 3"/>
          <p:cNvSpPr>
            <a:spLocks noGrp="1"/>
          </p:cNvSpPr>
          <p:nvPr>
            <p:ph type="sldNum" idx="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1B3A34F2-CCA8-4E0E-B00B-AB5017A298CC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30</a:t>
            </a:fld>
            <a:endParaRPr lang="pl-PL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99730606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228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buNone/>
            </a:pPr>
            <a:endParaRPr lang="pl-PL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9" name="PlaceHolder 3"/>
          <p:cNvSpPr>
            <a:spLocks noGrp="1"/>
          </p:cNvSpPr>
          <p:nvPr>
            <p:ph type="sldNum" idx="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033EE769-A28F-4831-BFAD-B338BA8821E4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31</a:t>
            </a:fld>
            <a:endParaRPr lang="pl-PL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30611196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231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buNone/>
            </a:pPr>
            <a:endParaRPr lang="pl-PL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2" name="PlaceHolder 3"/>
          <p:cNvSpPr>
            <a:spLocks noGrp="1"/>
          </p:cNvSpPr>
          <p:nvPr>
            <p:ph type="sldNum" idx="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35828596-49A0-4565-B771-DADBD49D7BB1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32</a:t>
            </a:fld>
            <a:endParaRPr lang="pl-PL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18957436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234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buNone/>
            </a:pPr>
            <a:endParaRPr lang="pl-PL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5" name="PlaceHolder 3"/>
          <p:cNvSpPr>
            <a:spLocks noGrp="1"/>
          </p:cNvSpPr>
          <p:nvPr>
            <p:ph type="sldNum" idx="1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E73A9683-31EF-4C29-A38E-A9D9B970860F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33</a:t>
            </a:fld>
            <a:endParaRPr lang="pl-PL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98020074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237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buNone/>
            </a:pPr>
            <a:endParaRPr lang="pl-PL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8" name="PlaceHolder 3"/>
          <p:cNvSpPr>
            <a:spLocks noGrp="1"/>
          </p:cNvSpPr>
          <p:nvPr>
            <p:ph type="sldNum" idx="1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236A37C6-C36B-473A-BDE2-A86F55313346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34</a:t>
            </a:fld>
            <a:endParaRPr lang="pl-PL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4306055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240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buNone/>
            </a:pPr>
            <a:endParaRPr lang="pl-PL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1" name="PlaceHolder 3"/>
          <p:cNvSpPr>
            <a:spLocks noGrp="1"/>
          </p:cNvSpPr>
          <p:nvPr>
            <p:ph type="sldNum" idx="1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90FD4234-15A1-437E-B166-EDF79CC5739A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35</a:t>
            </a:fld>
            <a:endParaRPr lang="pl-PL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88197817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243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buNone/>
            </a:pPr>
            <a:endParaRPr lang="pl-PL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4" name="PlaceHolder 3"/>
          <p:cNvSpPr>
            <a:spLocks noGrp="1"/>
          </p:cNvSpPr>
          <p:nvPr>
            <p:ph type="sldNum" idx="13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63BC064B-5B6D-4653-A7D1-7F4F439764A2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36</a:t>
            </a:fld>
            <a:endParaRPr lang="pl-PL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33383441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246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buNone/>
            </a:pPr>
            <a:endParaRPr lang="pl-PL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7" name="PlaceHolder 3"/>
          <p:cNvSpPr>
            <a:spLocks noGrp="1"/>
          </p:cNvSpPr>
          <p:nvPr>
            <p:ph type="sldNum" idx="14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76A1957E-314F-4DAB-A1BF-8FB749DBA587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37</a:t>
            </a:fld>
            <a:endParaRPr lang="pl-PL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37884126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249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buNone/>
            </a:pPr>
            <a:endParaRPr lang="pl-PL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0" name="PlaceHolder 3"/>
          <p:cNvSpPr>
            <a:spLocks noGrp="1"/>
          </p:cNvSpPr>
          <p:nvPr>
            <p:ph type="sldNum" idx="15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2B8D8858-11EC-4632-8DA6-7C1862AC8C91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38</a:t>
            </a:fld>
            <a:endParaRPr lang="pl-PL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82253301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252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buNone/>
            </a:pPr>
            <a:endParaRPr lang="pl-PL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3" name="PlaceHolder 3"/>
          <p:cNvSpPr>
            <a:spLocks noGrp="1"/>
          </p:cNvSpPr>
          <p:nvPr>
            <p:ph type="sldNum" idx="16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E660FA80-2AB1-4BED-9147-01086FEB6F08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39</a:t>
            </a:fld>
            <a:endParaRPr lang="pl-PL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879370192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255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buNone/>
            </a:pPr>
            <a:endParaRPr lang="pl-PL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6" name="PlaceHolder 3"/>
          <p:cNvSpPr>
            <a:spLocks noGrp="1"/>
          </p:cNvSpPr>
          <p:nvPr>
            <p:ph type="sldNum" idx="1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70844590-23ED-4584-AABF-8D1074EF71AB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40</a:t>
            </a:fld>
            <a:endParaRPr lang="pl-PL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52577083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255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buNone/>
            </a:pPr>
            <a:endParaRPr lang="pl-PL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6" name="PlaceHolder 3"/>
          <p:cNvSpPr>
            <a:spLocks noGrp="1"/>
          </p:cNvSpPr>
          <p:nvPr>
            <p:ph type="sldNum" idx="1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70844590-23ED-4584-AABF-8D1074EF71AB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41</a:t>
            </a:fld>
            <a:endParaRPr lang="pl-PL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5193611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omyśln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1007520" y="215364"/>
            <a:ext cx="10363200" cy="593112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>
            <a:spAutoFit/>
          </a:bodyPr>
          <a:lstStyle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lvl1pPr>
          </a:lstStyle>
          <a:p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l-PL" sz="3600" b="0" u="none" strike="noStrike">
              <a:solidFill>
                <a:srgbClr val="FFCC00"/>
              </a:solidFill>
              <a:effectLst/>
              <a:uFillTx/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869532" y="1123042"/>
            <a:ext cx="11133600" cy="276999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>
            <a:lvl1pPr indent="0" algn="ctr">
              <a:spcBef>
                <a:spcPts val="4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lvl1pPr>
          </a:lstStyle>
          <a:p>
            <a:pPr indent="0" algn="ctr">
              <a:spcBef>
                <a:spcPts val="4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l-PL" sz="20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omyśln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tuł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00"/>
            </a:gs>
            <a:gs pos="100000">
              <a:srgbClr val="2A6099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914400" y="0"/>
            <a:ext cx="10363200" cy="12600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>
            <a:noAutofit/>
          </a:bodyPr>
          <a:lstStyle/>
          <a:p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3600" b="0" u="none" strike="noStrike">
                <a:solidFill>
                  <a:srgbClr val="FFFF00"/>
                </a:solidFill>
                <a:effectLst/>
                <a:uFillTx/>
                <a:latin typeface="Calibri"/>
              </a:rPr>
              <a:t>Kliknij, aby edytować format tekstu tytułu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914400" y="1440000"/>
            <a:ext cx="10845600" cy="50400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342720" indent="-342720">
              <a:spcBef>
                <a:spcPts val="799"/>
              </a:spcBef>
              <a:buClr>
                <a:srgbClr val="FFFFFF"/>
              </a:buClr>
              <a:buFont typeface="Calibri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b="0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Kliknij, aby edytować format tekstu konspektu</a:t>
            </a:r>
          </a:p>
          <a:p>
            <a:pPr marL="432000" lvl="1" indent="-216000">
              <a:spcBef>
                <a:spcPts val="697"/>
              </a:spcBef>
              <a:buClr>
                <a:srgbClr val="FFFFFF"/>
              </a:buClr>
              <a:buSzPct val="45000"/>
              <a:buFont typeface="Wingdings" charset="2"/>
              <a:buChar char="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b="0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Drugi poziom konspektu</a:t>
            </a:r>
          </a:p>
          <a:p>
            <a:pPr marL="648000" lvl="2" indent="-216000">
              <a:spcBef>
                <a:spcPts val="598"/>
              </a:spcBef>
              <a:buClr>
                <a:srgbClr val="FFFFFF"/>
              </a:buClr>
              <a:buSzPct val="45000"/>
              <a:buFont typeface="Wingdings" charset="2"/>
              <a:buChar char=""/>
              <a:tabLst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b="0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Trzeci poziom konspektu</a:t>
            </a:r>
          </a:p>
          <a:p>
            <a:pPr marL="864000" lvl="3" indent="-216000">
              <a:spcBef>
                <a:spcPts val="499"/>
              </a:spcBef>
              <a:buClr>
                <a:srgbClr val="FFFFFF"/>
              </a:buClr>
              <a:buSzPct val="45000"/>
              <a:buFont typeface="Wingdings" charset="2"/>
              <a:buChar char=""/>
              <a:tabLst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b="0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Czwarty poziom konspektu</a:t>
            </a:r>
          </a:p>
          <a:p>
            <a:pPr marL="1080000" lvl="4" indent="-216000">
              <a:spcBef>
                <a:spcPts val="499"/>
              </a:spcBef>
              <a:buClr>
                <a:srgbClr val="FFFFFF"/>
              </a:buClr>
              <a:buSzPct val="45000"/>
              <a:buFont typeface="Wingdings" charset="2"/>
              <a:buChar char=""/>
              <a:tabLst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b="0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Piąty poziom konspektu</a:t>
            </a:r>
          </a:p>
          <a:p>
            <a:pPr marL="1296000" lvl="5" indent="-216000">
              <a:spcBef>
                <a:spcPts val="499"/>
              </a:spcBef>
              <a:buClr>
                <a:srgbClr val="FFFFFF"/>
              </a:buClr>
              <a:buSzPct val="45000"/>
              <a:buFont typeface="Wingdings" charset="2"/>
              <a:buChar char="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b="0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Szósty poziom konspektu</a:t>
            </a:r>
          </a:p>
          <a:p>
            <a:pPr marL="1512000" lvl="6" indent="-216000">
              <a:spcBef>
                <a:spcPts val="499"/>
              </a:spcBef>
              <a:buClr>
                <a:srgbClr val="FFFFFF"/>
              </a:buClr>
              <a:buSzPct val="45000"/>
              <a:buFont typeface="Wingdings" charset="2"/>
              <a:buChar char="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b="0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Siódmy poziom konspektu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indent="0" algn="ctr" defTabSz="914400" rtl="0" eaLnBrk="1" latinLnBrk="0" hangingPunct="1">
        <a:lnSpc>
          <a:spcPct val="90000"/>
        </a:lnSpc>
        <a:spcBef>
          <a:spcPct val="0"/>
        </a:spcBef>
        <a:buNone/>
        <a:tabLst>
          <a:tab pos="0" algn="l"/>
          <a:tab pos="914400" algn="l"/>
          <a:tab pos="1828800" algn="l"/>
          <a:tab pos="2743200" algn="l"/>
          <a:tab pos="3657600" algn="l"/>
          <a:tab pos="4572000" algn="l"/>
          <a:tab pos="5486400" algn="l"/>
          <a:tab pos="6400800" algn="l"/>
          <a:tab pos="7315200" algn="l"/>
          <a:tab pos="8229600" algn="l"/>
          <a:tab pos="9144000" algn="l"/>
          <a:tab pos="10058400" algn="l"/>
        </a:tabLs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720" indent="-342720" algn="l" defTabSz="914400" rtl="0" eaLnBrk="1" latinLnBrk="0" hangingPunct="1">
        <a:lnSpc>
          <a:spcPct val="90000"/>
        </a:lnSpc>
        <a:spcBef>
          <a:spcPts val="799"/>
        </a:spcBef>
        <a:buClr>
          <a:srgbClr val="FFFFFF"/>
        </a:buClr>
        <a:buFont typeface="Calibri"/>
        <a:buChar char="•"/>
        <a:tabLst>
          <a:tab pos="914400" algn="l"/>
          <a:tab pos="1828800" algn="l"/>
          <a:tab pos="2743200" algn="l"/>
          <a:tab pos="3657600" algn="l"/>
          <a:tab pos="4572000" algn="l"/>
          <a:tab pos="5486400" algn="l"/>
          <a:tab pos="6400800" algn="l"/>
          <a:tab pos="7315200" algn="l"/>
          <a:tab pos="8229600" algn="l"/>
          <a:tab pos="9144000" algn="l"/>
          <a:tab pos="10058400" algn="l"/>
        </a:tabLst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00"/>
            </a:gs>
            <a:gs pos="100000">
              <a:srgbClr val="2A6099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1007520" y="115920"/>
            <a:ext cx="10363200" cy="7920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>
            <a:noAutofit/>
          </a:bodyPr>
          <a:lstStyle/>
          <a:p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3600" b="0" u="none" strike="noStrike" dirty="0">
                <a:solidFill>
                  <a:srgbClr val="FFCC00"/>
                </a:solidFill>
                <a:effectLst/>
                <a:uFillTx/>
                <a:latin typeface="Calibri"/>
              </a:rPr>
              <a:t>Kliknij, aby edytować format tekstu tytułu</a:t>
            </a: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913920" y="1125360"/>
            <a:ext cx="11133600" cy="561672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342720" indent="-342720">
              <a:spcBef>
                <a:spcPts val="499"/>
              </a:spcBef>
              <a:buClr>
                <a:srgbClr val="FFFFFF"/>
              </a:buClr>
              <a:buFont typeface="Calibri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b="0" u="none" strike="noStrike" dirty="0">
                <a:solidFill>
                  <a:srgbClr val="FFFFFF"/>
                </a:solidFill>
                <a:effectLst/>
                <a:uFillTx/>
                <a:latin typeface="Calibri"/>
              </a:rPr>
              <a:t>Poziom 1</a:t>
            </a:r>
          </a:p>
          <a:p>
            <a:pPr marL="558720" lvl="1" indent="-342720">
              <a:spcBef>
                <a:spcPts val="499"/>
              </a:spcBef>
              <a:buClr>
                <a:srgbClr val="FFFFFF"/>
              </a:buClr>
              <a:buFont typeface="Calibri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b="0" u="none" strike="noStrike" dirty="0">
                <a:solidFill>
                  <a:srgbClr val="FFFFFF"/>
                </a:solidFill>
                <a:effectLst/>
                <a:uFillTx/>
                <a:latin typeface="Calibri"/>
              </a:rPr>
              <a:t>Poziom 2</a:t>
            </a:r>
          </a:p>
          <a:p>
            <a:pPr marL="1143000" lvl="2" indent="-342720">
              <a:spcBef>
                <a:spcPts val="499"/>
              </a:spcBef>
              <a:buClr>
                <a:srgbClr val="FFFFFF"/>
              </a:buClr>
              <a:buFont typeface="Calibri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b="0" u="none" strike="noStrike" dirty="0">
                <a:solidFill>
                  <a:srgbClr val="FFFFFF"/>
                </a:solidFill>
                <a:effectLst/>
                <a:uFillTx/>
                <a:latin typeface="Calibri"/>
              </a:rPr>
              <a:t>Poziom 3</a:t>
            </a:r>
          </a:p>
          <a:p>
            <a:pPr marL="432000" lvl="1" indent="-216000">
              <a:spcBef>
                <a:spcPts val="697"/>
              </a:spcBef>
              <a:buClr>
                <a:srgbClr val="FFFFFF"/>
              </a:buClr>
              <a:buSzPct val="45000"/>
              <a:buFont typeface="Wingdings" charset="2"/>
              <a:buChar char="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l-PL" sz="2800" b="0" u="none" strike="noStrike" dirty="0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</p:sldLayoutIdLst>
  <p:txStyles>
    <p:titleStyle>
      <a:lvl1pPr indent="0" algn="ctr" defTabSz="914400" rtl="0" eaLnBrk="1" latinLnBrk="0" hangingPunct="1">
        <a:lnSpc>
          <a:spcPct val="90000"/>
        </a:lnSpc>
        <a:spcBef>
          <a:spcPct val="0"/>
        </a:spcBef>
        <a:buNone/>
        <a:tabLst>
          <a:tab pos="0" algn="l"/>
          <a:tab pos="914400" algn="l"/>
          <a:tab pos="1828800" algn="l"/>
          <a:tab pos="2743200" algn="l"/>
          <a:tab pos="3657600" algn="l"/>
          <a:tab pos="4572000" algn="l"/>
          <a:tab pos="5486400" algn="l"/>
          <a:tab pos="6400800" algn="l"/>
          <a:tab pos="7315200" algn="l"/>
          <a:tab pos="8229600" algn="l"/>
          <a:tab pos="9144000" algn="l"/>
          <a:tab pos="10058400" algn="l"/>
        </a:tabLs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720" indent="-342720" algn="l" defTabSz="914400" rtl="0" eaLnBrk="1" latinLnBrk="0" hangingPunct="1">
        <a:lnSpc>
          <a:spcPct val="90000"/>
        </a:lnSpc>
        <a:spcBef>
          <a:spcPts val="499"/>
        </a:spcBef>
        <a:buClr>
          <a:srgbClr val="FFFFFF"/>
        </a:buClr>
        <a:buFont typeface="Calibri"/>
        <a:buChar char="•"/>
        <a:tabLst>
          <a:tab pos="914400" algn="l"/>
          <a:tab pos="1828800" algn="l"/>
          <a:tab pos="2743200" algn="l"/>
          <a:tab pos="3657600" algn="l"/>
          <a:tab pos="4572000" algn="l"/>
          <a:tab pos="5486400" algn="l"/>
          <a:tab pos="6400800" algn="l"/>
          <a:tab pos="7315200" algn="l"/>
          <a:tab pos="8229600" algn="l"/>
          <a:tab pos="9144000" algn="l"/>
          <a:tab pos="10058400" algn="l"/>
        </a:tabLst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2160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0028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tabLst>
          <a:tab pos="355600" algn="l"/>
          <a:tab pos="1828800" algn="l"/>
          <a:tab pos="2743200" algn="l"/>
          <a:tab pos="3657600" algn="l"/>
          <a:tab pos="4572000" algn="l"/>
          <a:tab pos="5486400" algn="l"/>
          <a:tab pos="6400800" algn="l"/>
          <a:tab pos="7315200" algn="l"/>
          <a:tab pos="8229600" algn="l"/>
          <a:tab pos="9144000" algn="l"/>
          <a:tab pos="10058400" algn="l"/>
        </a:tabLst>
        <a:defRPr sz="7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s.umk.pl/~duch/Wyklady/AI25/AI_plan.html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FrameNet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github.com/inception-project/framenet-tools" TargetMode="External"/><Relationship Id="rId4" Type="http://schemas.openxmlformats.org/officeDocument/2006/relationships/hyperlink" Target="http://www.cs.cmu.edu/~ark/SEMAFOR/" TargetMode="Externa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Argument_map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hyperlink" Target="http://www.argunet.org/" TargetMode="External"/><Relationship Id="rId4" Type="http://schemas.openxmlformats.org/officeDocument/2006/relationships/hyperlink" Target="https://www.reasoninglab.com/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jalammar.github.io/illustrated-word2vec/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github.com/stanfordnlp/glove" TargetMode="External"/><Relationship Id="rId4" Type="http://schemas.openxmlformats.org/officeDocument/2006/relationships/hyperlink" Target="https://nlp.stanford.edu/projects/glove/" TargetMode="Externa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hyperlink" Target="https://cs230.stanford.edu/files/C5M2.pdf" TargetMode="External"/><Relationship Id="rId3" Type="http://schemas.openxmlformats.org/officeDocument/2006/relationships/hyperlink" Target="https://www.geeksforgeeks.org/nlp/word-embeddings-using-fasttext/" TargetMode="External"/><Relationship Id="rId7" Type="http://schemas.openxmlformats.org/officeDocument/2006/relationships/hyperlink" Target="https://cocoxu.github.io/CS4650_spring2022/slides/lec5-word2vec.pdf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jalammar.github.io/illustrated-word2vec/" TargetMode="External"/><Relationship Id="rId11" Type="http://schemas.openxmlformats.org/officeDocument/2006/relationships/image" Target="../media/image14.png"/><Relationship Id="rId5" Type="http://schemas.openxmlformats.org/officeDocument/2006/relationships/hyperlink" Target="https://towardsdatascience.com/light-on-math-machine-learning-intuitive-guide-to-understanding-word2vec-e0128a460f0f" TargetMode="External"/><Relationship Id="rId10" Type="http://schemas.openxmlformats.org/officeDocument/2006/relationships/hyperlink" Target="https://www.youtube.com/watch?v=hQwFeIupNP0" TargetMode="External"/><Relationship Id="rId4" Type="http://schemas.openxmlformats.org/officeDocument/2006/relationships/hyperlink" Target="https://towardsdatascience.com/" TargetMode="External"/><Relationship Id="rId9" Type="http://schemas.openxmlformats.org/officeDocument/2006/relationships/hyperlink" Target="https://courses.cs.washington.edu/courses/csep517/20wi/slides/csep517wi20-WordEmbeddings.pdf" TargetMode="Externa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00"/>
            </a:gs>
            <a:gs pos="100000">
              <a:srgbClr val="2A6099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2286120" y="533160"/>
            <a:ext cx="7772400" cy="28954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r>
              <a:rPr lang="pl-PL" sz="4800" dirty="0">
                <a:solidFill>
                  <a:srgbClr val="FFCC66"/>
                </a:solidFill>
                <a:latin typeface="Calibri"/>
              </a:rPr>
              <a:t>Sztuczna Inteligencja</a:t>
            </a:r>
            <a:br>
              <a:rPr sz="4800" dirty="0">
                <a:latin typeface="Calibri" panose="020F0502020204030204" pitchFamily="34" charset="0"/>
              </a:rPr>
            </a:br>
            <a:r>
              <a:rPr lang="pl-PL" sz="3600" dirty="0">
                <a:solidFill>
                  <a:srgbClr val="FFCC66"/>
                </a:solidFill>
                <a:latin typeface="Calibri"/>
              </a:rPr>
              <a:t>Reprezentacja wiedzy.</a:t>
            </a:r>
            <a:br>
              <a:rPr sz="3600" dirty="0">
                <a:latin typeface="Calibri" panose="020F0502020204030204" pitchFamily="34" charset="0"/>
              </a:rPr>
            </a:br>
            <a:r>
              <a:rPr lang="pl-PL" sz="3600" dirty="0">
                <a:solidFill>
                  <a:srgbClr val="FFCC66"/>
                </a:solidFill>
                <a:latin typeface="Calibri"/>
              </a:rPr>
              <a:t>Systemy produkcyjne, </a:t>
            </a:r>
            <a:br>
              <a:rPr sz="3600" dirty="0">
                <a:latin typeface="Calibri" panose="020F0502020204030204" pitchFamily="34" charset="0"/>
              </a:rPr>
            </a:br>
            <a:r>
              <a:rPr lang="pl-PL" sz="3600" dirty="0">
                <a:solidFill>
                  <a:srgbClr val="FFCC66"/>
                </a:solidFill>
                <a:latin typeface="Calibri"/>
              </a:rPr>
              <a:t>ramy, skrypty, mapy argumentów</a:t>
            </a:r>
            <a:endParaRPr lang="pl-PL" sz="3600" dirty="0">
              <a:solidFill>
                <a:srgbClr val="FFFF00"/>
              </a:solidFill>
              <a:latin typeface="Calibri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 type="subTitle"/>
          </p:nvPr>
        </p:nvSpPr>
        <p:spPr>
          <a:xfrm>
            <a:off x="2590680" y="4419720"/>
            <a:ext cx="6934320" cy="17524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>
              <a:spcBef>
                <a:spcPts val="799"/>
              </a:spcBef>
            </a:pPr>
            <a:r>
              <a:rPr lang="pl-PL" sz="3200">
                <a:solidFill>
                  <a:srgbClr val="FFFFFF"/>
                </a:solidFill>
                <a:latin typeface="Calibri"/>
              </a:rPr>
              <a:t>Włodzisław Duch</a:t>
            </a:r>
          </a:p>
          <a:p>
            <a:pPr>
              <a:spcBef>
                <a:spcPts val="799"/>
              </a:spcBef>
            </a:pPr>
            <a:r>
              <a:rPr lang="pl-PL" sz="3200">
                <a:solidFill>
                  <a:srgbClr val="FFFFFF"/>
                </a:solidFill>
                <a:latin typeface="Calibri"/>
              </a:rPr>
              <a:t>Katedra Informatyki Stosowanej UMK</a:t>
            </a:r>
          </a:p>
          <a:p>
            <a:pPr>
              <a:spcBef>
                <a:spcPts val="799"/>
              </a:spcBef>
            </a:pPr>
            <a:r>
              <a:rPr lang="pl-PL" sz="3200">
                <a:solidFill>
                  <a:srgbClr val="FFFFFF"/>
                </a:solidFill>
                <a:latin typeface="Calibri"/>
              </a:rPr>
              <a:t>Google: Włodzisław Duch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AD38640-3516-6EF4-9970-124BEE6B3963}"/>
              </a:ext>
            </a:extLst>
          </p:cNvPr>
          <p:cNvSpPr txBox="1"/>
          <p:nvPr/>
        </p:nvSpPr>
        <p:spPr>
          <a:xfrm>
            <a:off x="5638800" y="5987534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598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u="sng" dirty="0">
                <a:solidFill>
                  <a:srgbClr val="FFFFFF"/>
                </a:solidFill>
                <a:latin typeface="Calibri"/>
                <a:hlinkClick r:id="rId3"/>
              </a:rPr>
              <a:t>Strona wykładów</a:t>
            </a:r>
            <a:endParaRPr lang="pl-PL" dirty="0">
              <a:solidFill>
                <a:srgbClr val="FFFFFF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00"/>
            </a:gs>
            <a:gs pos="100000">
              <a:srgbClr val="2A6099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2209800" y="180000"/>
            <a:ext cx="7772400" cy="9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r>
              <a:rPr lang="pl-PL" sz="3600" dirty="0">
                <a:solidFill>
                  <a:srgbClr val="FFC000"/>
                </a:solidFill>
                <a:latin typeface="Calibri"/>
              </a:rPr>
              <a:t>Co będzie</a:t>
            </a:r>
            <a:br>
              <a:rPr sz="3600" dirty="0">
                <a:latin typeface="Calibri" panose="020F0502020204030204" pitchFamily="34" charset="0"/>
              </a:rPr>
            </a:br>
            <a:endParaRPr lang="pl-PL" sz="3600" dirty="0">
              <a:solidFill>
                <a:srgbClr val="FFFF00"/>
              </a:solidFill>
              <a:latin typeface="Calibri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/>
          </p:nvPr>
        </p:nvSpPr>
        <p:spPr>
          <a:xfrm>
            <a:off x="876300" y="1308600"/>
            <a:ext cx="11175900" cy="522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/>
          <a:p>
            <a:pPr>
              <a:spcBef>
                <a:spcPts val="598"/>
              </a:spcBef>
            </a:pPr>
            <a:r>
              <a:rPr lang="pl-PL" sz="2000" dirty="0">
                <a:solidFill>
                  <a:srgbClr val="FFFFFF"/>
                </a:solidFill>
                <a:latin typeface="Calibri"/>
              </a:rPr>
              <a:t>Systemy produkcyjne</a:t>
            </a:r>
          </a:p>
          <a:p>
            <a:pPr>
              <a:spcBef>
                <a:spcPts val="598"/>
              </a:spcBef>
            </a:pPr>
            <a:r>
              <a:rPr lang="pl-PL" sz="2000" dirty="0">
                <a:solidFill>
                  <a:srgbClr val="FFFFFF"/>
                </a:solidFill>
                <a:latin typeface="Calibri"/>
              </a:rPr>
              <a:t>Sieci semantyczne</a:t>
            </a:r>
          </a:p>
          <a:p>
            <a:pPr>
              <a:spcBef>
                <a:spcPts val="598"/>
              </a:spcBef>
            </a:pPr>
            <a:r>
              <a:rPr lang="pl-PL" sz="2000" dirty="0">
                <a:solidFill>
                  <a:srgbClr val="FFFFFF"/>
                </a:solidFill>
                <a:latin typeface="Calibri"/>
              </a:rPr>
              <a:t>Reprezentacje bezpośrednie</a:t>
            </a: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 </a:t>
            </a:r>
            <a:endParaRPr lang="pl-PL" sz="2000" dirty="0">
              <a:solidFill>
                <a:srgbClr val="FFFFFF"/>
              </a:solidFill>
              <a:latin typeface="Calibri"/>
            </a:endParaRPr>
          </a:p>
          <a:p>
            <a:pPr>
              <a:spcBef>
                <a:spcPts val="598"/>
              </a:spcBef>
            </a:pPr>
            <a:r>
              <a:rPr lang="pl-PL" sz="2000" dirty="0">
                <a:solidFill>
                  <a:srgbClr val="FFFFFF"/>
                </a:solidFill>
                <a:latin typeface="Calibri"/>
              </a:rPr>
              <a:t>Ramy </a:t>
            </a:r>
          </a:p>
          <a:p>
            <a:pPr>
              <a:spcBef>
                <a:spcPts val="598"/>
              </a:spcBef>
            </a:pPr>
            <a:r>
              <a:rPr lang="pl-PL" sz="2000" dirty="0">
                <a:solidFill>
                  <a:srgbClr val="FFFFFF"/>
                </a:solidFill>
                <a:latin typeface="Calibri"/>
              </a:rPr>
              <a:t>Skrypty</a:t>
            </a:r>
          </a:p>
          <a:p>
            <a:pPr>
              <a:spcBef>
                <a:spcPts val="598"/>
              </a:spcBef>
            </a:pPr>
            <a:r>
              <a:rPr lang="pl-PL" sz="2000" dirty="0">
                <a:solidFill>
                  <a:srgbClr val="FFFFFF"/>
                </a:solidFill>
                <a:latin typeface="Calibri"/>
              </a:rPr>
              <a:t>Mapy argumentów</a:t>
            </a:r>
            <a:br>
              <a:rPr sz="2000" dirty="0">
                <a:latin typeface="Calibri" panose="020F0502020204030204" pitchFamily="34" charset="0"/>
              </a:rPr>
            </a:br>
            <a:r>
              <a:rPr lang="pl-PL" sz="2000" dirty="0">
                <a:solidFill>
                  <a:srgbClr val="FFFFFF"/>
                </a:solidFill>
                <a:latin typeface="Calibri"/>
              </a:rPr>
              <a:t> </a:t>
            </a:r>
          </a:p>
          <a:p>
            <a:pPr indent="0">
              <a:spcBef>
                <a:spcPts val="598"/>
              </a:spcBef>
              <a:buNone/>
            </a:pPr>
            <a:r>
              <a:rPr lang="pl-PL" sz="2000" dirty="0">
                <a:solidFill>
                  <a:srgbClr val="FFFFFF"/>
                </a:solidFill>
                <a:latin typeface="Calibri"/>
              </a:rPr>
              <a:t>Zrobimy krótki przegląd klasycznych metod reprezentacji wiedzy używanych w systemach  ekspertowych, w tym dużych systemów, takich jak </a:t>
            </a:r>
            <a:r>
              <a:rPr lang="pl-PL" sz="2000" dirty="0" err="1">
                <a:solidFill>
                  <a:srgbClr val="FFFFFF"/>
                </a:solidFill>
                <a:latin typeface="Calibri"/>
              </a:rPr>
              <a:t>CyC</a:t>
            </a:r>
            <a:r>
              <a:rPr lang="pl-PL" sz="2000" dirty="0">
                <a:solidFill>
                  <a:srgbClr val="FFFFFF"/>
                </a:solidFill>
                <a:latin typeface="Calibri"/>
              </a:rPr>
              <a:t>, Watson, SOAR. </a:t>
            </a:r>
          </a:p>
          <a:p>
            <a:pPr indent="0">
              <a:spcBef>
                <a:spcPts val="598"/>
              </a:spcBef>
              <a:buNone/>
            </a:pPr>
            <a:endParaRPr lang="pl-PL" sz="2000" dirty="0">
              <a:solidFill>
                <a:srgbClr val="FFFFFF"/>
              </a:solidFill>
              <a:latin typeface="Calibri"/>
            </a:endParaRPr>
          </a:p>
          <a:p>
            <a:pPr indent="0">
              <a:spcBef>
                <a:spcPts val="598"/>
              </a:spcBef>
              <a:buNone/>
            </a:pPr>
            <a:r>
              <a:rPr lang="pl-PL" sz="2000" dirty="0">
                <a:solidFill>
                  <a:srgbClr val="FFFFFF"/>
                </a:solidFill>
                <a:latin typeface="Calibri"/>
              </a:rPr>
              <a:t>Potem zajmiemy się dużymi modelami językowymi, na których oparta jest generatywna AI.</a:t>
            </a:r>
          </a:p>
        </p:txBody>
      </p:sp>
      <p:pic>
        <p:nvPicPr>
          <p:cNvPr id="17" name="Picture 16"/>
          <p:cNvPicPr/>
          <p:nvPr/>
        </p:nvPicPr>
        <p:blipFill>
          <a:blip r:embed="rId3"/>
          <a:stretch/>
        </p:blipFill>
        <p:spPr>
          <a:xfrm>
            <a:off x="7912200" y="329400"/>
            <a:ext cx="4140000" cy="273888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  <p:transition>
    <p:strips dir="rd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00"/>
            </a:gs>
            <a:gs pos="100000">
              <a:srgbClr val="2A6099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2211600" y="61920"/>
            <a:ext cx="7772400" cy="8380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r>
              <a:rPr lang="pl-PL" sz="3600" dirty="0">
                <a:solidFill>
                  <a:srgbClr val="FFCC66"/>
                </a:solidFill>
                <a:latin typeface="Calibri"/>
              </a:rPr>
              <a:t>Systemy regułowe (produkcyjne)</a:t>
            </a:r>
            <a:endParaRPr lang="pl-PL" sz="3600" dirty="0">
              <a:solidFill>
                <a:srgbClr val="FFFF00"/>
              </a:solidFill>
              <a:latin typeface="Calibri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1066799" y="1066920"/>
            <a:ext cx="10487025" cy="53337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 err="1">
                <a:solidFill>
                  <a:srgbClr val="FFFFFF"/>
                </a:solidFill>
                <a:latin typeface="Calibri"/>
                <a:ea typeface="Calibri"/>
              </a:rPr>
              <a:t>Newell</a:t>
            </a: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 i Simon (1972)</a:t>
            </a:r>
            <a:r>
              <a:rPr lang="pl-PL" sz="2000" dirty="0">
                <a:solidFill>
                  <a:srgbClr val="FFFFFF"/>
                </a:solidFill>
                <a:latin typeface="Calibri"/>
              </a:rPr>
              <a:t> – celem AI jest </a:t>
            </a: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modelowani</a:t>
            </a:r>
            <a:r>
              <a:rPr lang="pl-PL" sz="2000" dirty="0">
                <a:solidFill>
                  <a:srgbClr val="FFFFFF"/>
                </a:solidFill>
                <a:latin typeface="Calibri"/>
              </a:rPr>
              <a:t>e</a:t>
            </a: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 </a:t>
            </a:r>
            <a:r>
              <a:rPr lang="pl-PL" sz="2000" dirty="0">
                <a:solidFill>
                  <a:srgbClr val="FFFFFF"/>
                </a:solidFill>
                <a:latin typeface="Calibri"/>
              </a:rPr>
              <a:t>sposobu działania percepcji i aparatu </a:t>
            </a: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po</a:t>
            </a:r>
            <a:r>
              <a:rPr lang="pl-PL" sz="2000" dirty="0">
                <a:solidFill>
                  <a:srgbClr val="FFFFFF"/>
                </a:solidFill>
                <a:latin typeface="Calibri"/>
              </a:rPr>
              <a:t>znawczego </a:t>
            </a: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człowieka</a:t>
            </a:r>
            <a:r>
              <a:rPr lang="pl-PL" sz="2000" dirty="0">
                <a:solidFill>
                  <a:srgbClr val="FFFFFF"/>
                </a:solidFill>
                <a:latin typeface="Calibri"/>
              </a:rPr>
              <a:t>. </a:t>
            </a:r>
          </a:p>
          <a:p>
            <a:pPr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FF"/>
                </a:solidFill>
                <a:latin typeface="Calibri"/>
              </a:rPr>
              <a:t>Do czasu powstania AI opartej na wielkich modelach językowych (LLM, </a:t>
            </a:r>
            <a:r>
              <a:rPr lang="pl-PL" sz="2000" dirty="0" err="1">
                <a:solidFill>
                  <a:srgbClr val="FFFFFF"/>
                </a:solidFill>
                <a:latin typeface="Calibri"/>
              </a:rPr>
              <a:t>Large</a:t>
            </a:r>
            <a:r>
              <a:rPr lang="pl-PL" sz="2000" dirty="0">
                <a:solidFill>
                  <a:srgbClr val="FFFFFF"/>
                </a:solidFill>
                <a:latin typeface="Calibri"/>
              </a:rPr>
              <a:t> Language </a:t>
            </a:r>
            <a:r>
              <a:rPr lang="pl-PL" sz="2000" dirty="0" err="1">
                <a:solidFill>
                  <a:srgbClr val="FFFFFF"/>
                </a:solidFill>
                <a:latin typeface="Calibri"/>
              </a:rPr>
              <a:t>Models</a:t>
            </a:r>
            <a:r>
              <a:rPr lang="pl-PL" sz="2000" dirty="0">
                <a:solidFill>
                  <a:srgbClr val="FFFFFF"/>
                </a:solidFill>
                <a:latin typeface="Calibri"/>
              </a:rPr>
              <a:t>) to była najlepsza strategia.  </a:t>
            </a:r>
          </a:p>
          <a:p>
            <a:pPr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„</a:t>
            </a:r>
            <a:r>
              <a:rPr lang="pl-PL" sz="2000" dirty="0">
                <a:solidFill>
                  <a:srgbClr val="FFFFFF"/>
                </a:solidFill>
                <a:latin typeface="Calibri"/>
              </a:rPr>
              <a:t>S</a:t>
            </a: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ystem produkcyjn</a:t>
            </a:r>
            <a:r>
              <a:rPr lang="pl-PL" sz="2000" dirty="0">
                <a:solidFill>
                  <a:srgbClr val="FFFFFF"/>
                </a:solidFill>
                <a:latin typeface="Calibri"/>
              </a:rPr>
              <a:t>y</a:t>
            </a: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”</a:t>
            </a:r>
            <a:r>
              <a:rPr lang="pl-PL" sz="2000" dirty="0">
                <a:solidFill>
                  <a:srgbClr val="FFFFFF"/>
                </a:solidFill>
                <a:latin typeface="Calibri"/>
              </a:rPr>
              <a:t>:</a:t>
            </a: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 system</a:t>
            </a:r>
            <a:r>
              <a:rPr lang="pl-PL" sz="2000" dirty="0">
                <a:solidFill>
                  <a:srgbClr val="FFFFFF"/>
                </a:solidFill>
                <a:latin typeface="Calibri"/>
              </a:rPr>
              <a:t> </a:t>
            </a: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oparty</a:t>
            </a:r>
            <a:r>
              <a:rPr lang="pl-PL" sz="2000" dirty="0">
                <a:solidFill>
                  <a:srgbClr val="FFFFFF"/>
                </a:solidFill>
                <a:latin typeface="Calibri"/>
              </a:rPr>
              <a:t> </a:t>
            </a: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na „regułach produkcji”, czyli parach (warunek - działanie). </a:t>
            </a:r>
            <a:endParaRPr lang="pl-PL" sz="2000" dirty="0">
              <a:solidFill>
                <a:srgbClr val="FFFFFF"/>
              </a:solidFill>
              <a:latin typeface="Calibri"/>
            </a:endParaRPr>
          </a:p>
          <a:p>
            <a:pPr indent="0" algn="just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Reguły produkcji </a:t>
            </a:r>
            <a:r>
              <a:rPr lang="pl-PL" sz="2000" dirty="0">
                <a:solidFill>
                  <a:srgbClr val="FFFFFF"/>
                </a:solidFill>
                <a:latin typeface="Calibri"/>
              </a:rPr>
              <a:t>mają postać</a:t>
            </a: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:</a:t>
            </a:r>
            <a:endParaRPr lang="pl-PL" sz="2000" dirty="0">
              <a:solidFill>
                <a:srgbClr val="FFFFFF"/>
              </a:solidFill>
              <a:latin typeface="Calibri"/>
            </a:endParaRPr>
          </a:p>
          <a:p>
            <a:pPr indent="0" algn="ctr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00"/>
                </a:solidFill>
                <a:latin typeface="Calibri"/>
                <a:ea typeface="Calibri"/>
              </a:rPr>
              <a:t>IF warunek1  AND warunek2 ... THEN akcja</a:t>
            </a:r>
            <a:endParaRPr lang="pl-PL" sz="2000" dirty="0">
              <a:solidFill>
                <a:srgbClr val="FFFF00"/>
              </a:solidFill>
              <a:latin typeface="Calibri"/>
            </a:endParaRPr>
          </a:p>
          <a:p>
            <a:pPr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Lewa część reguły produkcji określa warunki jej stosowalności</a:t>
            </a:r>
            <a:r>
              <a:rPr lang="pl-PL" sz="2000" dirty="0">
                <a:solidFill>
                  <a:srgbClr val="FFFFFF"/>
                </a:solidFill>
                <a:latin typeface="Calibri"/>
              </a:rPr>
              <a:t>.</a:t>
            </a:r>
          </a:p>
          <a:p>
            <a:pPr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FF"/>
                </a:solidFill>
                <a:latin typeface="Calibri"/>
              </a:rPr>
              <a:t>P</a:t>
            </a: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rawa część określa jej działanie. </a:t>
            </a:r>
            <a:endParaRPr lang="pl-PL" sz="2000" dirty="0">
              <a:solidFill>
                <a:srgbClr val="FFFFFF"/>
              </a:solidFill>
              <a:latin typeface="Calibri"/>
            </a:endParaRPr>
          </a:p>
          <a:p>
            <a:pPr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FF"/>
                </a:solidFill>
                <a:latin typeface="Calibri"/>
              </a:rPr>
              <a:t>K</a:t>
            </a: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ilka reguł produkcji </a:t>
            </a:r>
            <a:r>
              <a:rPr lang="pl-PL" sz="2000" dirty="0">
                <a:solidFill>
                  <a:srgbClr val="FFFFFF"/>
                </a:solidFill>
                <a:latin typeface="Calibri"/>
              </a:rPr>
              <a:t>=&gt; łatwo przewidzieć </a:t>
            </a: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skutki ich wykonywania</a:t>
            </a:r>
            <a:r>
              <a:rPr lang="pl-PL" sz="2000" dirty="0">
                <a:solidFill>
                  <a:srgbClr val="FFFFFF"/>
                </a:solidFill>
                <a:latin typeface="Calibri"/>
              </a:rPr>
              <a:t>.</a:t>
            </a:r>
          </a:p>
          <a:p>
            <a:pPr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FF"/>
                </a:solidFill>
                <a:latin typeface="Calibri"/>
              </a:rPr>
              <a:t>Wiele reguł =&gt; system jest sterowany przez dane, a nie instrukcje! </a:t>
            </a:r>
          </a:p>
        </p:txBody>
      </p:sp>
      <p:sp>
        <p:nvSpPr>
          <p:cNvPr id="20" name="Rectangle 4"/>
          <p:cNvSpPr/>
          <p:nvPr/>
        </p:nvSpPr>
        <p:spPr>
          <a:xfrm>
            <a:off x="2286120" y="4419720"/>
            <a:ext cx="8001000" cy="2057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rmAutofit/>
          </a:bodyPr>
          <a:lstStyle/>
          <a:p>
            <a:endParaRPr lang="pl-PL" sz="24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  <p:transition>
    <p:strips dir="rd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2209800" y="36000"/>
            <a:ext cx="7772400" cy="9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r>
              <a:rPr lang="pl-PL" sz="3600" dirty="0">
                <a:solidFill>
                  <a:srgbClr val="FFCC66"/>
                </a:solidFill>
                <a:latin typeface="Calibri"/>
              </a:rPr>
              <a:t>Własności systemów </a:t>
            </a:r>
            <a:r>
              <a:rPr lang="pl-PL" sz="3600" dirty="0" err="1">
                <a:solidFill>
                  <a:srgbClr val="FFCC66"/>
                </a:solidFill>
                <a:latin typeface="Calibri"/>
              </a:rPr>
              <a:t>regułowych</a:t>
            </a:r>
            <a:endParaRPr lang="pl-PL" sz="3600" dirty="0">
              <a:solidFill>
                <a:srgbClr val="FFFF00"/>
              </a:solidFill>
              <a:latin typeface="Calibri"/>
            </a:endParaRPr>
          </a:p>
        </p:txBody>
      </p:sp>
      <p:sp>
        <p:nvSpPr>
          <p:cNvPr id="22" name="PlaceHolder 2"/>
          <p:cNvSpPr>
            <a:spLocks noGrp="1"/>
          </p:cNvSpPr>
          <p:nvPr>
            <p:ph/>
          </p:nvPr>
        </p:nvSpPr>
        <p:spPr>
          <a:xfrm>
            <a:off x="1114425" y="947295"/>
            <a:ext cx="10125075" cy="2743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algn="just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Warunki wykonania akcji są jawne</a:t>
            </a:r>
            <a:endParaRPr lang="pl-PL" sz="2000" dirty="0">
              <a:solidFill>
                <a:srgbClr val="FFFFFF"/>
              </a:solidFill>
              <a:latin typeface="Calibri"/>
            </a:endParaRPr>
          </a:p>
          <a:p>
            <a:pPr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FF"/>
                </a:solidFill>
                <a:latin typeface="Calibri"/>
              </a:rPr>
              <a:t>R</a:t>
            </a: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eguły nie odwołują się do siebie (inaczej niż procedury)</a:t>
            </a:r>
            <a:r>
              <a:rPr lang="pl-PL" sz="2000" dirty="0">
                <a:solidFill>
                  <a:srgbClr val="FFFFFF"/>
                </a:solidFill>
                <a:latin typeface="Calibri"/>
              </a:rPr>
              <a:t>,</a:t>
            </a: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 minimalizując oddziaływanie pomiędzy sobą. To pozwala na sterowanie przez dane a nie przez instrukcje.  </a:t>
            </a:r>
          </a:p>
          <a:p>
            <a:pPr indent="0" algn="ctr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00"/>
                </a:solidFill>
                <a:latin typeface="Calibri"/>
              </a:rPr>
              <a:t>Program: instrukcje &lt;= dane		AI: dane =&gt; instrukcje</a:t>
            </a:r>
          </a:p>
          <a:p>
            <a:pPr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FF"/>
                </a:solidFill>
                <a:latin typeface="Calibri"/>
              </a:rPr>
              <a:t>Da się za</a:t>
            </a: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stosowa</a:t>
            </a:r>
            <a:r>
              <a:rPr lang="pl-PL" sz="2000" dirty="0">
                <a:solidFill>
                  <a:srgbClr val="FFFFFF"/>
                </a:solidFill>
                <a:latin typeface="Calibri"/>
              </a:rPr>
              <a:t>ć</a:t>
            </a: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 w stosunkowo dużych systemach</a:t>
            </a:r>
            <a:r>
              <a:rPr lang="pl-PL" sz="2000" dirty="0">
                <a:solidFill>
                  <a:srgbClr val="FFFFFF"/>
                </a:solidFill>
                <a:latin typeface="Calibri"/>
              </a:rPr>
              <a:t>.</a:t>
            </a:r>
          </a:p>
          <a:p>
            <a:pPr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FF"/>
                </a:solidFill>
                <a:latin typeface="Calibri"/>
              </a:rPr>
              <a:t>D</a:t>
            </a: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ziała dobrze do czasu aż liczba reguł nie robi się zbyt duża.</a:t>
            </a:r>
            <a:endParaRPr lang="pl-PL" sz="2000" dirty="0">
              <a:solidFill>
                <a:srgbClr val="FFFFFF"/>
              </a:solidFill>
              <a:latin typeface="Calibri"/>
            </a:endParaRPr>
          </a:p>
          <a:p>
            <a:pPr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Można je też traktować jako mechanizm kontrolujący sprzężenie pomiędzy wiedzą deklaratywną i proceduralną.</a:t>
            </a:r>
            <a:endParaRPr lang="pl-PL" sz="2000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23" name="Rectangle 4"/>
          <p:cNvSpPr/>
          <p:nvPr/>
        </p:nvSpPr>
        <p:spPr>
          <a:xfrm>
            <a:off x="1514474" y="4395345"/>
            <a:ext cx="9324975" cy="2129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rmAutofit/>
          </a:bodyPr>
          <a:lstStyle/>
          <a:p>
            <a:pPr algn="just">
              <a:spcBef>
                <a:spcPts val="598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Systemy produkcyjne składają się z 3 części: </a:t>
            </a:r>
            <a:endParaRPr lang="pl-PL" sz="20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just">
              <a:spcBef>
                <a:spcPts val="598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	a) bazy reguł produkcji</a:t>
            </a:r>
            <a:endParaRPr lang="pl-PL" sz="20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just">
              <a:spcBef>
                <a:spcPts val="598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	b) specjalnej struktury danych, nazywanej kontekstem</a:t>
            </a:r>
            <a:endParaRPr lang="pl-PL" sz="20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just">
              <a:spcBef>
                <a:spcPts val="598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	c) interpretera, kontrolującego aktywność systemu</a:t>
            </a:r>
            <a:endParaRPr lang="pl-PL" sz="20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  <p:transition>
    <p:strips dir="rd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00"/>
            </a:gs>
            <a:gs pos="100000">
              <a:srgbClr val="2A6099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2153280" y="86040"/>
            <a:ext cx="7772400" cy="8380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r>
              <a:rPr lang="pl-PL" sz="3600">
                <a:solidFill>
                  <a:srgbClr val="FFCC66"/>
                </a:solidFill>
                <a:latin typeface="Calibri"/>
              </a:rPr>
              <a:t>Własności cd</a:t>
            </a:r>
            <a:endParaRPr lang="pl-PL" sz="3600">
              <a:solidFill>
                <a:srgbClr val="FFFF00"/>
              </a:solidFill>
              <a:latin typeface="Calibri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/>
          </p:nvPr>
        </p:nvSpPr>
        <p:spPr>
          <a:xfrm>
            <a:off x="1042987" y="1057395"/>
            <a:ext cx="10106025" cy="53337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/>
          <a:p>
            <a:pPr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FF"/>
                </a:solidFill>
                <a:latin typeface="Calibri"/>
              </a:rPr>
              <a:t>S</a:t>
            </a: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etki reguł </a:t>
            </a:r>
            <a:r>
              <a:rPr lang="pl-PL" sz="2000" dirty="0">
                <a:solidFill>
                  <a:srgbClr val="FFFFFF"/>
                </a:solidFill>
                <a:latin typeface="Calibri"/>
              </a:rPr>
              <a:t>=&gt; </a:t>
            </a: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trudno jest przewidzieć działanie systemu. </a:t>
            </a:r>
            <a:endParaRPr lang="pl-PL" sz="2000" dirty="0">
              <a:solidFill>
                <a:srgbClr val="FFFFFF"/>
              </a:solidFill>
              <a:latin typeface="Calibri" panose="020F0502020204030204" pitchFamily="34" charset="0"/>
              <a:ea typeface="Calibri"/>
            </a:endParaRPr>
          </a:p>
          <a:p>
            <a:pPr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Kontekst, czyli dane na których działa system, zmienia się na skutek stosowania reguł.</a:t>
            </a:r>
          </a:p>
          <a:p>
            <a:pPr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Kontekst zawiera również dane, do których stosuje się lewa część reguł produkcji, </a:t>
            </a:r>
            <a:b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</a:b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określająca warunki ich stosowalności. </a:t>
            </a:r>
            <a:br>
              <a:rPr sz="2000" dirty="0">
                <a:latin typeface="Calibri" panose="020F0502020204030204" pitchFamily="34" charset="0"/>
              </a:rPr>
            </a:br>
            <a:endParaRPr lang="pl-PL" sz="2000" dirty="0">
              <a:solidFill>
                <a:srgbClr val="FFFFFF"/>
              </a:solidFill>
              <a:latin typeface="Calibri"/>
            </a:endParaRPr>
          </a:p>
          <a:p>
            <a:pPr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FF"/>
                </a:solidFill>
                <a:latin typeface="Calibri"/>
              </a:rPr>
              <a:t>Kontekst może być: 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pl-PL" sz="2000" dirty="0">
                <a:solidFill>
                  <a:srgbClr val="FFFFFF"/>
                </a:solidFill>
                <a:latin typeface="Calibri"/>
              </a:rPr>
              <a:t>   </a:t>
            </a: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prost</a:t>
            </a:r>
            <a:r>
              <a:rPr lang="pl-PL" sz="2000" dirty="0">
                <a:solidFill>
                  <a:srgbClr val="FFFFFF"/>
                </a:solidFill>
                <a:latin typeface="Calibri"/>
              </a:rPr>
              <a:t>ą</a:t>
            </a: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 list</a:t>
            </a:r>
            <a:r>
              <a:rPr lang="pl-PL" sz="2000" dirty="0">
                <a:solidFill>
                  <a:srgbClr val="FFFFFF"/>
                </a:solidFill>
                <a:latin typeface="Calibri"/>
              </a:rPr>
              <a:t>ą</a:t>
            </a: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 faktów, określająca stan systemu, </a:t>
            </a:r>
            <a:endParaRPr lang="pl-PL" sz="2000" dirty="0">
              <a:solidFill>
                <a:srgbClr val="FFFFFF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pl-PL" sz="2000" dirty="0">
                <a:solidFill>
                  <a:srgbClr val="FFFFFF"/>
                </a:solidFill>
                <a:latin typeface="Calibri"/>
              </a:rPr>
              <a:t>   </a:t>
            </a: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złożon</a:t>
            </a:r>
            <a:r>
              <a:rPr lang="pl-PL" sz="2000" dirty="0">
                <a:solidFill>
                  <a:srgbClr val="FFFFFF"/>
                </a:solidFill>
                <a:latin typeface="Calibri"/>
              </a:rPr>
              <a:t>ą</a:t>
            </a: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 struktur</a:t>
            </a:r>
            <a:r>
              <a:rPr lang="pl-PL" sz="2000" dirty="0">
                <a:solidFill>
                  <a:srgbClr val="FFFFFF"/>
                </a:solidFill>
                <a:latin typeface="Calibri"/>
              </a:rPr>
              <a:t>ą</a:t>
            </a: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 danych. </a:t>
            </a:r>
            <a:endParaRPr lang="pl-PL" sz="2000" dirty="0">
              <a:solidFill>
                <a:srgbClr val="FFFFFF"/>
              </a:solidFill>
              <a:latin typeface="Calibri"/>
            </a:endParaRPr>
          </a:p>
          <a:p>
            <a:pPr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Interpreter określa strategię działania systemu: którą regułę wybrać, dopasować do danych. </a:t>
            </a:r>
            <a:endParaRPr lang="pl-PL" sz="2000" dirty="0">
              <a:solidFill>
                <a:srgbClr val="FFFFFF"/>
              </a:solidFill>
              <a:latin typeface="Calibri"/>
            </a:endParaRPr>
          </a:p>
        </p:txBody>
      </p:sp>
    </p:spTree>
  </p:cSld>
  <p:clrMapOvr>
    <a:masterClrMapping/>
  </p:clrMapOvr>
  <p:transition>
    <p:strips dir="rd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2209800" y="124560"/>
            <a:ext cx="7772400" cy="747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r>
              <a:rPr lang="pl-PL" sz="3600">
                <a:solidFill>
                  <a:srgbClr val="FFCC66"/>
                </a:solidFill>
                <a:latin typeface="Calibri"/>
              </a:rPr>
              <a:t>Przykład</a:t>
            </a:r>
            <a:endParaRPr lang="pl-PL" sz="3600">
              <a:solidFill>
                <a:srgbClr val="FFFF00"/>
              </a:solidFill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914400" y="931320"/>
            <a:ext cx="10553700" cy="2590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 lnSpcReduction="9999"/>
          </a:bodyPr>
          <a:lstStyle/>
          <a:p>
            <a:pPr indent="0">
              <a:lnSpc>
                <a:spcPct val="109999"/>
              </a:lnSpc>
              <a:spcBef>
                <a:spcPts val="598"/>
              </a:spcBef>
              <a:spcAft>
                <a:spcPts val="600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System produkcyjny identyfikujący produkty spożywcze</a:t>
            </a:r>
            <a:r>
              <a:rPr lang="pl-PL" sz="2000" dirty="0">
                <a:solidFill>
                  <a:srgbClr val="FFFFFF"/>
                </a:solidFill>
                <a:latin typeface="Calibri"/>
              </a:rPr>
              <a:t>.</a:t>
            </a:r>
            <a:br>
              <a:rPr sz="2000" dirty="0">
                <a:latin typeface="Calibri" panose="020F0502020204030204" pitchFamily="34" charset="0"/>
              </a:rPr>
            </a:br>
            <a:r>
              <a:rPr lang="pl-PL" sz="2000" dirty="0">
                <a:solidFill>
                  <a:srgbClr val="FFFFFF"/>
                </a:solidFill>
                <a:latin typeface="Calibri"/>
              </a:rPr>
              <a:t>Mamy taśmę, a na niej różne produkty.</a:t>
            </a:r>
          </a:p>
          <a:p>
            <a:pPr indent="0">
              <a:lnSpc>
                <a:spcPct val="109999"/>
              </a:lnSpc>
              <a:spcBef>
                <a:spcPts val="550"/>
              </a:spcBef>
              <a:spcAft>
                <a:spcPts val="600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FF"/>
                </a:solidFill>
                <a:latin typeface="Calibri"/>
              </a:rPr>
              <a:t>K</a:t>
            </a: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ontekst </a:t>
            </a:r>
            <a:r>
              <a:rPr lang="pl-PL" sz="2000" dirty="0">
                <a:solidFill>
                  <a:srgbClr val="FFFFFF"/>
                </a:solidFill>
                <a:latin typeface="Calibri"/>
              </a:rPr>
              <a:t>= </a:t>
            </a: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listy</a:t>
            </a:r>
            <a:r>
              <a:rPr lang="pl-PL" sz="2000" dirty="0">
                <a:solidFill>
                  <a:srgbClr val="FFFFFF"/>
                </a:solidFill>
                <a:latin typeface="Calibri"/>
              </a:rPr>
              <a:t>,</a:t>
            </a: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 na której są wprowadzone automatycznie do programu własności produktów. </a:t>
            </a:r>
            <a:endParaRPr lang="pl-PL" sz="2000" dirty="0">
              <a:solidFill>
                <a:srgbClr val="FFFFFF"/>
              </a:solidFill>
              <a:latin typeface="Calibri"/>
            </a:endParaRPr>
          </a:p>
          <a:p>
            <a:pPr indent="0">
              <a:lnSpc>
                <a:spcPct val="109999"/>
              </a:lnSpc>
              <a:spcBef>
                <a:spcPts val="550"/>
              </a:spcBef>
              <a:spcAft>
                <a:spcPts val="600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FF"/>
                </a:solidFill>
                <a:latin typeface="Calibri"/>
              </a:rPr>
              <a:t>F. </a:t>
            </a: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logiczn</a:t>
            </a:r>
            <a:r>
              <a:rPr lang="pl-PL" sz="2000" dirty="0">
                <a:solidFill>
                  <a:srgbClr val="FFFFFF"/>
                </a:solidFill>
                <a:latin typeface="Calibri"/>
              </a:rPr>
              <a:t>a</a:t>
            </a: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 JEST </a:t>
            </a:r>
            <a:r>
              <a:rPr lang="pl-PL" sz="2000" dirty="0">
                <a:solidFill>
                  <a:srgbClr val="FFFFFF"/>
                </a:solidFill>
                <a:latin typeface="Wingdings"/>
                <a:ea typeface="Wingdings"/>
              </a:rPr>
              <a:t></a:t>
            </a:r>
            <a:r>
              <a:rPr lang="pl-PL" sz="2000" dirty="0">
                <a:solidFill>
                  <a:srgbClr val="FFFFFF"/>
                </a:solidFill>
                <a:latin typeface="Calibri"/>
              </a:rPr>
              <a:t> </a:t>
            </a: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jest na liście danych kontekstowych</a:t>
            </a:r>
            <a:r>
              <a:rPr lang="pl-PL" sz="2000" dirty="0">
                <a:solidFill>
                  <a:srgbClr val="FFFFFF"/>
                </a:solidFill>
                <a:latin typeface="Calibri"/>
              </a:rPr>
              <a:t>.</a:t>
            </a:r>
          </a:p>
          <a:p>
            <a:pPr indent="0">
              <a:lnSpc>
                <a:spcPct val="109999"/>
              </a:lnSpc>
              <a:spcBef>
                <a:spcPts val="550"/>
              </a:spcBef>
              <a:spcAft>
                <a:spcPts val="600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FF"/>
                </a:solidFill>
                <a:latin typeface="Calibri"/>
              </a:rPr>
              <a:t>F. </a:t>
            </a: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logiczn</a:t>
            </a:r>
            <a:r>
              <a:rPr lang="pl-PL" sz="2000" dirty="0">
                <a:solidFill>
                  <a:srgbClr val="FFFFFF"/>
                </a:solidFill>
                <a:latin typeface="Calibri"/>
              </a:rPr>
              <a:t>a</a:t>
            </a: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 DOPISZ </a:t>
            </a:r>
            <a:r>
              <a:rPr lang="pl-PL" sz="2000" dirty="0">
                <a:solidFill>
                  <a:srgbClr val="FFFFFF"/>
                </a:solidFill>
                <a:latin typeface="Calibri"/>
              </a:rPr>
              <a:t>= </a:t>
            </a: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operacj</a:t>
            </a:r>
            <a:r>
              <a:rPr lang="pl-PL" sz="2000" dirty="0">
                <a:solidFill>
                  <a:srgbClr val="FFFFFF"/>
                </a:solidFill>
                <a:latin typeface="Calibri"/>
              </a:rPr>
              <a:t>a</a:t>
            </a: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 dopisywania do listy</a:t>
            </a:r>
            <a:r>
              <a:rPr lang="pl-PL" sz="2000" dirty="0">
                <a:solidFill>
                  <a:srgbClr val="FFFFFF"/>
                </a:solidFill>
                <a:latin typeface="Calibri"/>
              </a:rPr>
              <a:t>.</a:t>
            </a:r>
          </a:p>
        </p:txBody>
      </p:sp>
      <p:sp>
        <p:nvSpPr>
          <p:cNvPr id="28" name="Rectangle 4"/>
          <p:cNvSpPr/>
          <p:nvPr/>
        </p:nvSpPr>
        <p:spPr>
          <a:xfrm>
            <a:off x="1323975" y="3537900"/>
            <a:ext cx="8867775" cy="220567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rmAutofit lnSpcReduction="9999"/>
          </a:bodyPr>
          <a:lstStyle/>
          <a:p>
            <a:pPr algn="just">
              <a:spcBef>
                <a:spcPts val="499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P1. IF JEST zielone THEN DOPISZ produkt rolny</a:t>
            </a:r>
            <a:endParaRPr lang="pl-PL" sz="2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spcBef>
                <a:spcPts val="499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P2. IF JEST mały pojemnik THEN DOPISZ delikatesowe</a:t>
            </a:r>
            <a:endParaRPr lang="pl-PL" sz="2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spcBef>
                <a:spcPts val="499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P3. IF JEST mrożonka OR JEST produkt rolny THEN DOPISZ nietrwałe</a:t>
            </a:r>
            <a:endParaRPr lang="pl-PL" sz="2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499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P4. IF JEST ciężkie AND JEST tanie AND NOT nietrwałe THEN  DOPISZ arbuz</a:t>
            </a:r>
            <a:endParaRPr lang="pl-PL" sz="2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spcBef>
                <a:spcPts val="499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P5. IF JEST nietrwałe AND JEST ciężkie THEN DOPISZ indyk</a:t>
            </a:r>
            <a:endParaRPr lang="pl-PL" sz="2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spcBef>
                <a:spcPts val="499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P6. IF JEST ciężkie AND JEST produkt rolny THEN DOPISZ arbuz</a:t>
            </a:r>
            <a:endParaRPr lang="pl-PL" sz="2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9" name="Picture 6"/>
          <p:cNvPicPr/>
          <p:nvPr/>
        </p:nvPicPr>
        <p:blipFill>
          <a:blip r:embed="rId3"/>
          <a:stretch/>
        </p:blipFill>
        <p:spPr>
          <a:xfrm>
            <a:off x="10425420" y="3176010"/>
            <a:ext cx="1428480" cy="180972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  <p:transition>
    <p:strips dir="rd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2209800" y="88920"/>
            <a:ext cx="7772400" cy="8380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r>
              <a:rPr lang="pl-PL" sz="3600">
                <a:solidFill>
                  <a:srgbClr val="FFCC66"/>
                </a:solidFill>
                <a:latin typeface="Calibri"/>
              </a:rPr>
              <a:t>Interpreter</a:t>
            </a:r>
            <a:endParaRPr lang="pl-PL" sz="3600">
              <a:solidFill>
                <a:srgbClr val="FFFF00"/>
              </a:solidFill>
              <a:latin typeface="Calibri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/>
          </p:nvPr>
        </p:nvSpPr>
        <p:spPr>
          <a:xfrm>
            <a:off x="1200150" y="967320"/>
            <a:ext cx="10344150" cy="3433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/>
          <a:p>
            <a:pPr indent="0" algn="just">
              <a:lnSpc>
                <a:spcPct val="80000"/>
              </a:lnSpc>
              <a:spcBef>
                <a:spcPts val="4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INTERPRETER:</a:t>
            </a:r>
            <a:endParaRPr lang="pl-PL" sz="2000" dirty="0">
              <a:solidFill>
                <a:srgbClr val="FFFFFF"/>
              </a:solidFill>
              <a:latin typeface="Calibri"/>
            </a:endParaRPr>
          </a:p>
          <a:p>
            <a:pPr indent="0" algn="just">
              <a:lnSpc>
                <a:spcPct val="80000"/>
              </a:lnSpc>
              <a:spcBef>
                <a:spcPts val="4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l-PL" sz="2000" dirty="0">
              <a:solidFill>
                <a:srgbClr val="FFFFFF"/>
              </a:solidFill>
              <a:latin typeface="Calibri"/>
            </a:endParaRPr>
          </a:p>
          <a:p>
            <a:pPr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I1. Znajdź wszystkie reguły których lewa strona jest spełniona.</a:t>
            </a:r>
            <a:endParaRPr lang="pl-PL" sz="2000" dirty="0">
              <a:solidFill>
                <a:srgbClr val="FFFFFF"/>
              </a:solidFill>
              <a:latin typeface="Calibri"/>
            </a:endParaRPr>
          </a:p>
          <a:p>
            <a:pPr indent="0" algn="just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I2. Jeśli daje się zastosować więcej niż jedna reguła usuń te, które prowadzą do powtarzających się symboli.</a:t>
            </a:r>
            <a:endParaRPr lang="pl-PL" sz="2000" dirty="0">
              <a:solidFill>
                <a:srgbClr val="FFFFFF"/>
              </a:solidFill>
              <a:latin typeface="Calibri"/>
            </a:endParaRPr>
          </a:p>
          <a:p>
            <a:pPr indent="0" algn="just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I3. Wykonaj po kolei dające się zastosować reguły. Jeśli nie można zastosować żadnej reguły przerwij działanie.</a:t>
            </a:r>
            <a:endParaRPr lang="pl-PL" sz="2000" dirty="0">
              <a:solidFill>
                <a:srgbClr val="FFFFFF"/>
              </a:solidFill>
              <a:latin typeface="Calibri"/>
            </a:endParaRPr>
          </a:p>
          <a:p>
            <a:pPr indent="0" algn="just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I4. Usuń listę dających się zastosować reguł i przejdź do I1.</a:t>
            </a:r>
            <a:endParaRPr lang="pl-PL" sz="2000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32" name="Rectangle 4"/>
          <p:cNvSpPr/>
          <p:nvPr/>
        </p:nvSpPr>
        <p:spPr>
          <a:xfrm>
            <a:off x="1504949" y="3965475"/>
            <a:ext cx="10239375" cy="2057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rmAutofit/>
          </a:bodyPr>
          <a:lstStyle/>
          <a:p>
            <a:pPr>
              <a:spcBef>
                <a:spcPts val="499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Reguły produkcji wywoływane są cyklicznie. </a:t>
            </a:r>
            <a:br>
              <a:rPr sz="2000" dirty="0">
                <a:latin typeface="Calibri" panose="020F0502020204030204" pitchFamily="34" charset="0"/>
              </a:rPr>
            </a:b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W każdym cyklu ustala się możliwe do zastosowania reguły </a:t>
            </a:r>
            <a:br>
              <a:rPr sz="2000" dirty="0">
                <a:latin typeface="Calibri" panose="020F0502020204030204" pitchFamily="34" charset="0"/>
              </a:rPr>
            </a:b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(faza dopasowania reguł do warunków, </a:t>
            </a:r>
            <a:r>
              <a:rPr lang="pl-PL" sz="2000" dirty="0" err="1">
                <a:solidFill>
                  <a:srgbClr val="FFFFFF"/>
                </a:solidFill>
                <a:latin typeface="Calibri"/>
                <a:ea typeface="Calibri"/>
              </a:rPr>
              <a:t>matching</a:t>
            </a: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 </a:t>
            </a:r>
            <a:r>
              <a:rPr lang="pl-PL" sz="2000" dirty="0" err="1">
                <a:solidFill>
                  <a:srgbClr val="FFFFFF"/>
                </a:solidFill>
                <a:latin typeface="Calibri"/>
                <a:ea typeface="Calibri"/>
              </a:rPr>
              <a:t>phase</a:t>
            </a: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)</a:t>
            </a:r>
            <a:r>
              <a:rPr lang="pl-PL" sz="2000" dirty="0">
                <a:solidFill>
                  <a:srgbClr val="FFFFFF"/>
                </a:solidFill>
                <a:latin typeface="Calibri"/>
              </a:rPr>
              <a:t>.</a:t>
            </a:r>
            <a:endParaRPr lang="pl-PL" sz="20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>
              <a:spcBef>
                <a:spcPts val="499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FF"/>
                </a:solidFill>
                <a:latin typeface="Calibri"/>
              </a:rPr>
              <a:t>J</a:t>
            </a: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eśli do tych samych założeń stosuje się więcej reguł wybierana jest jedna z nich </a:t>
            </a:r>
            <a:b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</a:b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(faza rozstrzygnięcia sprzeczności, </a:t>
            </a:r>
            <a:r>
              <a:rPr lang="pl-PL" sz="2000" dirty="0" err="1">
                <a:solidFill>
                  <a:srgbClr val="FFFFFF"/>
                </a:solidFill>
                <a:latin typeface="Calibri"/>
                <a:ea typeface="Calibri"/>
              </a:rPr>
              <a:t>conflict</a:t>
            </a: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 resolution). </a:t>
            </a:r>
            <a:endParaRPr lang="pl-PL" sz="20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>
              <a:spcBef>
                <a:spcPts val="499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Ostatni etap to wykonanie działania (faza działania, </a:t>
            </a:r>
            <a:r>
              <a:rPr lang="pl-PL" sz="2000" dirty="0" err="1">
                <a:solidFill>
                  <a:srgbClr val="FFFFFF"/>
                </a:solidFill>
                <a:latin typeface="Calibri"/>
                <a:ea typeface="Calibri"/>
              </a:rPr>
              <a:t>action</a:t>
            </a: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 </a:t>
            </a:r>
            <a:r>
              <a:rPr lang="pl-PL" sz="2000" dirty="0" err="1">
                <a:solidFill>
                  <a:srgbClr val="FFFFFF"/>
                </a:solidFill>
                <a:latin typeface="Calibri"/>
                <a:ea typeface="Calibri"/>
              </a:rPr>
              <a:t>phase</a:t>
            </a: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).  </a:t>
            </a:r>
            <a:endParaRPr lang="pl-PL" sz="20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  <p:transition>
    <p:strips dir="rd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2209800" y="124920"/>
            <a:ext cx="7772400" cy="8380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r>
              <a:rPr lang="pl-PL" sz="3600">
                <a:solidFill>
                  <a:srgbClr val="FFCC66"/>
                </a:solidFill>
                <a:latin typeface="Calibri"/>
              </a:rPr>
              <a:t>Działanie</a:t>
            </a:r>
            <a:endParaRPr lang="pl-PL" sz="3600">
              <a:solidFill>
                <a:srgbClr val="FFFF00"/>
              </a:solidFill>
              <a:latin typeface="Calibri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/>
          </p:nvPr>
        </p:nvSpPr>
        <p:spPr>
          <a:xfrm>
            <a:off x="1343025" y="1268280"/>
            <a:ext cx="10306050" cy="53755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/>
          <a:p>
            <a:pPr indent="0">
              <a:lnSpc>
                <a:spcPct val="100000"/>
              </a:lnSpc>
              <a:spcBef>
                <a:spcPts val="598"/>
              </a:spcBef>
              <a:spcAft>
                <a:spcPts val="600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Zaczynając np. od listy L</a:t>
            </a:r>
            <a:endParaRPr lang="pl-PL" sz="2000" dirty="0">
              <a:solidFill>
                <a:srgbClr val="FFFFFF"/>
              </a:solidFill>
              <a:latin typeface="Calibri"/>
            </a:endParaRPr>
          </a:p>
          <a:p>
            <a:pPr indent="0" algn="just">
              <a:lnSpc>
                <a:spcPct val="100000"/>
              </a:lnSpc>
              <a:spcBef>
                <a:spcPts val="598"/>
              </a:spcBef>
              <a:spcAft>
                <a:spcPts val="600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 </a:t>
            </a:r>
            <a:r>
              <a:rPr lang="pl-PL" sz="2000" dirty="0">
                <a:solidFill>
                  <a:srgbClr val="FFFFFF"/>
                </a:solidFill>
                <a:latin typeface="Calibri"/>
              </a:rPr>
              <a:t>	</a:t>
            </a: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L=(zielone, ciężkie)</a:t>
            </a:r>
            <a:endParaRPr lang="pl-PL" sz="2000" dirty="0">
              <a:solidFill>
                <a:srgbClr val="FFFFFF"/>
              </a:solidFill>
              <a:latin typeface="Calibri"/>
            </a:endParaRPr>
          </a:p>
          <a:p>
            <a:pPr indent="0" algn="just">
              <a:lnSpc>
                <a:spcPct val="100000"/>
              </a:lnSpc>
              <a:spcBef>
                <a:spcPts val="598"/>
              </a:spcBef>
              <a:spcAft>
                <a:spcPts val="600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 możemy zastosować tylko regułę P1 otrzymując</a:t>
            </a:r>
          </a:p>
          <a:p>
            <a:pPr indent="0" algn="just">
              <a:lnSpc>
                <a:spcPct val="100000"/>
              </a:lnSpc>
              <a:spcBef>
                <a:spcPts val="598"/>
              </a:spcBef>
              <a:spcAft>
                <a:spcPts val="600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L=(produkt rolny, zielone, ciężkie)</a:t>
            </a:r>
            <a:endParaRPr lang="pl-PL" sz="2000" dirty="0">
              <a:solidFill>
                <a:srgbClr val="FFFFFF"/>
              </a:solidFill>
              <a:latin typeface="Calibri"/>
            </a:endParaRPr>
          </a:p>
          <a:p>
            <a:pPr indent="0">
              <a:lnSpc>
                <a:spcPct val="100000"/>
              </a:lnSpc>
              <a:spcBef>
                <a:spcPts val="598"/>
              </a:spcBef>
              <a:spcAft>
                <a:spcPts val="600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br>
              <a:rPr lang="pl-PL" sz="1050" dirty="0">
                <a:latin typeface="Calibri" panose="020F0502020204030204" pitchFamily="34" charset="0"/>
              </a:rPr>
            </a:b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W następnym kroku możemy zastosować P1 i P6; </a:t>
            </a:r>
            <a:br>
              <a:rPr lang="pl-PL" sz="2000" dirty="0">
                <a:latin typeface="Calibri" panose="020F0502020204030204" pitchFamily="34" charset="0"/>
              </a:rPr>
            </a:b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P1 daje powtarzające się symbole, </a:t>
            </a:r>
            <a:br>
              <a:rPr lang="pl-PL" sz="2000" dirty="0">
                <a:latin typeface="Calibri" panose="020F0502020204030204" pitchFamily="34" charset="0"/>
              </a:rPr>
            </a:b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więc stosujemy P6, otrzymując</a:t>
            </a:r>
            <a:endParaRPr lang="pl-PL" sz="2000" dirty="0">
              <a:solidFill>
                <a:srgbClr val="FFFFFF"/>
              </a:solidFill>
              <a:latin typeface="Calibri"/>
            </a:endParaRPr>
          </a:p>
          <a:p>
            <a:pPr indent="0">
              <a:lnSpc>
                <a:spcPct val="100000"/>
              </a:lnSpc>
              <a:spcBef>
                <a:spcPts val="598"/>
              </a:spcBef>
              <a:spcAft>
                <a:spcPts val="600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L=(arbuz, produkt rolny, zielone, ciężkie)</a:t>
            </a:r>
            <a:r>
              <a:rPr lang="pl-PL" sz="1200" dirty="0">
                <a:solidFill>
                  <a:srgbClr val="FFFFFF"/>
                </a:solidFill>
                <a:latin typeface="Calibri"/>
                <a:ea typeface="Calibri"/>
              </a:rPr>
              <a:t> </a:t>
            </a:r>
            <a:endParaRPr lang="pl-PL" sz="1200" dirty="0">
              <a:solidFill>
                <a:srgbClr val="FFFFFF"/>
              </a:solidFill>
              <a:latin typeface="Calibri"/>
            </a:endParaRPr>
          </a:p>
          <a:p>
            <a:pPr indent="0">
              <a:lnSpc>
                <a:spcPct val="100000"/>
              </a:lnSpc>
              <a:spcBef>
                <a:spcPts val="598"/>
              </a:spcBef>
              <a:spcAft>
                <a:spcPts val="600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System zatrzymuje się, gdyż wszystkie stosowalne w kolejnym cyklu reguły prowadzą </a:t>
            </a:r>
            <a:b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</a:b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do takich samych symboli, które już są na liście.</a:t>
            </a:r>
            <a:endParaRPr lang="pl-PL" sz="2000" dirty="0">
              <a:solidFill>
                <a:srgbClr val="FFFFFF"/>
              </a:solidFill>
              <a:latin typeface="Calibri"/>
            </a:endParaRPr>
          </a:p>
        </p:txBody>
      </p:sp>
    </p:spTree>
  </p:cSld>
  <p:clrMapOvr>
    <a:masterClrMapping/>
  </p:clrMapOvr>
  <p:transition>
    <p:strips dir="rd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2209800" y="88920"/>
            <a:ext cx="7772400" cy="8380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r>
              <a:rPr lang="pl-PL" sz="3600">
                <a:solidFill>
                  <a:srgbClr val="FFCC66"/>
                </a:solidFill>
                <a:latin typeface="Calibri"/>
              </a:rPr>
              <a:t>Zalety i wady</a:t>
            </a:r>
            <a:endParaRPr lang="pl-PL" sz="3600">
              <a:solidFill>
                <a:srgbClr val="FFFF00"/>
              </a:solidFill>
              <a:latin typeface="Calibri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/>
          </p:nvPr>
        </p:nvSpPr>
        <p:spPr>
          <a:xfrm>
            <a:off x="1257300" y="1523520"/>
            <a:ext cx="10210800" cy="4496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/>
          <a:p>
            <a:pPr indent="0" algn="just">
              <a:spcBef>
                <a:spcPts val="598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Zalety systemów produkcyjnych:</a:t>
            </a:r>
            <a:endParaRPr lang="pl-PL" sz="2000" dirty="0">
              <a:solidFill>
                <a:srgbClr val="FFFFFF"/>
              </a:solidFill>
              <a:latin typeface="Calibri"/>
            </a:endParaRPr>
          </a:p>
          <a:p>
            <a:pPr indent="0" algn="just">
              <a:spcBef>
                <a:spcPts val="598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l-PL" sz="2000" dirty="0">
              <a:solidFill>
                <a:srgbClr val="FFFFFF"/>
              </a:solidFill>
              <a:latin typeface="Calibri"/>
            </a:endParaRPr>
          </a:p>
          <a:p>
            <a:pPr>
              <a:spcBef>
                <a:spcPts val="598"/>
              </a:spcBef>
            </a:pP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Modularność wiedzy: niezależne reguły, łatwa modyfikacja.</a:t>
            </a:r>
            <a:endParaRPr lang="pl-PL" sz="2000" dirty="0">
              <a:solidFill>
                <a:srgbClr val="FFFFFF"/>
              </a:solidFill>
              <a:latin typeface="Calibri"/>
            </a:endParaRPr>
          </a:p>
          <a:p>
            <a:pPr>
              <a:spcBef>
                <a:spcPts val="598"/>
              </a:spcBef>
            </a:pP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Jednolitość sposobu reprezentacji.</a:t>
            </a:r>
            <a:endParaRPr lang="pl-PL" sz="2000" dirty="0">
              <a:solidFill>
                <a:srgbClr val="FFFFFF"/>
              </a:solidFill>
              <a:latin typeface="Calibri"/>
            </a:endParaRPr>
          </a:p>
          <a:p>
            <a:pPr>
              <a:spcBef>
                <a:spcPts val="598"/>
              </a:spcBef>
            </a:pP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Naturalność zapisu w wielu zastosowaniach.</a:t>
            </a:r>
          </a:p>
          <a:p>
            <a:pPr>
              <a:spcBef>
                <a:spcPts val="598"/>
              </a:spcBef>
            </a:pPr>
            <a:r>
              <a:rPr lang="pl-PL" sz="2000" dirty="0" err="1">
                <a:solidFill>
                  <a:srgbClr val="FFFFFF"/>
                </a:solidFill>
                <a:latin typeface="Calibri"/>
              </a:rPr>
              <a:t>Wyjaśnialność</a:t>
            </a:r>
            <a:r>
              <a:rPr lang="pl-PL" sz="2000" dirty="0">
                <a:solidFill>
                  <a:srgbClr val="FFFFFF"/>
                </a:solidFill>
                <a:latin typeface="Calibri"/>
              </a:rPr>
              <a:t>, wyniki można zrozumieć. </a:t>
            </a:r>
          </a:p>
          <a:p>
            <a:pPr indent="0" algn="just">
              <a:spcBef>
                <a:spcPts val="598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l-PL" sz="2400" dirty="0">
              <a:solidFill>
                <a:srgbClr val="FFFFFF"/>
              </a:solidFill>
              <a:latin typeface="Calibri"/>
            </a:endParaRPr>
          </a:p>
          <a:p>
            <a:pPr indent="0">
              <a:spcBef>
                <a:spcPts val="598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Wady: trudno zapisać sekwencyjny algorytm postępowania, </a:t>
            </a:r>
            <a:r>
              <a:rPr lang="pl-PL" sz="2000" dirty="0">
                <a:solidFill>
                  <a:srgbClr val="FFFFFF"/>
                </a:solidFill>
                <a:latin typeface="Calibri"/>
              </a:rPr>
              <a:t>gdyż </a:t>
            </a: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reguły nie odwołują się bezpośrednio do siebie.</a:t>
            </a:r>
            <a:endParaRPr lang="pl-PL" sz="2000" dirty="0">
              <a:solidFill>
                <a:srgbClr val="FFFFFF"/>
              </a:solidFill>
              <a:latin typeface="Calibri"/>
            </a:endParaRPr>
          </a:p>
          <a:p>
            <a:pPr indent="0" algn="just">
              <a:spcBef>
                <a:spcPts val="598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 </a:t>
            </a:r>
            <a:endParaRPr lang="pl-PL" sz="2000" dirty="0">
              <a:solidFill>
                <a:srgbClr val="FFFFFF"/>
              </a:solidFill>
              <a:latin typeface="Calibri"/>
            </a:endParaRPr>
          </a:p>
          <a:p>
            <a:pPr indent="0" algn="just">
              <a:spcBef>
                <a:spcPts val="598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Przykłady zastosowań: systemy ekspertowe. </a:t>
            </a:r>
            <a:endParaRPr lang="pl-PL" sz="2000" dirty="0">
              <a:solidFill>
                <a:srgbClr val="FFFFFF"/>
              </a:solidFill>
              <a:latin typeface="Calibri"/>
            </a:endParaRPr>
          </a:p>
        </p:txBody>
      </p:sp>
      <p:pic>
        <p:nvPicPr>
          <p:cNvPr id="37" name="Picture 2"/>
          <p:cNvPicPr/>
          <p:nvPr/>
        </p:nvPicPr>
        <p:blipFill>
          <a:blip r:embed="rId3"/>
          <a:stretch/>
        </p:blipFill>
        <p:spPr>
          <a:xfrm>
            <a:off x="9594825" y="494640"/>
            <a:ext cx="2179800" cy="102888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  <p:transition>
    <p:strips dir="rd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2208360" y="2133720"/>
            <a:ext cx="7772400" cy="2031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r>
              <a:rPr lang="pl-PL" sz="3600" dirty="0">
                <a:solidFill>
                  <a:srgbClr val="FFCC66"/>
                </a:solidFill>
                <a:latin typeface="Calibri"/>
              </a:rPr>
              <a:t>Reprezentacje bezpośrednie. </a:t>
            </a:r>
            <a:br>
              <a:rPr sz="3600" dirty="0">
                <a:latin typeface="Calibri" panose="020F0502020204030204" pitchFamily="34" charset="0"/>
              </a:rPr>
            </a:br>
            <a:r>
              <a:rPr lang="pl-PL" sz="3600" dirty="0">
                <a:solidFill>
                  <a:srgbClr val="FFCC66"/>
                </a:solidFill>
                <a:latin typeface="Calibri"/>
              </a:rPr>
              <a:t>Ramy, skrypty, mapy argumentów.</a:t>
            </a:r>
            <a:endParaRPr lang="pl-PL" sz="3600" dirty="0">
              <a:solidFill>
                <a:srgbClr val="FFFF00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laceHolder 1"/>
          <p:cNvSpPr>
            <a:spLocks noGrp="1"/>
          </p:cNvSpPr>
          <p:nvPr>
            <p:ph type="title"/>
          </p:nvPr>
        </p:nvSpPr>
        <p:spPr>
          <a:xfrm>
            <a:off x="2209800" y="123945"/>
            <a:ext cx="7772400" cy="8380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r>
              <a:rPr lang="pl-PL" sz="3600" dirty="0">
                <a:solidFill>
                  <a:srgbClr val="FFCC66"/>
                </a:solidFill>
                <a:latin typeface="Calibri"/>
              </a:rPr>
              <a:t>Reprezentacje bezpośrednie</a:t>
            </a:r>
            <a:endParaRPr lang="pl-PL" sz="3600" dirty="0">
              <a:solidFill>
                <a:srgbClr val="FFFF00"/>
              </a:solidFill>
              <a:latin typeface="Calibri"/>
            </a:endParaRPr>
          </a:p>
        </p:txBody>
      </p:sp>
      <p:sp>
        <p:nvSpPr>
          <p:cNvPr id="40" name="PlaceHolder 2"/>
          <p:cNvSpPr>
            <a:spLocks noGrp="1"/>
          </p:cNvSpPr>
          <p:nvPr>
            <p:ph/>
          </p:nvPr>
        </p:nvSpPr>
        <p:spPr>
          <a:xfrm>
            <a:off x="1038225" y="1219320"/>
            <a:ext cx="10267950" cy="53337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/>
          <a:p>
            <a:pPr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Reprezentacje bezpośrednie to takie w których relacje i własności części odpowiadają relacjom i własnościom części rzeczywistego (modelowanego) systemu. </a:t>
            </a:r>
            <a:endParaRPr lang="pl-PL" sz="2000" dirty="0">
              <a:solidFill>
                <a:srgbClr val="FFFFFF"/>
              </a:solidFill>
              <a:latin typeface="Calibri"/>
            </a:endParaRPr>
          </a:p>
          <a:p>
            <a:pPr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Reprezentacje mogą być bezpośrednie pod pewnym względem, </a:t>
            </a:r>
            <a:br>
              <a:rPr sz="2000" dirty="0">
                <a:latin typeface="Calibri" panose="020F0502020204030204" pitchFamily="34" charset="0"/>
              </a:rPr>
            </a:b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a symboliczne pod innym, np. mapa. </a:t>
            </a:r>
            <a:endParaRPr lang="pl-PL" sz="2000" dirty="0">
              <a:solidFill>
                <a:srgbClr val="FFFFFF"/>
              </a:solidFill>
              <a:latin typeface="Calibri"/>
            </a:endParaRPr>
          </a:p>
          <a:p>
            <a:pPr indent="0" algn="just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Reprezentacje geometryczne.</a:t>
            </a:r>
            <a:endParaRPr lang="pl-PL" sz="2000" dirty="0">
              <a:solidFill>
                <a:srgbClr val="FFFFFF"/>
              </a:solidFill>
              <a:latin typeface="Calibri"/>
            </a:endParaRPr>
          </a:p>
          <a:p>
            <a:pPr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Reprezentacja symboliczna dopuszcza wiele modeli rzeczywistych; </a:t>
            </a:r>
            <a:b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</a:b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reprezentacje bezpośrednie znacznie mniej</a:t>
            </a:r>
            <a:r>
              <a:rPr lang="pl-PL" sz="2000" dirty="0">
                <a:solidFill>
                  <a:srgbClr val="FFFFFF"/>
                </a:solidFill>
                <a:latin typeface="Calibri"/>
              </a:rPr>
              <a:t>.</a:t>
            </a: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 </a:t>
            </a:r>
            <a:endParaRPr lang="pl-PL" sz="2000" dirty="0">
              <a:solidFill>
                <a:srgbClr val="FFFFFF"/>
              </a:solidFill>
              <a:latin typeface="Calibri"/>
            </a:endParaRPr>
          </a:p>
          <a:p>
            <a:pPr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Przestrzeń koncepcji</a:t>
            </a:r>
            <a:r>
              <a:rPr lang="pl-PL" sz="2000" dirty="0">
                <a:solidFill>
                  <a:srgbClr val="FFFFFF"/>
                </a:solidFill>
                <a:latin typeface="Calibri"/>
              </a:rPr>
              <a:t> – abstrakcyjna p. geometryczna, w której możemy próbować utworzyć reprezentacje bezpośrednie podobieństwa obiektów (między sobą lub do prawdziwych). </a:t>
            </a: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 </a:t>
            </a:r>
            <a:endParaRPr lang="pl-PL" sz="2000" dirty="0">
              <a:solidFill>
                <a:srgbClr val="FFFFFF"/>
              </a:solidFill>
              <a:latin typeface="Calibri"/>
            </a:endParaRPr>
          </a:p>
          <a:p>
            <a:pPr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Word2Vec i inne algorytmy pozwalają na tworzenie abstrakcyjnych reprezentacji, </a:t>
            </a:r>
            <a:b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</a:b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będących aproksymacją reprezentacji bezpośrednich. </a:t>
            </a:r>
          </a:p>
          <a:p>
            <a:pPr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 err="1">
                <a:solidFill>
                  <a:srgbClr val="FFFF00"/>
                </a:solidFill>
                <a:latin typeface="Calibri"/>
                <a:ea typeface="Calibri"/>
              </a:rPr>
              <a:t>Physics</a:t>
            </a:r>
            <a:r>
              <a:rPr lang="pl-PL" sz="2000" dirty="0">
                <a:solidFill>
                  <a:srgbClr val="FFFF00"/>
                </a:solidFill>
                <a:latin typeface="Calibri"/>
                <a:ea typeface="Calibri"/>
              </a:rPr>
              <a:t> </a:t>
            </a:r>
            <a:r>
              <a:rPr lang="pl-PL" sz="2000" dirty="0" err="1">
                <a:solidFill>
                  <a:srgbClr val="FFFF00"/>
                </a:solidFill>
                <a:latin typeface="Calibri"/>
                <a:ea typeface="Calibri"/>
              </a:rPr>
              <a:t>Inspired</a:t>
            </a:r>
            <a:r>
              <a:rPr lang="pl-PL" sz="2000" dirty="0">
                <a:solidFill>
                  <a:srgbClr val="FFFF00"/>
                </a:solidFill>
                <a:latin typeface="Calibri"/>
                <a:ea typeface="Calibri"/>
              </a:rPr>
              <a:t> AI</a:t>
            </a: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, to modele, które uwzględniają znane ograniczenia, np. wynikające z fizyki. </a:t>
            </a:r>
            <a:b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</a:b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Np. modele pogody, procesów chemicznych czy biologicznych. </a:t>
            </a:r>
            <a:endParaRPr lang="pl-PL" sz="2000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41" name="Rectangle 4"/>
          <p:cNvSpPr/>
          <p:nvPr/>
        </p:nvSpPr>
        <p:spPr>
          <a:xfrm>
            <a:off x="2286120" y="4419720"/>
            <a:ext cx="8001000" cy="2057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rmAutofit/>
          </a:bodyPr>
          <a:lstStyle/>
          <a:p>
            <a:endParaRPr lang="pl-PL" sz="24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  <p:transition>
    <p:strips dir="rd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2209800" y="88920"/>
            <a:ext cx="7772400" cy="8380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r>
              <a:rPr lang="pl-PL" sz="3600">
                <a:solidFill>
                  <a:srgbClr val="FFCC66"/>
                </a:solidFill>
                <a:latin typeface="Calibri"/>
              </a:rPr>
              <a:t>Przykład: Geometra</a:t>
            </a:r>
            <a:endParaRPr lang="pl-PL" sz="3600">
              <a:solidFill>
                <a:srgbClr val="FFFF00"/>
              </a:solidFill>
              <a:latin typeface="Calibri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/>
          </p:nvPr>
        </p:nvSpPr>
        <p:spPr>
          <a:xfrm>
            <a:off x="1028699" y="1219320"/>
            <a:ext cx="10506075" cy="53337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/>
          <a:p>
            <a:pPr indent="0" algn="just">
              <a:spcBef>
                <a:spcPts val="598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Przykład:</a:t>
            </a:r>
            <a:r>
              <a:rPr lang="pl-PL" sz="2000" b="1" dirty="0">
                <a:solidFill>
                  <a:srgbClr val="FFFFFF"/>
                </a:solidFill>
                <a:latin typeface="Calibri"/>
                <a:ea typeface="Calibri"/>
              </a:rPr>
              <a:t> GEOMETRA </a:t>
            </a: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(</a:t>
            </a:r>
            <a:r>
              <a:rPr lang="pl-PL" sz="2000" dirty="0" err="1">
                <a:solidFill>
                  <a:srgbClr val="FFFFFF"/>
                </a:solidFill>
                <a:latin typeface="Calibri"/>
                <a:ea typeface="Calibri"/>
              </a:rPr>
              <a:t>Gelernter</a:t>
            </a: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 1963) </a:t>
            </a:r>
            <a:endParaRPr lang="pl-PL" sz="2000" dirty="0">
              <a:solidFill>
                <a:srgbClr val="FFFFFF"/>
              </a:solidFill>
              <a:latin typeface="Calibri"/>
            </a:endParaRPr>
          </a:p>
          <a:p>
            <a:pPr indent="0" algn="just">
              <a:spcBef>
                <a:spcPts val="598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 </a:t>
            </a:r>
            <a:endParaRPr lang="pl-PL" sz="2000" dirty="0">
              <a:solidFill>
                <a:srgbClr val="FFFFFF"/>
              </a:solidFill>
              <a:latin typeface="Calibri"/>
            </a:endParaRPr>
          </a:p>
          <a:p>
            <a:pPr indent="0">
              <a:spcBef>
                <a:spcPts val="598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Dane:  	Kąt ABD=DBC</a:t>
            </a:r>
            <a:endParaRPr lang="pl-PL" sz="2000" dirty="0">
              <a:solidFill>
                <a:srgbClr val="FFFFFF"/>
              </a:solidFill>
              <a:latin typeface="Calibri"/>
            </a:endParaRPr>
          </a:p>
          <a:p>
            <a:pPr indent="0">
              <a:spcBef>
                <a:spcPts val="598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		AD prostopadłe do AB</a:t>
            </a:r>
            <a:endParaRPr lang="pl-PL" sz="2000" dirty="0">
              <a:solidFill>
                <a:srgbClr val="FFFFFF"/>
              </a:solidFill>
              <a:latin typeface="Calibri"/>
            </a:endParaRPr>
          </a:p>
          <a:p>
            <a:pPr indent="0">
              <a:spcBef>
                <a:spcPts val="598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		DC prostopadłe do BC</a:t>
            </a:r>
            <a:endParaRPr lang="pl-PL" sz="2000" dirty="0">
              <a:solidFill>
                <a:srgbClr val="FFFFFF"/>
              </a:solidFill>
              <a:latin typeface="Calibri"/>
            </a:endParaRPr>
          </a:p>
          <a:p>
            <a:pPr indent="0" algn="just">
              <a:spcBef>
                <a:spcPts val="598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Dowiedź: Odcinek AD=CD</a:t>
            </a:r>
            <a:endParaRPr lang="pl-PL" sz="2000" dirty="0">
              <a:solidFill>
                <a:srgbClr val="FFFFFF"/>
              </a:solidFill>
              <a:latin typeface="Calibri"/>
            </a:endParaRPr>
          </a:p>
          <a:p>
            <a:pPr indent="0" algn="just">
              <a:spcBef>
                <a:spcPts val="598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l-PL" sz="2000" dirty="0">
              <a:solidFill>
                <a:srgbClr val="FFFFFF"/>
              </a:solidFill>
              <a:latin typeface="Calibri"/>
              <a:ea typeface="Calibri"/>
            </a:endParaRPr>
          </a:p>
          <a:p>
            <a:pPr indent="0" algn="just">
              <a:spcBef>
                <a:spcPts val="598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  Transformacje, które dają się zastosować nie mogą zepsuć diagramów.</a:t>
            </a:r>
            <a:endParaRPr lang="pl-PL" sz="2000" dirty="0">
              <a:solidFill>
                <a:srgbClr val="FFFFFF"/>
              </a:solidFill>
              <a:latin typeface="Calibri"/>
            </a:endParaRPr>
          </a:p>
          <a:p>
            <a:pPr indent="0" algn="just">
              <a:spcBef>
                <a:spcPts val="598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 </a:t>
            </a:r>
            <a:endParaRPr lang="pl-PL" sz="2000" dirty="0">
              <a:solidFill>
                <a:srgbClr val="FFFFFF"/>
              </a:solidFill>
              <a:latin typeface="Calibri"/>
            </a:endParaRPr>
          </a:p>
          <a:p>
            <a:pPr indent="0">
              <a:spcBef>
                <a:spcPts val="598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b="1" dirty="0">
                <a:solidFill>
                  <a:srgbClr val="FFFFFF"/>
                </a:solidFill>
                <a:latin typeface="Calibri"/>
                <a:ea typeface="Calibri"/>
              </a:rPr>
              <a:t>General Space Planner </a:t>
            </a: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(Eastman 1973) - planowanie przestrzenne</a:t>
            </a:r>
            <a:endParaRPr lang="pl-PL" sz="2000" dirty="0">
              <a:solidFill>
                <a:srgbClr val="FFFFFF"/>
              </a:solidFill>
              <a:latin typeface="Calibri"/>
            </a:endParaRPr>
          </a:p>
          <a:p>
            <a:pPr indent="0" algn="just">
              <a:spcBef>
                <a:spcPts val="598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 </a:t>
            </a:r>
            <a:endParaRPr lang="pl-PL" sz="2000" dirty="0">
              <a:solidFill>
                <a:srgbClr val="FFFFFF"/>
              </a:solidFill>
              <a:latin typeface="Calibri"/>
            </a:endParaRPr>
          </a:p>
          <a:p>
            <a:pPr indent="0" algn="just">
              <a:spcBef>
                <a:spcPts val="598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b="1" dirty="0">
                <a:solidFill>
                  <a:srgbClr val="FFFFFF"/>
                </a:solidFill>
                <a:latin typeface="Calibri"/>
                <a:ea typeface="Calibri"/>
              </a:rPr>
              <a:t>WHISPER </a:t>
            </a: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(Funt 1977) - zdarzenia w świecie klocków</a:t>
            </a:r>
            <a:endParaRPr lang="pl-PL" sz="2000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44" name="Rectangle 4"/>
          <p:cNvSpPr/>
          <p:nvPr/>
        </p:nvSpPr>
        <p:spPr>
          <a:xfrm>
            <a:off x="2286120" y="4419720"/>
            <a:ext cx="8001000" cy="2057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rmAutofit/>
          </a:bodyPr>
          <a:lstStyle/>
          <a:p>
            <a:endParaRPr lang="pl-PL" sz="24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pic>
        <p:nvPicPr>
          <p:cNvPr id="45" name="Picture 5"/>
          <p:cNvPicPr/>
          <p:nvPr/>
        </p:nvPicPr>
        <p:blipFill>
          <a:blip r:embed="rId3"/>
          <a:stretch/>
        </p:blipFill>
        <p:spPr>
          <a:xfrm>
            <a:off x="9115500" y="1219320"/>
            <a:ext cx="1733400" cy="121896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  <p:transition>
    <p:strips dir="rd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2209800" y="88920"/>
            <a:ext cx="7772400" cy="8380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r>
              <a:rPr lang="pl-PL" sz="3600">
                <a:solidFill>
                  <a:srgbClr val="FFCC66"/>
                </a:solidFill>
                <a:latin typeface="Calibri"/>
              </a:rPr>
              <a:t>Ramy</a:t>
            </a:r>
            <a:endParaRPr lang="pl-PL" sz="3600">
              <a:solidFill>
                <a:srgbClr val="FFFF00"/>
              </a:solidFill>
              <a:latin typeface="Calibri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/>
          </p:nvPr>
        </p:nvSpPr>
        <p:spPr>
          <a:xfrm>
            <a:off x="1190625" y="927000"/>
            <a:ext cx="10410825" cy="555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/>
          <a:p>
            <a:pPr indent="0" algn="just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Wprowadzone przez Marvina </a:t>
            </a:r>
            <a:r>
              <a:rPr lang="pl-PL" sz="2000" dirty="0" err="1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Minsky’ego</a:t>
            </a:r>
            <a:r>
              <a:rPr lang="pl-PL" sz="20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w 1975 r.</a:t>
            </a:r>
          </a:p>
          <a:p>
            <a:pPr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Operatory/transformacje indukują zmiany, ale większość obiektów się nie zmienia i wiedza na ich temat może być ujęta w „ramy”. </a:t>
            </a:r>
          </a:p>
          <a:p>
            <a:pPr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Ramy to złożone struktury powstałe w wyniku nagromadzenia się wcześniejszych doświadczeń; ich zadaniem jest opisać obiekt, jego własności i sposoby użycia, relacje z innymi obiektami.</a:t>
            </a:r>
          </a:p>
          <a:p>
            <a:pPr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Ramy mają „gniazda” lub „haczyki” (</a:t>
            </a:r>
            <a:r>
              <a:rPr lang="pl-PL" sz="2000" dirty="0" err="1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slots</a:t>
            </a:r>
            <a:r>
              <a:rPr lang="pl-PL" sz="20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pl-PL" sz="2000" dirty="0" err="1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hooks</a:t>
            </a:r>
            <a:r>
              <a:rPr lang="pl-PL" sz="20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 na fakty lub procedury.</a:t>
            </a:r>
          </a:p>
          <a:p>
            <a:pPr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Rozumowanie polega na zapełnianie tych gniazd, doczepianiu faktów.</a:t>
            </a:r>
          </a:p>
          <a:p>
            <a:pPr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Zalety: </a:t>
            </a:r>
            <a:r>
              <a:rPr lang="pl-PL" sz="20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Wiedza deklaratywna i proceduralna może zostać umieszczona w dobrze zdefiniowanych ramach. Łatwo dodać nowe gniazda, więc możliwości ekspresji wiedzy za pomocą ram są duże. </a:t>
            </a:r>
          </a:p>
          <a:p>
            <a:pPr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Ramy mogą być hierarchicznie zagnieżdżone, tworząc sieć semantyczną. </a:t>
            </a:r>
          </a:p>
          <a:p>
            <a:pPr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Wady</a:t>
            </a:r>
            <a:r>
              <a:rPr lang="pl-PL" sz="20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budowa ram dla wielu pojęć jest trudna, bazy danych oparte o ramy są znacznie mniejsze niż bazy leksykalne </a:t>
            </a:r>
            <a:r>
              <a:rPr lang="pl-PL" sz="2000" dirty="0" err="1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Wordnetu</a:t>
            </a:r>
            <a:r>
              <a:rPr lang="pl-PL" sz="20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 </a:t>
            </a:r>
          </a:p>
        </p:txBody>
      </p:sp>
      <p:sp>
        <p:nvSpPr>
          <p:cNvPr id="48" name="Rectangle 4"/>
          <p:cNvSpPr/>
          <p:nvPr/>
        </p:nvSpPr>
        <p:spPr>
          <a:xfrm>
            <a:off x="2209800" y="4419720"/>
            <a:ext cx="8153280" cy="2133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rmAutofit/>
          </a:bodyPr>
          <a:lstStyle/>
          <a:p>
            <a:endParaRPr lang="pl-PL" sz="24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  <p:transition>
    <p:strips dir="rd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2209800" y="304920"/>
            <a:ext cx="7772400" cy="6760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r>
              <a:rPr lang="pl-PL" sz="3600">
                <a:solidFill>
                  <a:srgbClr val="FFCC66"/>
                </a:solidFill>
                <a:latin typeface="Calibri"/>
              </a:rPr>
              <a:t>Ramy – prosty przykład</a:t>
            </a:r>
            <a:endParaRPr lang="pl-PL" sz="3600">
              <a:solidFill>
                <a:srgbClr val="FFFF00"/>
              </a:solidFill>
              <a:latin typeface="Calibri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/>
          </p:nvPr>
        </p:nvSpPr>
        <p:spPr>
          <a:xfrm>
            <a:off x="1257300" y="1219320"/>
            <a:ext cx="9182100" cy="31464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/>
          <a:p>
            <a:pPr indent="0">
              <a:spcBef>
                <a:spcPts val="598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b="1" dirty="0">
                <a:solidFill>
                  <a:srgbClr val="FFFFFF"/>
                </a:solidFill>
                <a:latin typeface="Calibri"/>
                <a:ea typeface="Calibri"/>
              </a:rPr>
              <a:t>Ogólna ramka PIES</a:t>
            </a:r>
            <a:endParaRPr lang="pl-PL" sz="2000" dirty="0">
              <a:solidFill>
                <a:srgbClr val="FFFFFF"/>
              </a:solidFill>
              <a:latin typeface="Calibri"/>
            </a:endParaRPr>
          </a:p>
          <a:p>
            <a:pPr indent="0">
              <a:spcBef>
                <a:spcPts val="598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Co to:  ZWIERZĘ; ZWIERZĄTKO DOMOWE</a:t>
            </a:r>
            <a:endParaRPr lang="pl-PL" sz="2000" dirty="0">
              <a:solidFill>
                <a:srgbClr val="FFFFFF"/>
              </a:solidFill>
              <a:latin typeface="Calibri"/>
            </a:endParaRPr>
          </a:p>
          <a:p>
            <a:pPr indent="0">
              <a:spcBef>
                <a:spcPts val="598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Rasa: ?</a:t>
            </a:r>
            <a:endParaRPr lang="pl-PL" sz="2000" dirty="0">
              <a:solidFill>
                <a:srgbClr val="FFFFFF"/>
              </a:solidFill>
              <a:latin typeface="Calibri"/>
            </a:endParaRPr>
          </a:p>
          <a:p>
            <a:pPr indent="0">
              <a:spcBef>
                <a:spcPts val="598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Właściciel:  OSOBA  </a:t>
            </a:r>
            <a:br>
              <a:rPr sz="2000" dirty="0">
                <a:latin typeface="Calibri" panose="020F0502020204030204" pitchFamily="34" charset="0"/>
              </a:rPr>
            </a:b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	(jeśli-potrzebna: znajdź OSOBA z ZWIERZĄTKO DOMOWE =ja) </a:t>
            </a:r>
            <a:endParaRPr lang="pl-PL" sz="2000" dirty="0">
              <a:solidFill>
                <a:srgbClr val="FFFFFF"/>
              </a:solidFill>
              <a:latin typeface="Calibri"/>
            </a:endParaRPr>
          </a:p>
          <a:p>
            <a:pPr indent="0">
              <a:spcBef>
                <a:spcPts val="598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Imię: NAZWA WŁASNA (DEFAULT = Reks)</a:t>
            </a:r>
            <a:endParaRPr lang="pl-PL" sz="2000" dirty="0">
              <a:solidFill>
                <a:srgbClr val="FFFFFF"/>
              </a:solidFill>
              <a:latin typeface="Calibri"/>
            </a:endParaRPr>
          </a:p>
          <a:p>
            <a:pPr indent="0">
              <a:spcBef>
                <a:spcPts val="598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FF"/>
                </a:solidFill>
                <a:latin typeface="Calibri"/>
              </a:rPr>
              <a:t>.... </a:t>
            </a:r>
          </a:p>
        </p:txBody>
      </p:sp>
      <p:sp>
        <p:nvSpPr>
          <p:cNvPr id="51" name="Rectangle 4"/>
          <p:cNvSpPr/>
          <p:nvPr/>
        </p:nvSpPr>
        <p:spPr>
          <a:xfrm>
            <a:off x="1638300" y="3568590"/>
            <a:ext cx="8620125" cy="2260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rmAutofit lnSpcReduction="10000"/>
          </a:bodyPr>
          <a:lstStyle/>
          <a:p>
            <a:pPr algn="ctr">
              <a:spcBef>
                <a:spcPts val="598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b="1" dirty="0">
                <a:solidFill>
                  <a:srgbClr val="FFFFFF"/>
                </a:solidFill>
                <a:latin typeface="Calibri"/>
                <a:ea typeface="Calibri"/>
              </a:rPr>
              <a:t>Ramka PIES-SĄSIADA</a:t>
            </a:r>
            <a:endParaRPr lang="pl-PL" sz="20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just">
              <a:spcBef>
                <a:spcPts val="598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Co to:  PIES</a:t>
            </a:r>
            <a:endParaRPr lang="pl-PL" sz="20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just">
              <a:spcBef>
                <a:spcPts val="598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Rasa: kundel</a:t>
            </a:r>
            <a:endParaRPr lang="pl-PL" sz="20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just">
              <a:spcBef>
                <a:spcPts val="598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Właściciel: Józek</a:t>
            </a:r>
            <a:endParaRPr lang="pl-PL" sz="20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just">
              <a:spcBef>
                <a:spcPts val="598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Imię:  Flejtuch</a:t>
            </a:r>
          </a:p>
          <a:p>
            <a:pPr algn="just">
              <a:spcBef>
                <a:spcPts val="598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Szczepiony: tak</a:t>
            </a:r>
            <a:endParaRPr lang="pl-PL" sz="20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  <p:transition>
    <p:strips dir="rd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Picture 51"/>
          <p:cNvPicPr/>
          <p:nvPr/>
        </p:nvPicPr>
        <p:blipFill>
          <a:blip r:embed="rId2"/>
          <a:stretch/>
        </p:blipFill>
        <p:spPr>
          <a:xfrm>
            <a:off x="2721000" y="180000"/>
            <a:ext cx="6903000" cy="57909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3" name="TextBox 52"/>
          <p:cNvSpPr txBox="1"/>
          <p:nvPr/>
        </p:nvSpPr>
        <p:spPr>
          <a:xfrm>
            <a:off x="2424000" y="6120000"/>
            <a:ext cx="7740000" cy="3952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spAutoFit/>
          </a:bodyPr>
          <a:lstStyle/>
          <a:p>
            <a:r>
              <a:rPr lang="pl-PL" sz="2000" dirty="0">
                <a:solidFill>
                  <a:srgbClr val="FFFFFF"/>
                </a:solidFill>
                <a:latin typeface="Calibri" panose="020F0502020204030204" pitchFamily="34" charset="0"/>
              </a:rPr>
              <a:t>Hierarchia ram (Russel &amp; </a:t>
            </a:r>
            <a:r>
              <a:rPr lang="pl-PL" sz="2000" dirty="0" err="1">
                <a:solidFill>
                  <a:srgbClr val="FFFFFF"/>
                </a:solidFill>
                <a:latin typeface="Calibri" panose="020F0502020204030204" pitchFamily="34" charset="0"/>
              </a:rPr>
              <a:t>Norvig</a:t>
            </a:r>
            <a:r>
              <a:rPr lang="pl-PL" sz="2000" dirty="0">
                <a:solidFill>
                  <a:srgbClr val="FFFFFF"/>
                </a:solidFill>
                <a:latin typeface="Calibri" panose="020F0502020204030204" pitchFamily="34" charset="0"/>
              </a:rPr>
              <a:t>, AI. A modern </a:t>
            </a:r>
            <a:r>
              <a:rPr lang="pl-PL" sz="2000" dirty="0" err="1">
                <a:solidFill>
                  <a:srgbClr val="FFFFFF"/>
                </a:solidFill>
                <a:latin typeface="Calibri" panose="020F0502020204030204" pitchFamily="34" charset="0"/>
              </a:rPr>
              <a:t>approach</a:t>
            </a:r>
            <a:r>
              <a:rPr lang="pl-PL" sz="2000" dirty="0">
                <a:solidFill>
                  <a:srgbClr val="FFFFFF"/>
                </a:solidFill>
                <a:latin typeface="Calibri" panose="020F0502020204030204" pitchFamily="34" charset="0"/>
              </a:rPr>
              <a:t>.) </a:t>
            </a:r>
            <a:endParaRPr lang="pl-PL" sz="20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  <p:transition>
    <p:strips dir="rd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2209800" y="52920"/>
            <a:ext cx="7772400" cy="6760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r>
              <a:rPr lang="pl-PL" sz="3600">
                <a:solidFill>
                  <a:srgbClr val="FFCC66"/>
                </a:solidFill>
                <a:latin typeface="Calibri"/>
              </a:rPr>
              <a:t>Ramy - przykład</a:t>
            </a:r>
            <a:endParaRPr lang="pl-PL" sz="3600">
              <a:solidFill>
                <a:srgbClr val="FFFF00"/>
              </a:solidFill>
              <a:latin typeface="Calibri"/>
            </a:endParaRPr>
          </a:p>
        </p:txBody>
      </p:sp>
      <p:sp>
        <p:nvSpPr>
          <p:cNvPr id="55" name="PlaceHolder 2"/>
          <p:cNvSpPr>
            <a:spLocks noGrp="1"/>
          </p:cNvSpPr>
          <p:nvPr>
            <p:ph/>
          </p:nvPr>
        </p:nvSpPr>
        <p:spPr>
          <a:xfrm>
            <a:off x="1209675" y="1125000"/>
            <a:ext cx="9272205" cy="3289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/>
          <a:p>
            <a:pPr indent="0">
              <a:spcBef>
                <a:spcPts val="598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b="1" dirty="0">
                <a:solidFill>
                  <a:srgbClr val="FFFFFF"/>
                </a:solidFill>
                <a:latin typeface="Calibri"/>
                <a:ea typeface="Calibri"/>
              </a:rPr>
              <a:t>Ramka Pokój hotelowy</a:t>
            </a:r>
            <a:endParaRPr lang="pl-PL" sz="2000" dirty="0">
              <a:solidFill>
                <a:srgbClr val="FFFFFF"/>
              </a:solidFill>
              <a:latin typeface="Calibri"/>
            </a:endParaRPr>
          </a:p>
          <a:p>
            <a:pPr indent="0">
              <a:spcBef>
                <a:spcPts val="24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900" dirty="0">
                <a:solidFill>
                  <a:srgbClr val="FFFFFF"/>
                </a:solidFill>
                <a:latin typeface="Calibri"/>
                <a:ea typeface="Calibri"/>
              </a:rPr>
              <a:t> </a:t>
            </a:r>
            <a:endParaRPr lang="pl-PL" sz="900" dirty="0">
              <a:solidFill>
                <a:srgbClr val="FFFFFF"/>
              </a:solidFill>
              <a:latin typeface="Calibri"/>
            </a:endParaRPr>
          </a:p>
          <a:p>
            <a:pPr indent="0">
              <a:spcBef>
                <a:spcPts val="598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Kategoria ogólna:  Pokój</a:t>
            </a:r>
            <a:endParaRPr lang="pl-PL" sz="2000" dirty="0">
              <a:solidFill>
                <a:srgbClr val="FFFFFF"/>
              </a:solidFill>
              <a:latin typeface="Calibri"/>
            </a:endParaRPr>
          </a:p>
          <a:p>
            <a:pPr indent="0">
              <a:spcBef>
                <a:spcPts val="598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Miejsce: Hotel</a:t>
            </a:r>
            <a:endParaRPr lang="pl-PL" sz="2000" dirty="0">
              <a:solidFill>
                <a:srgbClr val="FFFFFF"/>
              </a:solidFill>
              <a:latin typeface="Calibri"/>
            </a:endParaRPr>
          </a:p>
          <a:p>
            <a:pPr indent="0">
              <a:spcBef>
                <a:spcPts val="598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Zawiera: krzesło hotelowe, </a:t>
            </a:r>
            <a:endParaRPr lang="pl-PL" sz="2000" dirty="0">
              <a:solidFill>
                <a:srgbClr val="FFFFFF"/>
              </a:solidFill>
              <a:latin typeface="Calibri"/>
            </a:endParaRPr>
          </a:p>
          <a:p>
            <a:pPr indent="0">
              <a:spcBef>
                <a:spcPts val="598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	    telefon hotelowy</a:t>
            </a:r>
            <a:endParaRPr lang="pl-PL" sz="2000" dirty="0">
              <a:solidFill>
                <a:srgbClr val="FFFFFF"/>
              </a:solidFill>
              <a:latin typeface="Calibri"/>
            </a:endParaRPr>
          </a:p>
          <a:p>
            <a:pPr indent="0">
              <a:spcBef>
                <a:spcPts val="598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               łóżko hotelowe</a:t>
            </a:r>
            <a:r>
              <a:rPr lang="pl-PL" sz="2000" dirty="0">
                <a:solidFill>
                  <a:srgbClr val="FFFFFF"/>
                </a:solidFill>
                <a:latin typeface="Calibri"/>
              </a:rPr>
              <a:t> </a:t>
            </a:r>
          </a:p>
          <a:p>
            <a:pPr indent="0">
              <a:spcBef>
                <a:spcPts val="598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FF"/>
                </a:solidFill>
                <a:latin typeface="Calibri"/>
              </a:rPr>
              <a:t>	    ............</a:t>
            </a:r>
          </a:p>
        </p:txBody>
      </p:sp>
      <p:sp>
        <p:nvSpPr>
          <p:cNvPr id="56" name="Rectangle 4"/>
          <p:cNvSpPr/>
          <p:nvPr/>
        </p:nvSpPr>
        <p:spPr>
          <a:xfrm>
            <a:off x="1514475" y="4221000"/>
            <a:ext cx="8902605" cy="2160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rmAutofit/>
          </a:bodyPr>
          <a:lstStyle/>
          <a:p>
            <a:pPr>
              <a:spcBef>
                <a:spcPts val="598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b="1" dirty="0">
                <a:solidFill>
                  <a:srgbClr val="FFFFFF"/>
                </a:solidFill>
                <a:latin typeface="Calibri"/>
                <a:ea typeface="Calibri"/>
              </a:rPr>
              <a:t>Ramka Łóżko hotelowe</a:t>
            </a:r>
            <a:endParaRPr lang="pl-PL" sz="20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>
              <a:lnSpc>
                <a:spcPct val="90000"/>
              </a:lnSpc>
              <a:spcBef>
                <a:spcPts val="598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Kategoria ogólna:  Łóżko</a:t>
            </a:r>
            <a:endParaRPr lang="pl-PL" sz="20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>
              <a:lnSpc>
                <a:spcPct val="90000"/>
              </a:lnSpc>
              <a:spcBef>
                <a:spcPts val="598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Funkcja: Spanie</a:t>
            </a:r>
            <a:endParaRPr lang="pl-PL" sz="20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>
              <a:lnSpc>
                <a:spcPct val="90000"/>
              </a:lnSpc>
              <a:spcBef>
                <a:spcPts val="598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Rozmiar: king </a:t>
            </a:r>
            <a:r>
              <a:rPr lang="pl-PL" sz="2000" dirty="0" err="1">
                <a:solidFill>
                  <a:srgbClr val="FFFFFF"/>
                </a:solidFill>
                <a:latin typeface="Calibri"/>
                <a:ea typeface="Calibri"/>
              </a:rPr>
              <a:t>size</a:t>
            </a: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, queen </a:t>
            </a:r>
            <a:r>
              <a:rPr lang="pl-PL" sz="2000" dirty="0" err="1">
                <a:solidFill>
                  <a:srgbClr val="FFFFFF"/>
                </a:solidFill>
                <a:latin typeface="Calibri"/>
                <a:ea typeface="Calibri"/>
              </a:rPr>
              <a:t>size</a:t>
            </a: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, standard</a:t>
            </a:r>
            <a:endParaRPr lang="pl-PL" sz="20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>
              <a:lnSpc>
                <a:spcPct val="90000"/>
              </a:lnSpc>
              <a:spcBef>
                <a:spcPts val="598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Części: rama, materac ... </a:t>
            </a:r>
            <a:endParaRPr lang="pl-PL" sz="20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pic>
        <p:nvPicPr>
          <p:cNvPr id="57" name="Picture 56"/>
          <p:cNvPicPr/>
          <p:nvPr/>
        </p:nvPicPr>
        <p:blipFill>
          <a:blip r:embed="rId3"/>
          <a:stretch/>
        </p:blipFill>
        <p:spPr>
          <a:xfrm>
            <a:off x="5819776" y="1019175"/>
            <a:ext cx="4662105" cy="390525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  <p:transition>
    <p:strips dir="rd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2209800" y="88920"/>
            <a:ext cx="7772400" cy="8380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r>
              <a:rPr lang="pl-PL" sz="3600" dirty="0">
                <a:solidFill>
                  <a:srgbClr val="FFCC66"/>
                </a:solidFill>
                <a:latin typeface="Calibri"/>
              </a:rPr>
              <a:t>Problemy i przykłady</a:t>
            </a:r>
            <a:endParaRPr lang="pl-PL" sz="3600" dirty="0">
              <a:solidFill>
                <a:srgbClr val="FFFF00"/>
              </a:solidFill>
              <a:latin typeface="Calibri"/>
            </a:endParaRPr>
          </a:p>
        </p:txBody>
      </p:sp>
      <p:sp>
        <p:nvSpPr>
          <p:cNvPr id="59" name="PlaceHolder 2"/>
          <p:cNvSpPr>
            <a:spLocks noGrp="1"/>
          </p:cNvSpPr>
          <p:nvPr>
            <p:ph/>
          </p:nvPr>
        </p:nvSpPr>
        <p:spPr>
          <a:xfrm>
            <a:off x="895349" y="1002960"/>
            <a:ext cx="10525125" cy="5657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spcBef>
                <a:spcPts val="499"/>
              </a:spcBef>
              <a:spcAft>
                <a:spcPts val="600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Którą ramę zastosować do danej sytuacji? </a:t>
            </a:r>
            <a:br>
              <a:rPr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pl-PL" sz="20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Problem „kruchości” (</a:t>
            </a:r>
            <a:r>
              <a:rPr lang="pl-PL" sz="2000" dirty="0" err="1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brittleness</a:t>
            </a:r>
            <a:r>
              <a:rPr lang="pl-PL" sz="20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 reprezentacji za pomocą ram, większość czasu to </a:t>
            </a:r>
            <a:r>
              <a:rPr lang="pl-PL" sz="2000" dirty="0" err="1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spradzanie</a:t>
            </a:r>
            <a:r>
              <a:rPr lang="pl-PL" sz="20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która rama da się zastosować. Z regułami były nieco łatwiej. </a:t>
            </a:r>
          </a:p>
          <a:p>
            <a:pPr indent="0" algn="just">
              <a:lnSpc>
                <a:spcPct val="100000"/>
              </a:lnSpc>
              <a:spcBef>
                <a:spcPts val="499"/>
              </a:spcBef>
              <a:spcAft>
                <a:spcPts val="600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Ramy w sieciach semantycznych mogą tego uniknąć. </a:t>
            </a:r>
          </a:p>
          <a:p>
            <a:pPr indent="0" algn="just">
              <a:lnSpc>
                <a:spcPct val="100000"/>
              </a:lnSpc>
              <a:spcBef>
                <a:spcPts val="499"/>
              </a:spcBef>
              <a:spcAft>
                <a:spcPts val="600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Dobór strategii rozumowania </a:t>
            </a:r>
            <a:r>
              <a:rPr lang="pl-PL" sz="20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 </a:t>
            </a:r>
            <a:r>
              <a:rPr lang="pl-PL" sz="20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dobór ram.</a:t>
            </a:r>
            <a:endParaRPr lang="pl-PL" sz="900" dirty="0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indent="0" algn="just">
              <a:lnSpc>
                <a:spcPct val="100000"/>
              </a:lnSpc>
              <a:spcBef>
                <a:spcPts val="499"/>
              </a:spcBef>
              <a:spcAft>
                <a:spcPts val="600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Przykłady: </a:t>
            </a:r>
          </a:p>
          <a:p>
            <a:pPr indent="0">
              <a:lnSpc>
                <a:spcPct val="100000"/>
              </a:lnSpc>
              <a:spcBef>
                <a:spcPts val="499"/>
              </a:spcBef>
              <a:spcAft>
                <a:spcPts val="600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 err="1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Bobrow</a:t>
            </a:r>
            <a:r>
              <a:rPr lang="pl-PL" sz="20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 Winograd (1977), język KRL (Knowledge </a:t>
            </a:r>
            <a:r>
              <a:rPr lang="pl-PL" sz="2000" dirty="0" err="1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Representation</a:t>
            </a:r>
            <a:r>
              <a:rPr lang="pl-PL" sz="20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Language) oparty na ramach.</a:t>
            </a:r>
            <a:endParaRPr lang="pl-PL" sz="900" dirty="0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indent="0" algn="just">
              <a:lnSpc>
                <a:spcPct val="100000"/>
              </a:lnSpc>
              <a:spcBef>
                <a:spcPts val="499"/>
              </a:spcBef>
              <a:spcAft>
                <a:spcPts val="600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Program </a:t>
            </a:r>
            <a:r>
              <a:rPr lang="pl-PL" sz="20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GUS </a:t>
            </a:r>
            <a:r>
              <a:rPr lang="pl-PL" sz="20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pl-PL" sz="2000" dirty="0" err="1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Bobrow</a:t>
            </a:r>
            <a:r>
              <a:rPr lang="pl-PL" sz="20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1977) do analizy języka naturalnego używał ram.</a:t>
            </a:r>
          </a:p>
          <a:p>
            <a:pPr indent="0" algn="just">
              <a:lnSpc>
                <a:spcPct val="100000"/>
              </a:lnSpc>
              <a:spcBef>
                <a:spcPts val="499"/>
              </a:spcBef>
              <a:spcAft>
                <a:spcPts val="600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 err="1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3"/>
              </a:rPr>
              <a:t>FrameNet</a:t>
            </a:r>
            <a:r>
              <a:rPr lang="pl-PL" sz="20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to projekt International </a:t>
            </a:r>
            <a:r>
              <a:rPr lang="pl-PL" sz="2000" dirty="0" err="1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Computer</a:t>
            </a:r>
            <a:r>
              <a:rPr lang="pl-PL" sz="20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Science </a:t>
            </a:r>
            <a:r>
              <a:rPr lang="pl-PL" sz="2000" dirty="0" err="1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Institute</a:t>
            </a:r>
            <a:r>
              <a:rPr lang="pl-PL" sz="20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w Berkeley. </a:t>
            </a:r>
          </a:p>
          <a:p>
            <a:pPr indent="0">
              <a:lnSpc>
                <a:spcPct val="100000"/>
              </a:lnSpc>
              <a:spcBef>
                <a:spcPts val="499"/>
              </a:spcBef>
              <a:spcAft>
                <a:spcPts val="600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4"/>
              </a:rPr>
              <a:t>SEMAFOR</a:t>
            </a:r>
            <a:r>
              <a:rPr lang="pl-PL" sz="20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używa </a:t>
            </a:r>
            <a:r>
              <a:rPr lang="pl-PL" sz="2000" dirty="0" err="1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FrameNet</a:t>
            </a:r>
            <a:r>
              <a:rPr lang="pl-PL" sz="20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do analizy semantycznej zdań (CMU). </a:t>
            </a:r>
          </a:p>
          <a:p>
            <a:pPr indent="0">
              <a:lnSpc>
                <a:spcPct val="100000"/>
              </a:lnSpc>
              <a:spcBef>
                <a:spcPts val="499"/>
              </a:spcBef>
              <a:spcAft>
                <a:spcPts val="600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 err="1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Anotacja</a:t>
            </a:r>
            <a:r>
              <a:rPr lang="pl-PL" sz="20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tekstu za pomocą </a:t>
            </a:r>
            <a:r>
              <a:rPr lang="pl-PL" sz="2000" dirty="0" err="1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FrameNet</a:t>
            </a:r>
            <a:r>
              <a:rPr lang="pl-PL" sz="20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– </a:t>
            </a:r>
            <a:r>
              <a:rPr lang="pl-PL" sz="2000" dirty="0" err="1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5"/>
              </a:rPr>
              <a:t>Github</a:t>
            </a:r>
            <a:r>
              <a:rPr lang="pl-PL" sz="2000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5"/>
              </a:rPr>
              <a:t> </a:t>
            </a:r>
            <a:r>
              <a:rPr lang="pl-PL" sz="2000" dirty="0" err="1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5"/>
              </a:rPr>
              <a:t>tools</a:t>
            </a:r>
            <a:r>
              <a:rPr lang="pl-PL" sz="20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w </a:t>
            </a:r>
            <a:r>
              <a:rPr lang="pl-PL" sz="2000" dirty="0" err="1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Pythonie</a:t>
            </a:r>
            <a:r>
              <a:rPr lang="pl-PL" sz="20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</p:spTree>
  </p:cSld>
  <p:clrMapOvr>
    <a:masterClrMapping/>
  </p:clrMapOvr>
  <p:transition>
    <p:strips dir="rd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Picture 2" descr="avengeAnnotator.jpg                                            00011153FrameNet_OSX                   B97954FC:"/>
          <p:cNvPicPr/>
          <p:nvPr/>
        </p:nvPicPr>
        <p:blipFill>
          <a:blip r:embed="rId2"/>
          <a:stretch/>
        </p:blipFill>
        <p:spPr>
          <a:xfrm>
            <a:off x="1600320" y="0"/>
            <a:ext cx="8991360" cy="6858000"/>
          </a:xfrm>
          <a:prstGeom prst="rect">
            <a:avLst/>
          </a:prstGeom>
          <a:solidFill>
            <a:srgbClr val="000000"/>
          </a:solidFill>
          <a:ln w="0">
            <a:noFill/>
          </a:ln>
        </p:spPr>
      </p:pic>
      <p:sp>
        <p:nvSpPr>
          <p:cNvPr id="61" name="AutoShape 3"/>
          <p:cNvSpPr/>
          <p:nvPr/>
        </p:nvSpPr>
        <p:spPr>
          <a:xfrm>
            <a:off x="3886320" y="4572000"/>
            <a:ext cx="609480" cy="380880"/>
          </a:xfrm>
          <a:prstGeom prst="rightArrow">
            <a:avLst>
              <a:gd name="adj1" fmla="val 50000"/>
              <a:gd name="adj2" fmla="val 40005"/>
            </a:avLst>
          </a:prstGeom>
          <a:solidFill>
            <a:srgbClr val="000000"/>
          </a:solidFill>
          <a:ln w="19080">
            <a:solidFill>
              <a:srgbClr val="AD243B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1400" dirty="0" err="1">
                <a:solidFill>
                  <a:srgbClr val="000000"/>
                </a:solidFill>
                <a:latin typeface="Calibri" panose="020F0502020204030204" pitchFamily="34" charset="0"/>
              </a:rPr>
              <a:t>core</a:t>
            </a:r>
            <a:endParaRPr lang="pl-PL" sz="14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62" name="AutoShape 4"/>
          <p:cNvSpPr/>
          <p:nvPr/>
        </p:nvSpPr>
        <p:spPr>
          <a:xfrm>
            <a:off x="3886320" y="5105520"/>
            <a:ext cx="609480" cy="380880"/>
          </a:xfrm>
          <a:prstGeom prst="rightArrow">
            <a:avLst>
              <a:gd name="adj1" fmla="val 50000"/>
              <a:gd name="adj2" fmla="val 40005"/>
            </a:avLst>
          </a:prstGeom>
          <a:solidFill>
            <a:srgbClr val="000000"/>
          </a:solidFill>
          <a:ln w="19080">
            <a:solidFill>
              <a:srgbClr val="AD243B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1400" dirty="0" err="1">
                <a:solidFill>
                  <a:srgbClr val="000000"/>
                </a:solidFill>
                <a:latin typeface="Calibri" panose="020F0502020204030204" pitchFamily="34" charset="0"/>
              </a:rPr>
              <a:t>core</a:t>
            </a:r>
            <a:endParaRPr lang="pl-PL" sz="14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63" name="AutoShape 7"/>
          <p:cNvSpPr/>
          <p:nvPr/>
        </p:nvSpPr>
        <p:spPr>
          <a:xfrm>
            <a:off x="6248280" y="4800600"/>
            <a:ext cx="609840" cy="380880"/>
          </a:xfrm>
          <a:prstGeom prst="rightArrow">
            <a:avLst>
              <a:gd name="adj1" fmla="val 50000"/>
              <a:gd name="adj2" fmla="val 40028"/>
            </a:avLst>
          </a:prstGeom>
          <a:solidFill>
            <a:srgbClr val="000000"/>
          </a:solidFill>
          <a:ln w="19080">
            <a:solidFill>
              <a:srgbClr val="AD243B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1400" dirty="0" err="1">
                <a:solidFill>
                  <a:srgbClr val="000000"/>
                </a:solidFill>
                <a:latin typeface="Calibri" panose="020F0502020204030204" pitchFamily="34" charset="0"/>
              </a:rPr>
              <a:t>core</a:t>
            </a:r>
            <a:endParaRPr lang="pl-PL" sz="14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64" name="AutoShape 8"/>
          <p:cNvSpPr/>
          <p:nvPr/>
        </p:nvSpPr>
        <p:spPr>
          <a:xfrm>
            <a:off x="6248280" y="5334120"/>
            <a:ext cx="609840" cy="380880"/>
          </a:xfrm>
          <a:prstGeom prst="rightArrow">
            <a:avLst>
              <a:gd name="adj1" fmla="val 50000"/>
              <a:gd name="adj2" fmla="val 40028"/>
            </a:avLst>
          </a:prstGeom>
          <a:solidFill>
            <a:srgbClr val="000000"/>
          </a:solidFill>
          <a:ln w="19080">
            <a:solidFill>
              <a:srgbClr val="AD243B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1400" dirty="0" err="1">
                <a:solidFill>
                  <a:srgbClr val="000000"/>
                </a:solidFill>
                <a:latin typeface="Calibri" panose="020F0502020204030204" pitchFamily="34" charset="0"/>
              </a:rPr>
              <a:t>core</a:t>
            </a:r>
            <a:endParaRPr lang="pl-PL" sz="14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65" name="AutoShape 10"/>
          <p:cNvSpPr/>
          <p:nvPr/>
        </p:nvSpPr>
        <p:spPr>
          <a:xfrm>
            <a:off x="6248280" y="5638680"/>
            <a:ext cx="609840" cy="381240"/>
          </a:xfrm>
          <a:prstGeom prst="rightArrow">
            <a:avLst>
              <a:gd name="adj1" fmla="val 50000"/>
              <a:gd name="adj2" fmla="val 39991"/>
            </a:avLst>
          </a:prstGeom>
          <a:solidFill>
            <a:srgbClr val="000000"/>
          </a:solidFill>
          <a:ln w="19080">
            <a:solidFill>
              <a:srgbClr val="AD243B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1400" dirty="0" err="1">
                <a:solidFill>
                  <a:srgbClr val="000000"/>
                </a:solidFill>
                <a:latin typeface="Calibri" panose="020F0502020204030204" pitchFamily="34" charset="0"/>
              </a:rPr>
              <a:t>core</a:t>
            </a:r>
            <a:endParaRPr lang="pl-PL" sz="14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2208360" y="43920"/>
            <a:ext cx="7772400" cy="8380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r>
              <a:rPr lang="pl-PL" sz="3600">
                <a:solidFill>
                  <a:srgbClr val="FFCC66"/>
                </a:solidFill>
                <a:latin typeface="Calibri"/>
              </a:rPr>
              <a:t>Skrypty</a:t>
            </a:r>
            <a:endParaRPr lang="pl-PL" sz="3600">
              <a:solidFill>
                <a:srgbClr val="FFFF00"/>
              </a:solidFill>
              <a:latin typeface="Calibri"/>
            </a:endParaRPr>
          </a:p>
        </p:txBody>
      </p:sp>
      <p:sp>
        <p:nvSpPr>
          <p:cNvPr id="67" name="PlaceHolder 2"/>
          <p:cNvSpPr>
            <a:spLocks noGrp="1"/>
          </p:cNvSpPr>
          <p:nvPr>
            <p:ph/>
          </p:nvPr>
        </p:nvSpPr>
        <p:spPr>
          <a:xfrm>
            <a:off x="1123949" y="980640"/>
            <a:ext cx="10506075" cy="54961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Sekwencja wydarzeń rozwijających się w czasie – do zrozumienia konieczny jest skrypt (1977). </a:t>
            </a:r>
            <a:endParaRPr lang="pl-PL" sz="2000" b="1" dirty="0">
              <a:solidFill>
                <a:srgbClr val="FFFFFF"/>
              </a:solidFill>
              <a:latin typeface="Calibri"/>
              <a:ea typeface="Calibri"/>
            </a:endParaRPr>
          </a:p>
          <a:p>
            <a:pPr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b="1" dirty="0">
                <a:solidFill>
                  <a:srgbClr val="FFFFFF"/>
                </a:solidFill>
                <a:latin typeface="Calibri"/>
                <a:ea typeface="Calibri"/>
              </a:rPr>
              <a:t>JEDZENIE-W-RESTAURACJI</a:t>
            </a: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 (skrypt)</a:t>
            </a:r>
            <a:endParaRPr lang="pl-PL" sz="2000" dirty="0">
              <a:solidFill>
                <a:srgbClr val="FFFFFF"/>
              </a:solidFill>
              <a:latin typeface="Calibri"/>
            </a:endParaRPr>
          </a:p>
          <a:p>
            <a:pPr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Obiekty: (restauracja, pieniądze, jedzenie, menu, stoliki, krzesła)</a:t>
            </a:r>
            <a:b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</a:b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Role: (klienci, kelnerzy, kucharze)</a:t>
            </a:r>
            <a:br>
              <a:rPr sz="2000" dirty="0">
                <a:latin typeface="Calibri" panose="020F0502020204030204" pitchFamily="34" charset="0"/>
              </a:rPr>
            </a:b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Punkt-widzenia: klient</a:t>
            </a:r>
            <a:endParaRPr lang="pl-PL" sz="2000" dirty="0">
              <a:solidFill>
                <a:srgbClr val="FFFFFF"/>
              </a:solidFill>
              <a:latin typeface="Calibri"/>
            </a:endParaRPr>
          </a:p>
          <a:p>
            <a:pPr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Czas-zdarzenia (godziny otwarcia restauracji)</a:t>
            </a:r>
            <a:br>
              <a:rPr sz="2000" dirty="0">
                <a:latin typeface="Calibri" panose="020F0502020204030204" pitchFamily="34" charset="0"/>
              </a:rPr>
            </a:b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Miejsce-zdarzenia (położenie restauracji)</a:t>
            </a:r>
            <a:endParaRPr lang="pl-PL" sz="2000" dirty="0">
              <a:solidFill>
                <a:srgbClr val="FFFFFF"/>
              </a:solidFill>
              <a:latin typeface="Calibri"/>
            </a:endParaRPr>
          </a:p>
          <a:p>
            <a:pPr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b="1" dirty="0">
                <a:solidFill>
                  <a:srgbClr val="FFFFFF"/>
                </a:solidFill>
                <a:latin typeface="Calibri"/>
                <a:ea typeface="Calibri"/>
              </a:rPr>
              <a:t>Sekwencje zdarzeń</a:t>
            </a: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: potrzebny jest skrypt na każdą okazję. </a:t>
            </a:r>
            <a:endParaRPr lang="pl-PL" sz="2000" dirty="0">
              <a:solidFill>
                <a:srgbClr val="FFFFFF"/>
              </a:solidFill>
              <a:latin typeface="Calibri"/>
            </a:endParaRPr>
          </a:p>
          <a:p>
            <a:pPr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najpierw:  Wchodzimy do restauracji (skrypt)</a:t>
            </a:r>
            <a:endParaRPr lang="pl-PL" sz="2000" dirty="0">
              <a:solidFill>
                <a:srgbClr val="FFFFFF"/>
              </a:solidFill>
              <a:latin typeface="Calibri"/>
            </a:endParaRPr>
          </a:p>
          <a:p>
            <a:pPr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Potem     </a:t>
            </a:r>
            <a:r>
              <a:rPr lang="pl-PL" sz="2000" dirty="0" err="1">
                <a:solidFill>
                  <a:srgbClr val="FFFFFF"/>
                </a:solidFill>
                <a:latin typeface="Calibri"/>
                <a:ea typeface="Calibri"/>
              </a:rPr>
              <a:t>if</a:t>
            </a: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 (znak rezerwacja lub prosimy-czekać-na-miejsce)</a:t>
            </a:r>
            <a:r>
              <a:rPr lang="pl-PL" sz="2000" dirty="0">
                <a:solidFill>
                  <a:srgbClr val="FFFFFF"/>
                </a:solidFill>
                <a:latin typeface="Calibri"/>
              </a:rPr>
              <a:t> </a:t>
            </a:r>
            <a:r>
              <a:rPr lang="pl-PL" sz="2000" dirty="0" err="1">
                <a:solidFill>
                  <a:srgbClr val="FFFFFF"/>
                </a:solidFill>
                <a:latin typeface="Calibri"/>
                <a:ea typeface="Calibri"/>
              </a:rPr>
              <a:t>then</a:t>
            </a: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 (zwrócić-uwagę-kelnera skrypt)</a:t>
            </a:r>
            <a:endParaRPr lang="pl-PL" sz="2000" dirty="0">
              <a:solidFill>
                <a:srgbClr val="FFFFFF"/>
              </a:solidFill>
              <a:latin typeface="Calibri"/>
            </a:endParaRPr>
          </a:p>
          <a:p>
            <a:pPr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Potem     Prosimy-usiąść skrypt</a:t>
            </a:r>
            <a:endParaRPr lang="pl-PL" sz="2000" dirty="0">
              <a:solidFill>
                <a:srgbClr val="FFFFFF"/>
              </a:solidFill>
              <a:latin typeface="Calibri"/>
            </a:endParaRPr>
          </a:p>
          <a:p>
            <a:pPr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Potem     Zamawiamy-jedzenie skrypt</a:t>
            </a:r>
            <a:endParaRPr lang="pl-PL" sz="2000" dirty="0">
              <a:solidFill>
                <a:srgbClr val="FFFFFF"/>
              </a:solidFill>
              <a:latin typeface="Calibri"/>
            </a:endParaRPr>
          </a:p>
        </p:txBody>
      </p:sp>
    </p:spTree>
  </p:cSld>
  <p:clrMapOvr>
    <a:masterClrMapping/>
  </p:clrMapOvr>
  <p:transition>
    <p:strips dir="rd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2209800" y="88920"/>
            <a:ext cx="7772400" cy="8380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r>
              <a:rPr lang="pl-PL" sz="3600">
                <a:solidFill>
                  <a:srgbClr val="FFCC66"/>
                </a:solidFill>
                <a:latin typeface="Calibri"/>
              </a:rPr>
              <a:t>Skrypty cd</a:t>
            </a:r>
            <a:endParaRPr lang="pl-PL" sz="3600">
              <a:solidFill>
                <a:srgbClr val="FFFF00"/>
              </a:solidFill>
              <a:latin typeface="Calibri"/>
            </a:endParaRPr>
          </a:p>
        </p:txBody>
      </p:sp>
      <p:sp>
        <p:nvSpPr>
          <p:cNvPr id="69" name="PlaceHolder 2"/>
          <p:cNvSpPr>
            <a:spLocks noGrp="1"/>
          </p:cNvSpPr>
          <p:nvPr>
            <p:ph/>
          </p:nvPr>
        </p:nvSpPr>
        <p:spPr>
          <a:xfrm>
            <a:off x="1562100" y="1219320"/>
            <a:ext cx="8876940" cy="53337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potem	  Spożywamy-jedzenie skrypt </a:t>
            </a:r>
            <a:r>
              <a:rPr lang="pl-PL" sz="2000" dirty="0" err="1">
                <a:solidFill>
                  <a:srgbClr val="FFFFFF"/>
                </a:solidFill>
                <a:latin typeface="Calibri"/>
                <a:ea typeface="Calibri"/>
              </a:rPr>
              <a:t>unless</a:t>
            </a: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 (długie-czekanie) </a:t>
            </a:r>
            <a:r>
              <a:rPr lang="pl-PL" sz="2000" dirty="0" err="1">
                <a:solidFill>
                  <a:srgbClr val="FFFFFF"/>
                </a:solidFill>
                <a:latin typeface="Calibri"/>
                <a:ea typeface="Calibri"/>
              </a:rPr>
              <a:t>when</a:t>
            </a: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 </a:t>
            </a:r>
            <a:endParaRPr lang="pl-PL" sz="2000" dirty="0">
              <a:solidFill>
                <a:srgbClr val="FFFFFF"/>
              </a:solidFill>
              <a:latin typeface="Calibri"/>
            </a:endParaRPr>
          </a:p>
          <a:p>
            <a:pPr indent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 err="1">
                <a:solidFill>
                  <a:srgbClr val="FFFFFF"/>
                </a:solidFill>
                <a:latin typeface="Calibri"/>
                <a:ea typeface="Calibri"/>
              </a:rPr>
              <a:t>Wychodzimy-zdenerwowani-z-restauracji</a:t>
            </a: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 skrypt</a:t>
            </a:r>
            <a:endParaRPr lang="pl-PL" sz="2000" dirty="0">
              <a:solidFill>
                <a:srgbClr val="FFFFFF"/>
              </a:solidFill>
              <a:latin typeface="Calibri"/>
            </a:endParaRPr>
          </a:p>
          <a:p>
            <a:pPr indent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potem	</a:t>
            </a:r>
            <a:r>
              <a:rPr lang="pl-PL" sz="2000" dirty="0" err="1">
                <a:solidFill>
                  <a:srgbClr val="FFFFFF"/>
                </a:solidFill>
                <a:latin typeface="Calibri"/>
                <a:ea typeface="Calibri"/>
              </a:rPr>
              <a:t>if</a:t>
            </a: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 (jedzenie-bardzo-dobre)</a:t>
            </a:r>
            <a:endParaRPr lang="pl-PL" sz="2000" dirty="0">
              <a:solidFill>
                <a:srgbClr val="FFFFFF"/>
              </a:solidFill>
              <a:latin typeface="Calibri"/>
            </a:endParaRPr>
          </a:p>
          <a:p>
            <a:pPr indent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 err="1">
                <a:solidFill>
                  <a:srgbClr val="FFFFFF"/>
                </a:solidFill>
                <a:latin typeface="Calibri"/>
                <a:ea typeface="Calibri"/>
              </a:rPr>
              <a:t>then</a:t>
            </a: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     Gratulacje-dla-kucharza skrypt</a:t>
            </a:r>
            <a:endParaRPr lang="pl-PL" sz="2000" dirty="0">
              <a:solidFill>
                <a:srgbClr val="FFFFFF"/>
              </a:solidFill>
              <a:latin typeface="Calibri"/>
            </a:endParaRPr>
          </a:p>
          <a:p>
            <a:pPr indent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potem	   Płacimy-za-jedzenie skrypt</a:t>
            </a:r>
            <a:endParaRPr lang="pl-PL" sz="2000" dirty="0">
              <a:solidFill>
                <a:srgbClr val="FFFFFF"/>
              </a:solidFill>
              <a:latin typeface="Calibri"/>
            </a:endParaRPr>
          </a:p>
          <a:p>
            <a:pPr indent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br>
              <a:rPr lang="pl-PL" sz="1000" dirty="0">
                <a:solidFill>
                  <a:srgbClr val="FFFFFF"/>
                </a:solidFill>
                <a:latin typeface="Calibri"/>
                <a:ea typeface="Calibri"/>
              </a:rPr>
            </a:b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koniec:</a:t>
            </a:r>
            <a:endParaRPr lang="pl-PL" sz="2000" dirty="0">
              <a:solidFill>
                <a:srgbClr val="FFFFFF"/>
              </a:solidFill>
              <a:latin typeface="Calibri"/>
            </a:endParaRPr>
          </a:p>
          <a:p>
            <a:pPr indent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Opuszczamy-restaurację skrypt</a:t>
            </a:r>
            <a:endParaRPr lang="pl-PL" sz="2000" dirty="0">
              <a:solidFill>
                <a:srgbClr val="FFFFFF"/>
              </a:solidFill>
              <a:latin typeface="Calibri"/>
            </a:endParaRPr>
          </a:p>
          <a:p>
            <a:pPr indent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l-PL" sz="2000" dirty="0">
              <a:solidFill>
                <a:srgbClr val="FFFFFF"/>
              </a:solidFill>
              <a:latin typeface="Calibri"/>
            </a:endParaRPr>
          </a:p>
          <a:p>
            <a:pPr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FF"/>
                </a:solidFill>
                <a:latin typeface="Calibri"/>
              </a:rPr>
              <a:t>Skrypty umożliwiają analizę typowych historyjek, np. wycinków z gazet opisujących przejmowanie banków, fuzje firm itp.</a:t>
            </a:r>
          </a:p>
          <a:p>
            <a:pPr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FF"/>
                </a:solidFill>
                <a:latin typeface="Calibri"/>
              </a:rPr>
              <a:t>Dzięki temu można łatwo dopasować formę pytań i odpowiedzi do tekstu.</a:t>
            </a:r>
          </a:p>
          <a:p>
            <a:pPr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FF"/>
                </a:solidFill>
                <a:latin typeface="Calibri"/>
              </a:rPr>
              <a:t>W USA wiele gazet posługiwało się skryptami tego rodzaju do tworzenia wiadomości o pogodzie, restauracjach, finansach, sporcie. </a:t>
            </a:r>
          </a:p>
        </p:txBody>
      </p:sp>
    </p:spTree>
  </p:cSld>
  <p:clrMapOvr>
    <a:masterClrMapping/>
  </p:clrMapOvr>
  <p:transition>
    <p:strips dir="rd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2209800" y="88920"/>
            <a:ext cx="7772400" cy="8380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r>
              <a:rPr lang="pl-PL" sz="3600">
                <a:solidFill>
                  <a:srgbClr val="FFCC66"/>
                </a:solidFill>
                <a:latin typeface="Calibri"/>
              </a:rPr>
              <a:t>Mapy argumentów</a:t>
            </a:r>
            <a:endParaRPr lang="pl-PL" sz="3600">
              <a:solidFill>
                <a:srgbClr val="FFFF00"/>
              </a:solidFill>
              <a:latin typeface="Calibri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/>
          </p:nvPr>
        </p:nvSpPr>
        <p:spPr>
          <a:xfrm>
            <a:off x="1057275" y="1039320"/>
            <a:ext cx="10420350" cy="564723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Stara technika, </a:t>
            </a:r>
            <a:r>
              <a:rPr lang="pl-PL" sz="2000" dirty="0">
                <a:solidFill>
                  <a:srgbClr val="FFFFFF"/>
                </a:solidFill>
                <a:latin typeface="Calibri"/>
              </a:rPr>
              <a:t>Richard </a:t>
            </a:r>
            <a:r>
              <a:rPr lang="pl-PL" sz="2000" dirty="0" err="1">
                <a:solidFill>
                  <a:srgbClr val="FFFFFF"/>
                </a:solidFill>
                <a:latin typeface="Calibri"/>
              </a:rPr>
              <a:t>Whately's</a:t>
            </a:r>
            <a:r>
              <a:rPr lang="pl-PL" sz="2000" dirty="0">
                <a:solidFill>
                  <a:srgbClr val="FFFFFF"/>
                </a:solidFill>
                <a:latin typeface="Calibri"/>
              </a:rPr>
              <a:t> </a:t>
            </a:r>
            <a:r>
              <a:rPr lang="pl-PL" sz="2000" i="1" dirty="0" err="1">
                <a:solidFill>
                  <a:srgbClr val="FFFFFF"/>
                </a:solidFill>
                <a:latin typeface="Calibri"/>
              </a:rPr>
              <a:t>Elements</a:t>
            </a:r>
            <a:r>
              <a:rPr lang="pl-PL" sz="2000" i="1" dirty="0">
                <a:solidFill>
                  <a:srgbClr val="FFFFFF"/>
                </a:solidFill>
                <a:latin typeface="Calibri"/>
              </a:rPr>
              <a:t> of </a:t>
            </a:r>
            <a:r>
              <a:rPr lang="pl-PL" sz="2000" i="1" dirty="0" err="1">
                <a:solidFill>
                  <a:srgbClr val="FFFFFF"/>
                </a:solidFill>
                <a:latin typeface="Calibri"/>
              </a:rPr>
              <a:t>Logic</a:t>
            </a:r>
            <a:r>
              <a:rPr lang="pl-PL" sz="2000" i="1" dirty="0">
                <a:solidFill>
                  <a:srgbClr val="FFFFFF"/>
                </a:solidFill>
                <a:latin typeface="Calibri"/>
              </a:rPr>
              <a:t>.</a:t>
            </a:r>
            <a:r>
              <a:rPr lang="pl-PL" sz="2000" dirty="0">
                <a:solidFill>
                  <a:srgbClr val="FFFFFF"/>
                </a:solidFill>
                <a:latin typeface="Calibri"/>
              </a:rPr>
              <a:t> London 1867. </a:t>
            </a: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Po ponad 100 latach </a:t>
            </a:r>
            <a:b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</a:b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Robert Horn (1998) zaczął ją używać na większą skalę do wspomagania rozumowania. </a:t>
            </a:r>
            <a:endParaRPr lang="pl-PL" sz="2000" dirty="0">
              <a:solidFill>
                <a:srgbClr val="FFFFFF"/>
              </a:solidFill>
              <a:latin typeface="Calibri"/>
            </a:endParaRPr>
          </a:p>
          <a:p>
            <a:pPr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Podjęto próby standaryzacji: </a:t>
            </a:r>
            <a:r>
              <a:rPr lang="pl-PL" sz="2000" dirty="0">
                <a:solidFill>
                  <a:srgbClr val="FFFFFF"/>
                </a:solidFill>
                <a:latin typeface="Calibri"/>
              </a:rPr>
              <a:t>Argument </a:t>
            </a:r>
            <a:r>
              <a:rPr lang="pl-PL" sz="2000" dirty="0" err="1">
                <a:solidFill>
                  <a:srgbClr val="FFFFFF"/>
                </a:solidFill>
                <a:latin typeface="Calibri"/>
              </a:rPr>
              <a:t>Interchange</a:t>
            </a:r>
            <a:r>
              <a:rPr lang="pl-PL" sz="2000" dirty="0">
                <a:solidFill>
                  <a:srgbClr val="FFFFFF"/>
                </a:solidFill>
                <a:latin typeface="Calibri"/>
              </a:rPr>
              <a:t> Format, AIF </a:t>
            </a:r>
            <a:endParaRPr lang="pl-PL" sz="2000" dirty="0">
              <a:solidFill>
                <a:srgbClr val="FFFFFF"/>
              </a:solidFill>
              <a:latin typeface="Calibri" panose="020F0502020204030204" pitchFamily="34" charset="0"/>
            </a:endParaRPr>
          </a:p>
          <a:p>
            <a:pPr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FF"/>
                </a:solidFill>
                <a:latin typeface="Calibri"/>
              </a:rPr>
              <a:t>oraz stworzenia ontologii AIF-RDF.  Postał też standard dla informacji prawniczej, </a:t>
            </a:r>
          </a:p>
          <a:p>
            <a:pPr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 err="1">
                <a:solidFill>
                  <a:srgbClr val="FFFFFF"/>
                </a:solidFill>
                <a:latin typeface="Calibri"/>
              </a:rPr>
              <a:t>Legal</a:t>
            </a:r>
            <a:r>
              <a:rPr lang="pl-PL" sz="2000" dirty="0">
                <a:solidFill>
                  <a:srgbClr val="FFFFFF"/>
                </a:solidFill>
                <a:latin typeface="Calibri"/>
              </a:rPr>
              <a:t> Knowledge </a:t>
            </a:r>
            <a:r>
              <a:rPr lang="pl-PL" sz="2000" dirty="0" err="1">
                <a:solidFill>
                  <a:srgbClr val="FFFFFF"/>
                </a:solidFill>
                <a:latin typeface="Calibri"/>
              </a:rPr>
              <a:t>Interchange</a:t>
            </a:r>
            <a:r>
              <a:rPr lang="pl-PL" sz="2000" dirty="0">
                <a:solidFill>
                  <a:srgbClr val="FFFFFF"/>
                </a:solidFill>
                <a:latin typeface="Calibri"/>
              </a:rPr>
              <a:t> Format.</a:t>
            </a:r>
          </a:p>
          <a:p>
            <a:pPr indent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l-PL" sz="900" dirty="0">
              <a:solidFill>
                <a:srgbClr val="FFFFFF"/>
              </a:solidFill>
              <a:latin typeface="Calibri"/>
            </a:endParaRPr>
          </a:p>
          <a:p>
            <a:pPr indent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Więcej informacji: </a:t>
            </a:r>
            <a:endParaRPr lang="pl-PL" sz="2000" dirty="0">
              <a:solidFill>
                <a:srgbClr val="FFFFFF"/>
              </a:solidFill>
              <a:latin typeface="Calibri"/>
            </a:endParaRPr>
          </a:p>
          <a:p>
            <a:pPr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u="sng" dirty="0">
                <a:solidFill>
                  <a:srgbClr val="FFFFFF"/>
                </a:solidFill>
                <a:latin typeface="Calibri"/>
                <a:ea typeface="Calibri"/>
                <a:hlinkClick r:id="rId3"/>
              </a:rPr>
              <a:t>Argument map Wiki</a:t>
            </a:r>
            <a:r>
              <a:rPr lang="pl-PL" sz="2000" u="sng" dirty="0">
                <a:solidFill>
                  <a:srgbClr val="FFFFFF"/>
                </a:solidFill>
                <a:latin typeface="Calibri"/>
                <a:ea typeface="Calibri"/>
              </a:rPr>
              <a:t> </a:t>
            </a:r>
            <a:br>
              <a:rPr sz="2000" dirty="0">
                <a:latin typeface="Calibri" panose="020F0502020204030204" pitchFamily="34" charset="0"/>
              </a:rPr>
            </a:b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Jest sporo programów wspomagających rozumowanie </a:t>
            </a:r>
            <a:b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</a:b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przez tworzenie graficznych map, np. </a:t>
            </a:r>
            <a:endParaRPr lang="pl-PL" sz="2000" dirty="0">
              <a:solidFill>
                <a:srgbClr val="FFFFFF"/>
              </a:solidFill>
              <a:latin typeface="Calibri"/>
            </a:endParaRPr>
          </a:p>
          <a:p>
            <a:pPr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u="sng" dirty="0" err="1">
                <a:solidFill>
                  <a:srgbClr val="FFFFFF"/>
                </a:solidFill>
                <a:latin typeface="Calibri"/>
                <a:hlinkClick r:id="rId4"/>
              </a:rPr>
              <a:t>Rationale</a:t>
            </a:r>
            <a:r>
              <a:rPr lang="pl-PL" sz="2000" u="sng" dirty="0">
                <a:solidFill>
                  <a:srgbClr val="FFFFFF"/>
                </a:solidFill>
                <a:latin typeface="Calibri"/>
                <a:hlinkClick r:id="rId4"/>
              </a:rPr>
              <a:t> in </a:t>
            </a:r>
            <a:r>
              <a:rPr lang="pl-PL" sz="2000" u="sng" dirty="0" err="1">
                <a:solidFill>
                  <a:srgbClr val="FFFFFF"/>
                </a:solidFill>
                <a:latin typeface="Calibri"/>
                <a:hlinkClick r:id="rId4"/>
              </a:rPr>
              <a:t>ReasoningLab</a:t>
            </a:r>
            <a:r>
              <a:rPr lang="pl-PL" sz="2000" dirty="0">
                <a:solidFill>
                  <a:srgbClr val="FFFFFF"/>
                </a:solidFill>
                <a:latin typeface="Calibri"/>
              </a:rPr>
              <a:t>, narzędzia krytycznego myślenia.</a:t>
            </a:r>
            <a:br>
              <a:rPr sz="2000" dirty="0">
                <a:latin typeface="Calibri" panose="020F0502020204030204" pitchFamily="34" charset="0"/>
              </a:rPr>
            </a:br>
            <a:r>
              <a:rPr lang="pl-PL" sz="2000" u="sng" dirty="0" err="1">
                <a:solidFill>
                  <a:srgbClr val="FFFFFF"/>
                </a:solidFill>
                <a:latin typeface="Calibri"/>
                <a:hlinkClick r:id="rId5"/>
              </a:rPr>
              <a:t>Argunet</a:t>
            </a:r>
            <a:r>
              <a:rPr lang="pl-PL" sz="2000" dirty="0">
                <a:solidFill>
                  <a:srgbClr val="FFFFFF"/>
                </a:solidFill>
                <a:latin typeface="Calibri"/>
              </a:rPr>
              <a:t> wizualizacja argumentacji.</a:t>
            </a:r>
          </a:p>
        </p:txBody>
      </p:sp>
      <p:pic>
        <p:nvPicPr>
          <p:cNvPr id="72" name="Picture 71"/>
          <p:cNvPicPr/>
          <p:nvPr/>
        </p:nvPicPr>
        <p:blipFill>
          <a:blip r:embed="rId6"/>
          <a:stretch/>
        </p:blipFill>
        <p:spPr>
          <a:xfrm>
            <a:off x="7873080" y="2714625"/>
            <a:ext cx="4318920" cy="282384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  <p:transition>
    <p:strips dir="rd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2209800" y="124920"/>
            <a:ext cx="7772400" cy="8380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r>
              <a:rPr lang="pl-PL" sz="3600">
                <a:solidFill>
                  <a:srgbClr val="FFCC66"/>
                </a:solidFill>
                <a:latin typeface="Calibri"/>
              </a:rPr>
              <a:t>Wiedza ukryta</a:t>
            </a:r>
            <a:endParaRPr lang="pl-PL" sz="3600">
              <a:solidFill>
                <a:srgbClr val="FFFF00"/>
              </a:solidFill>
              <a:latin typeface="Calibri"/>
            </a:endParaRPr>
          </a:p>
        </p:txBody>
      </p:sp>
      <p:sp>
        <p:nvSpPr>
          <p:cNvPr id="74" name="PlaceHolder 2"/>
          <p:cNvSpPr>
            <a:spLocks noGrp="1"/>
          </p:cNvSpPr>
          <p:nvPr>
            <p:ph/>
          </p:nvPr>
        </p:nvSpPr>
        <p:spPr>
          <a:xfrm>
            <a:off x="1143000" y="1074960"/>
            <a:ext cx="10267950" cy="1287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 lnSpcReduction="10000"/>
          </a:bodyPr>
          <a:lstStyle/>
          <a:p>
            <a:pPr indent="0" algn="just">
              <a:lnSpc>
                <a:spcPct val="119999"/>
              </a:lnSpc>
              <a:spcBef>
                <a:spcPts val="0"/>
              </a:spcBef>
              <a:spcAft>
                <a:spcPts val="600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Nie wszystkie formy reprezentacji wiedzy można w jawny sposób opisać. </a:t>
            </a:r>
            <a:endParaRPr lang="pl-PL" sz="2000" dirty="0">
              <a:solidFill>
                <a:srgbClr val="FFFFFF"/>
              </a:solidFill>
              <a:latin typeface="Calibri"/>
            </a:endParaRPr>
          </a:p>
          <a:p>
            <a:pPr indent="0">
              <a:lnSpc>
                <a:spcPct val="119999"/>
              </a:lnSpc>
              <a:spcBef>
                <a:spcPts val="0"/>
              </a:spcBef>
              <a:spcAft>
                <a:spcPts val="600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Wiedza w mózgu zapisana jest w rozproszony sposób, w postaci tendencji do pobudzania określonych wzorców aktywności całego mózgu. Mapa =&gt; wektor. </a:t>
            </a:r>
            <a:endParaRPr lang="pl-PL" sz="2000" dirty="0">
              <a:solidFill>
                <a:srgbClr val="FFFFFF"/>
              </a:solidFill>
              <a:latin typeface="Calibri"/>
            </a:endParaRPr>
          </a:p>
          <a:p>
            <a:pPr indent="0" algn="just">
              <a:lnSpc>
                <a:spcPct val="119999"/>
              </a:lnSpc>
              <a:spcBef>
                <a:spcPts val="0"/>
              </a:spcBef>
              <a:spcAft>
                <a:spcPts val="600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l-PL" sz="2000" dirty="0">
              <a:solidFill>
                <a:srgbClr val="FFFFFF"/>
              </a:solidFill>
              <a:latin typeface="Calibri"/>
            </a:endParaRPr>
          </a:p>
        </p:txBody>
      </p:sp>
      <p:pic>
        <p:nvPicPr>
          <p:cNvPr id="75" name="Picture 3"/>
          <p:cNvPicPr/>
          <p:nvPr/>
        </p:nvPicPr>
        <p:blipFill>
          <a:blip r:embed="rId3"/>
          <a:stretch/>
        </p:blipFill>
        <p:spPr>
          <a:xfrm>
            <a:off x="2285760" y="2362154"/>
            <a:ext cx="3810240" cy="2474326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6" name="Picture 4"/>
          <p:cNvPicPr/>
          <p:nvPr/>
        </p:nvPicPr>
        <p:blipFill>
          <a:blip r:embed="rId4"/>
          <a:stretch/>
        </p:blipFill>
        <p:spPr>
          <a:xfrm>
            <a:off x="6096000" y="2362200"/>
            <a:ext cx="3809880" cy="24905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7" name="Rectangle 3"/>
          <p:cNvSpPr/>
          <p:nvPr/>
        </p:nvSpPr>
        <p:spPr>
          <a:xfrm>
            <a:off x="1523999" y="4869000"/>
            <a:ext cx="10267949" cy="1655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rmAutofit lnSpcReduction="9999"/>
          </a:bodyPr>
          <a:lstStyle/>
          <a:p>
            <a:pPr>
              <a:lnSpc>
                <a:spcPct val="109999"/>
              </a:lnSpc>
              <a:spcAft>
                <a:spcPts val="60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Podobne pojęcia mają podobne rozkłady i prowadzą do podobnych zachowań, w tym skojarzeń. </a:t>
            </a:r>
            <a:endParaRPr lang="pl-PL" sz="20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>
              <a:lnSpc>
                <a:spcPct val="109999"/>
              </a:lnSpc>
              <a:spcAft>
                <a:spcPts val="60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Modele rozpoznawania obrazów, oparte na głębokich sieciach neuronowych, będą identyfikować obiekty w obrazach, ale nie jest to opis w przestrzeni cech, których kombinacja może dany obiekty zidentyfikować. To reakcja złożonego systemu, trudna do wyjaśnienia. </a:t>
            </a:r>
            <a:endParaRPr lang="pl-PL" sz="20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  <p:transition>
    <p:strips dir="rd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title"/>
          </p:nvPr>
        </p:nvSpPr>
        <p:spPr>
          <a:xfrm>
            <a:off x="2279280" y="189000"/>
            <a:ext cx="8077320" cy="699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r>
              <a:rPr lang="pl-PL" sz="3600">
                <a:solidFill>
                  <a:srgbClr val="FFC000"/>
                </a:solidFill>
                <a:latin typeface="Calibri"/>
              </a:rPr>
              <a:t>Reprezentacja wektorowa</a:t>
            </a:r>
            <a:endParaRPr lang="pl-PL" sz="3600">
              <a:solidFill>
                <a:srgbClr val="FFCC00"/>
              </a:solidFill>
              <a:latin typeface="Calibri"/>
            </a:endParaRPr>
          </a:p>
        </p:txBody>
      </p:sp>
      <p:pic>
        <p:nvPicPr>
          <p:cNvPr id="79" name="Rectangle 1"/>
          <p:cNvPicPr/>
          <p:nvPr/>
        </p:nvPicPr>
        <p:blipFill>
          <a:blip r:embed="rId3"/>
          <a:stretch/>
        </p:blipFill>
        <p:spPr>
          <a:xfrm>
            <a:off x="2368200" y="5298120"/>
            <a:ext cx="7924680" cy="13352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80" name="Picture 7"/>
          <p:cNvPicPr/>
          <p:nvPr/>
        </p:nvPicPr>
        <p:blipFill>
          <a:blip r:embed="rId4"/>
          <a:stretch/>
        </p:blipFill>
        <p:spPr>
          <a:xfrm>
            <a:off x="2625600" y="907920"/>
            <a:ext cx="7409160" cy="438012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  <p:transition>
    <p:strips dir="rd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2279640" y="43920"/>
            <a:ext cx="7772400" cy="739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r>
              <a:rPr lang="pl-PL" sz="3600">
                <a:solidFill>
                  <a:srgbClr val="FFC000"/>
                </a:solidFill>
                <a:latin typeface="Calibri"/>
              </a:rPr>
              <a:t>Mapy semantyczne: MDS</a:t>
            </a:r>
            <a:endParaRPr lang="pl-PL" sz="3600">
              <a:solidFill>
                <a:srgbClr val="FFCC00"/>
              </a:solidFill>
              <a:latin typeface="Calibri"/>
            </a:endParaRPr>
          </a:p>
        </p:txBody>
      </p:sp>
      <p:pic>
        <p:nvPicPr>
          <p:cNvPr id="82" name="Picture 1"/>
          <p:cNvPicPr/>
          <p:nvPr/>
        </p:nvPicPr>
        <p:blipFill>
          <a:blip r:embed="rId3"/>
          <a:stretch/>
        </p:blipFill>
        <p:spPr>
          <a:xfrm>
            <a:off x="4114920" y="783720"/>
            <a:ext cx="3962160" cy="4029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83" name="Text Box 2"/>
          <p:cNvSpPr/>
          <p:nvPr/>
        </p:nvSpPr>
        <p:spPr>
          <a:xfrm>
            <a:off x="1257300" y="4929121"/>
            <a:ext cx="9906000" cy="140256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6800" rIns="90000" bIns="46800" anchor="t">
            <a:spAutoFit/>
          </a:bodyPr>
          <a:lstStyle/>
          <a:p>
            <a:pPr>
              <a:spcAft>
                <a:spcPts val="60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FF"/>
                </a:solidFill>
                <a:latin typeface="Calibri"/>
              </a:rPr>
              <a:t>Jeśli przedstawić wektory jako punkty X</a:t>
            </a:r>
            <a:r>
              <a:rPr lang="pl-PL" sz="2000" i="1" baseline="-25000" dirty="0">
                <a:solidFill>
                  <a:srgbClr val="FFFFFF"/>
                </a:solidFill>
                <a:latin typeface="Calibri"/>
              </a:rPr>
              <a:t>i</a:t>
            </a:r>
            <a:r>
              <a:rPr lang="pl-PL" sz="2000" baseline="-25000" dirty="0">
                <a:solidFill>
                  <a:srgbClr val="FFFFFF"/>
                </a:solidFill>
                <a:latin typeface="Calibri"/>
              </a:rPr>
              <a:t>  </a:t>
            </a:r>
            <a:r>
              <a:rPr lang="pl-PL" sz="2000" dirty="0">
                <a:solidFill>
                  <a:srgbClr val="FFFFFF"/>
                </a:solidFill>
                <a:latin typeface="Calibri"/>
              </a:rPr>
              <a:t>na płaszczyźnie tak by ich odległości </a:t>
            </a:r>
            <a:r>
              <a:rPr lang="pl-PL" sz="2000" dirty="0">
                <a:solidFill>
                  <a:srgbClr val="FFFFFF"/>
                </a:solidFill>
                <a:latin typeface="Symbol"/>
                <a:ea typeface="Symbol"/>
              </a:rPr>
              <a:t></a:t>
            </a:r>
            <a:r>
              <a:rPr lang="pl-PL" sz="2000" dirty="0">
                <a:solidFill>
                  <a:srgbClr val="FFFFFF"/>
                </a:solidFill>
                <a:latin typeface="Calibri"/>
              </a:rPr>
              <a:t>X</a:t>
            </a:r>
            <a:r>
              <a:rPr lang="pl-PL" sz="2000" baseline="-25000" dirty="0">
                <a:solidFill>
                  <a:srgbClr val="FFFFFF"/>
                </a:solidFill>
                <a:latin typeface="Calibri"/>
              </a:rPr>
              <a:t>1</a:t>
            </a:r>
            <a:r>
              <a:rPr lang="pl-PL" sz="2000" dirty="0">
                <a:solidFill>
                  <a:srgbClr val="FFFFFF"/>
                </a:solidFill>
                <a:latin typeface="Calibri"/>
              </a:rPr>
              <a:t>-X</a:t>
            </a:r>
            <a:r>
              <a:rPr lang="pl-PL" sz="2000" baseline="-25000" dirty="0">
                <a:solidFill>
                  <a:srgbClr val="FFFFFF"/>
                </a:solidFill>
                <a:latin typeface="Calibri"/>
              </a:rPr>
              <a:t>2</a:t>
            </a:r>
            <a:r>
              <a:rPr lang="pl-PL" sz="2000" dirty="0">
                <a:solidFill>
                  <a:srgbClr val="FFFFFF"/>
                </a:solidFill>
                <a:latin typeface="Symbol"/>
                <a:ea typeface="Symbol"/>
              </a:rPr>
              <a:t></a:t>
            </a:r>
            <a:r>
              <a:rPr lang="pl-PL" sz="2000" dirty="0">
                <a:solidFill>
                  <a:srgbClr val="FFFFFF"/>
                </a:solidFill>
                <a:latin typeface="Calibri"/>
              </a:rPr>
              <a:t> były maksymalnie podobne do </a:t>
            </a:r>
            <a:r>
              <a:rPr lang="pl-PL" sz="2000" dirty="0">
                <a:solidFill>
                  <a:srgbClr val="FFFFFF"/>
                </a:solidFill>
                <a:latin typeface="Symbol"/>
                <a:ea typeface="Symbol"/>
              </a:rPr>
              <a:t></a:t>
            </a:r>
            <a:r>
              <a:rPr lang="pl-PL" sz="2000" dirty="0">
                <a:solidFill>
                  <a:srgbClr val="FFFFFF"/>
                </a:solidFill>
                <a:latin typeface="Calibri"/>
              </a:rPr>
              <a:t>W(X</a:t>
            </a:r>
            <a:r>
              <a:rPr lang="pl-PL" sz="2000" baseline="-25000" dirty="0">
                <a:solidFill>
                  <a:srgbClr val="FFFFFF"/>
                </a:solidFill>
                <a:latin typeface="Calibri"/>
              </a:rPr>
              <a:t>1</a:t>
            </a:r>
            <a:r>
              <a:rPr lang="pl-PL" sz="2000" dirty="0">
                <a:solidFill>
                  <a:srgbClr val="FFFFFF"/>
                </a:solidFill>
                <a:latin typeface="Calibri"/>
              </a:rPr>
              <a:t>)-W(X</a:t>
            </a:r>
            <a:r>
              <a:rPr lang="pl-PL" sz="2000" baseline="-25000" dirty="0">
                <a:solidFill>
                  <a:srgbClr val="FFFFFF"/>
                </a:solidFill>
                <a:latin typeface="Calibri"/>
              </a:rPr>
              <a:t>2</a:t>
            </a:r>
            <a:r>
              <a:rPr lang="pl-PL" sz="2000" dirty="0">
                <a:solidFill>
                  <a:srgbClr val="FFFFFF"/>
                </a:solidFill>
                <a:latin typeface="Calibri"/>
              </a:rPr>
              <a:t>)</a:t>
            </a:r>
            <a:r>
              <a:rPr lang="pl-PL" sz="2000" dirty="0">
                <a:solidFill>
                  <a:srgbClr val="FFFFFF"/>
                </a:solidFill>
                <a:latin typeface="Symbol"/>
                <a:ea typeface="Symbol"/>
              </a:rPr>
              <a:t></a:t>
            </a:r>
            <a:r>
              <a:rPr lang="pl-PL" sz="2000" dirty="0">
                <a:solidFill>
                  <a:srgbClr val="FFFFFF"/>
                </a:solidFill>
                <a:latin typeface="Calibri"/>
              </a:rPr>
              <a:t> (robi to algorytm MDS) dostaniemy taką mapę. </a:t>
            </a:r>
            <a:endParaRPr lang="pl-PL" sz="20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>
              <a:spcAft>
                <a:spcPts val="60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FF"/>
                </a:solidFill>
                <a:latin typeface="Calibri"/>
              </a:rPr>
              <a:t>Widać naturalne grupowanie różnych gatunków. </a:t>
            </a:r>
            <a:br>
              <a:rPr sz="2000" dirty="0">
                <a:latin typeface="Calibri" panose="020F0502020204030204" pitchFamily="34" charset="0"/>
              </a:rPr>
            </a:br>
            <a:r>
              <a:rPr lang="pl-PL" sz="2000" dirty="0">
                <a:solidFill>
                  <a:srgbClr val="FFFFFF"/>
                </a:solidFill>
                <a:latin typeface="Calibri"/>
              </a:rPr>
              <a:t>Podobne własności &lt;=&gt; bliskie wektory, łatwe skojarzenia.  </a:t>
            </a:r>
            <a:endParaRPr lang="pl-PL" sz="20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  <p:transition>
    <p:strips dir="rd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PlaceHolder 1"/>
          <p:cNvSpPr>
            <a:spLocks noGrp="1"/>
          </p:cNvSpPr>
          <p:nvPr>
            <p:ph type="title"/>
          </p:nvPr>
        </p:nvSpPr>
        <p:spPr>
          <a:xfrm>
            <a:off x="2209800" y="189000"/>
            <a:ext cx="7772400" cy="576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r>
              <a:rPr lang="pl-PL" sz="3600" dirty="0">
                <a:solidFill>
                  <a:srgbClr val="FFC000"/>
                </a:solidFill>
                <a:latin typeface="Calibri"/>
              </a:rPr>
              <a:t>Słowa =&gt; wektory</a:t>
            </a:r>
            <a:endParaRPr lang="pl-PL" sz="3600" dirty="0">
              <a:solidFill>
                <a:srgbClr val="FFCC00"/>
              </a:solidFill>
              <a:latin typeface="Calibri"/>
            </a:endParaRPr>
          </a:p>
        </p:txBody>
      </p:sp>
      <p:sp>
        <p:nvSpPr>
          <p:cNvPr id="85" name="PlaceHolder 2"/>
          <p:cNvSpPr>
            <a:spLocks noGrp="1"/>
          </p:cNvSpPr>
          <p:nvPr>
            <p:ph/>
          </p:nvPr>
        </p:nvSpPr>
        <p:spPr>
          <a:xfrm>
            <a:off x="904875" y="944280"/>
            <a:ext cx="10820400" cy="536127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 lnSpcReduction="1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 err="1">
                <a:solidFill>
                  <a:srgbClr val="FFFFFF"/>
                </a:solidFill>
                <a:latin typeface="Calibri"/>
                <a:ea typeface="Calibri"/>
              </a:rPr>
              <a:t>Embedding</a:t>
            </a: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, zagnieżdżanie – jak przypisać wektory numeryczne słowom by uchwycić relacje. 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00"/>
                </a:solidFill>
                <a:latin typeface="Calibri"/>
                <a:ea typeface="Calibri"/>
                <a:hlinkClick r:id="rId3"/>
              </a:rPr>
              <a:t>Word2Vec</a:t>
            </a: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 (Google, 2013) korzysta z dwóch technik: </a:t>
            </a:r>
            <a:endParaRPr lang="pl-PL" sz="2000" dirty="0">
              <a:solidFill>
                <a:srgbClr val="FFFFFF"/>
              </a:solidFill>
              <a:latin typeface="Calibri"/>
            </a:endParaRPr>
          </a:p>
          <a:p>
            <a:pPr marL="216000" indent="-21600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SzPct val="45000"/>
              <a:buFont typeface="Wingdings" charset="2"/>
              <a:buChar char="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 err="1">
                <a:solidFill>
                  <a:srgbClr val="FFFFFF"/>
                </a:solidFill>
                <a:latin typeface="Calibri"/>
                <a:ea typeface="Calibri"/>
              </a:rPr>
              <a:t>Continuous</a:t>
            </a: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 </a:t>
            </a:r>
            <a:r>
              <a:rPr lang="pl-PL" sz="2000" dirty="0" err="1">
                <a:solidFill>
                  <a:srgbClr val="FFFFFF"/>
                </a:solidFill>
                <a:latin typeface="Calibri"/>
                <a:ea typeface="Calibri"/>
              </a:rPr>
              <a:t>Bag</a:t>
            </a: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 of </a:t>
            </a:r>
            <a:r>
              <a:rPr lang="pl-PL" sz="2000" dirty="0" err="1">
                <a:solidFill>
                  <a:srgbClr val="FFFFFF"/>
                </a:solidFill>
                <a:latin typeface="Calibri"/>
                <a:ea typeface="Calibri"/>
              </a:rPr>
              <a:t>Words</a:t>
            </a: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 (CBOW) przewiduje brakujące słowa na podstawie kontekstu.  </a:t>
            </a:r>
            <a:endParaRPr lang="pl-PL" sz="2000" dirty="0">
              <a:solidFill>
                <a:srgbClr val="FFFFFF"/>
              </a:solidFill>
              <a:latin typeface="Calibri"/>
            </a:endParaRPr>
          </a:p>
          <a:p>
            <a:pPr marL="216000" indent="-21600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SzPct val="45000"/>
              <a:buFont typeface="Wingdings" charset="2"/>
              <a:buChar char="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Skip-gram przewiduje kontekst dla danego słowa. </a:t>
            </a:r>
            <a:endParaRPr lang="pl-PL" sz="2000" dirty="0">
              <a:solidFill>
                <a:srgbClr val="FFFFFF"/>
              </a:solidFill>
              <a:latin typeface="Calibri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SzPct val="4500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Word2Vec i inne algorytmy tworzą reprezentacje o wymiarach 100-300, trenując płytkie sieci neuronowe na dużych korpusach tekstowych. W dużych modelach LLM nawet do 3000,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SzPct val="4500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a w przestrzeni ukrytej do 16K.   </a:t>
            </a:r>
            <a:endParaRPr lang="pl-PL" sz="2000" dirty="0">
              <a:solidFill>
                <a:srgbClr val="FFFFFF"/>
              </a:solidFill>
              <a:latin typeface="Calibri"/>
            </a:endParaRPr>
          </a:p>
          <a:p>
            <a:pPr marL="216000" indent="-21600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SzPct val="45000"/>
              <a:buFont typeface="Wingdings" charset="2"/>
              <a:buChar char="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 err="1">
                <a:solidFill>
                  <a:srgbClr val="FFFF00"/>
                </a:solidFill>
                <a:latin typeface="Calibri"/>
                <a:ea typeface="Calibri"/>
              </a:rPr>
              <a:t>GloVe</a:t>
            </a: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, Global </a:t>
            </a:r>
            <a:r>
              <a:rPr lang="pl-PL" sz="2000" dirty="0" err="1">
                <a:solidFill>
                  <a:srgbClr val="FFFFFF"/>
                </a:solidFill>
                <a:latin typeface="Calibri"/>
                <a:ea typeface="Calibri"/>
              </a:rPr>
              <a:t>Vectors</a:t>
            </a: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 for Word </a:t>
            </a:r>
            <a:r>
              <a:rPr lang="pl-PL" sz="2000" dirty="0" err="1">
                <a:solidFill>
                  <a:srgbClr val="FFFFFF"/>
                </a:solidFill>
                <a:latin typeface="Calibri"/>
                <a:ea typeface="Calibri"/>
              </a:rPr>
              <a:t>Representation</a:t>
            </a: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, 2014 </a:t>
            </a:r>
            <a:r>
              <a:rPr lang="pl-PL" sz="2000" dirty="0">
                <a:solidFill>
                  <a:srgbClr val="FFCC66"/>
                </a:solidFill>
                <a:latin typeface="Calibri"/>
                <a:ea typeface="Calibri"/>
                <a:hlinkClick r:id="rId4"/>
              </a:rPr>
              <a:t>strona projektu (Stanford)</a:t>
            </a:r>
            <a:r>
              <a:rPr lang="pl-PL" sz="2000" dirty="0">
                <a:solidFill>
                  <a:srgbClr val="FFCC66"/>
                </a:solidFill>
                <a:latin typeface="Calibri"/>
                <a:ea typeface="Calibri"/>
              </a:rPr>
              <a:t> </a:t>
            </a:r>
            <a:br>
              <a:rPr lang="pl-PL" sz="2000" dirty="0">
                <a:solidFill>
                  <a:srgbClr val="FFCC66"/>
                </a:solidFill>
                <a:latin typeface="Calibri"/>
                <a:ea typeface="Calibri"/>
              </a:rPr>
            </a:br>
            <a:r>
              <a:rPr lang="pl-PL" sz="2000" dirty="0">
                <a:solidFill>
                  <a:srgbClr val="FFCC66"/>
                </a:solidFill>
                <a:latin typeface="Calibri"/>
                <a:ea typeface="Calibri"/>
              </a:rPr>
              <a:t>i </a:t>
            </a:r>
            <a:r>
              <a:rPr lang="pl-PL" sz="2000" dirty="0" err="1">
                <a:solidFill>
                  <a:srgbClr val="FFCC66"/>
                </a:solidFill>
                <a:latin typeface="Calibri"/>
                <a:ea typeface="Calibri"/>
                <a:hlinkClick r:id="rId5"/>
              </a:rPr>
              <a:t>Github</a:t>
            </a:r>
            <a:r>
              <a:rPr lang="pl-PL" sz="2000" dirty="0">
                <a:solidFill>
                  <a:srgbClr val="FFCC66"/>
                </a:solidFill>
                <a:latin typeface="Calibri"/>
                <a:ea typeface="Calibri"/>
              </a:rPr>
              <a:t> </a:t>
            </a:r>
            <a:r>
              <a:rPr lang="pl-PL" sz="2000" dirty="0">
                <a:solidFill>
                  <a:schemeClr val="bg1"/>
                </a:solidFill>
                <a:latin typeface="Calibri"/>
                <a:ea typeface="Calibri"/>
              </a:rPr>
              <a:t>z gotowymi wektorami</a:t>
            </a:r>
            <a:r>
              <a:rPr lang="pl-PL" sz="2000" dirty="0">
                <a:solidFill>
                  <a:srgbClr val="FFCC66"/>
                </a:solidFill>
                <a:latin typeface="Calibri"/>
                <a:ea typeface="Calibri"/>
              </a:rPr>
              <a:t>. </a:t>
            </a:r>
            <a:endParaRPr lang="pl-PL" sz="2000" dirty="0">
              <a:solidFill>
                <a:srgbClr val="FFFFFF"/>
              </a:solidFill>
              <a:latin typeface="Calibri"/>
              <a:ea typeface="Calibri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SzPct val="4500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Macierze ko-</a:t>
            </a:r>
            <a:r>
              <a:rPr lang="pl-PL" sz="2000" dirty="0" err="1">
                <a:solidFill>
                  <a:srgbClr val="FFFFFF"/>
                </a:solidFill>
                <a:latin typeface="Calibri"/>
                <a:ea typeface="Calibri"/>
              </a:rPr>
              <a:t>okurencji</a:t>
            </a: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 obliczone na dużym korpusie pozwalają określić iloraz współwystępowania wyrazów,  oraz wektory, których iloczyn skalarny jest równy logarytmowi tego ilorazu. </a:t>
            </a:r>
            <a:b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</a:b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Odległość wektorów staje się miarą ilorazu prawdopodobieństw, odzwierciedlającego semantykę słów.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SzPct val="4500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Dostępne są wektory wyliczone na Wikipedii o wymiarach 25-300.</a:t>
            </a:r>
            <a:endParaRPr lang="pl-PL" sz="2000" dirty="0">
              <a:solidFill>
                <a:srgbClr val="FFFFFF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PlaceHolder 1"/>
          <p:cNvSpPr>
            <a:spLocks noGrp="1"/>
          </p:cNvSpPr>
          <p:nvPr>
            <p:ph type="title"/>
          </p:nvPr>
        </p:nvSpPr>
        <p:spPr>
          <a:xfrm>
            <a:off x="2209800" y="189000"/>
            <a:ext cx="7772400" cy="576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r>
              <a:rPr lang="pl-PL" sz="3600">
                <a:solidFill>
                  <a:srgbClr val="FFC000"/>
                </a:solidFill>
                <a:latin typeface="Calibri"/>
              </a:rPr>
              <a:t>Reprezentacja wektorowa</a:t>
            </a:r>
            <a:endParaRPr lang="pl-PL" sz="3600">
              <a:solidFill>
                <a:srgbClr val="FFCC00"/>
              </a:solidFill>
              <a:latin typeface="Calibri"/>
            </a:endParaRPr>
          </a:p>
        </p:txBody>
      </p:sp>
      <p:sp>
        <p:nvSpPr>
          <p:cNvPr id="85" name="PlaceHolder 2"/>
          <p:cNvSpPr>
            <a:spLocks noGrp="1"/>
          </p:cNvSpPr>
          <p:nvPr>
            <p:ph/>
          </p:nvPr>
        </p:nvSpPr>
        <p:spPr>
          <a:xfrm>
            <a:off x="1123949" y="944280"/>
            <a:ext cx="10810875" cy="5913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/>
          <a:p>
            <a:pPr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 err="1">
                <a:solidFill>
                  <a:srgbClr val="FFFF00"/>
                </a:solidFill>
                <a:latin typeface="Calibri"/>
                <a:ea typeface="Calibri"/>
                <a:hlinkClick r:id="rId3"/>
              </a:rPr>
              <a:t>FastText</a:t>
            </a: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 (Facebook, 2016) rozszerza Word2Vec dla słów traktowanych jako ciąg n-gramów,  </a:t>
            </a:r>
            <a:b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</a:b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dodając informację o morfologii wyrazów.  </a:t>
            </a:r>
            <a:br>
              <a:rPr sz="2000" dirty="0">
                <a:latin typeface="Calibri" panose="020F0502020204030204" pitchFamily="34" charset="0"/>
              </a:rPr>
            </a:b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To ułatwia analizę neologizmów (out-of-</a:t>
            </a:r>
            <a:r>
              <a:rPr lang="pl-PL" sz="2000" dirty="0" err="1">
                <a:solidFill>
                  <a:srgbClr val="FFFFFF"/>
                </a:solidFill>
                <a:latin typeface="Calibri"/>
                <a:ea typeface="Calibri"/>
              </a:rPr>
              <a:t>vocabulary</a:t>
            </a: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, OOV).  </a:t>
            </a:r>
            <a:endParaRPr lang="pl-PL" sz="2000" dirty="0">
              <a:solidFill>
                <a:srgbClr val="FFFFFF"/>
              </a:solidFill>
              <a:latin typeface="Calibri"/>
            </a:endParaRPr>
          </a:p>
          <a:p>
            <a:pPr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 err="1">
                <a:solidFill>
                  <a:srgbClr val="FFD74C"/>
                </a:solidFill>
                <a:latin typeface="Calibri"/>
                <a:ea typeface="Calibri"/>
                <a:hlinkClick r:id="rId4"/>
              </a:rPr>
              <a:t>Towards</a:t>
            </a:r>
            <a:r>
              <a:rPr lang="pl-PL" sz="2000" dirty="0">
                <a:solidFill>
                  <a:srgbClr val="FFD74C"/>
                </a:solidFill>
                <a:latin typeface="Calibri"/>
                <a:ea typeface="Calibri"/>
                <a:hlinkClick r:id="rId4"/>
              </a:rPr>
              <a:t> Data Science</a:t>
            </a: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 przedstawia kilka przykładów jak się to robi. </a:t>
            </a:r>
            <a:br>
              <a:rPr sz="2000" dirty="0">
                <a:latin typeface="Calibri" panose="020F0502020204030204" pitchFamily="34" charset="0"/>
              </a:rPr>
            </a:br>
            <a:r>
              <a:rPr lang="pl-PL" sz="2000" dirty="0" err="1">
                <a:solidFill>
                  <a:srgbClr val="FFCC66"/>
                </a:solidFill>
                <a:latin typeface="Calibri"/>
                <a:ea typeface="Calibri"/>
                <a:hlinkClick r:id="rId5"/>
              </a:rPr>
              <a:t>Intuitive</a:t>
            </a:r>
            <a:r>
              <a:rPr lang="pl-PL" sz="2000" dirty="0">
                <a:solidFill>
                  <a:srgbClr val="FFCC66"/>
                </a:solidFill>
                <a:latin typeface="Calibri"/>
                <a:ea typeface="Calibri"/>
                <a:hlinkClick r:id="rId5"/>
              </a:rPr>
              <a:t> Guide</a:t>
            </a: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 to </a:t>
            </a:r>
            <a:r>
              <a:rPr lang="pl-PL" sz="2000" dirty="0" err="1">
                <a:solidFill>
                  <a:srgbClr val="FFFFFF"/>
                </a:solidFill>
                <a:latin typeface="Calibri"/>
                <a:ea typeface="Calibri"/>
              </a:rPr>
              <a:t>Understanding</a:t>
            </a:r>
            <a:r>
              <a:rPr lang="pl-PL" sz="2000" dirty="0">
                <a:solidFill>
                  <a:srgbClr val="FFFFFF"/>
                </a:solidFill>
                <a:latin typeface="Calibri"/>
                <a:ea typeface="Calibri"/>
              </a:rPr>
              <a:t> Word2vec.</a:t>
            </a:r>
            <a:endParaRPr lang="pl-PL" sz="2000" dirty="0">
              <a:solidFill>
                <a:srgbClr val="FFFFFF"/>
              </a:solidFill>
              <a:latin typeface="Calibri"/>
            </a:endParaRPr>
          </a:p>
          <a:p>
            <a:pPr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CC66"/>
                </a:solidFill>
                <a:latin typeface="Calibri"/>
                <a:ea typeface="Calibri"/>
                <a:hlinkClick r:id="rId6"/>
              </a:rPr>
              <a:t>The </a:t>
            </a:r>
            <a:r>
              <a:rPr lang="pl-PL" sz="2000" dirty="0" err="1">
                <a:solidFill>
                  <a:srgbClr val="FFCC66"/>
                </a:solidFill>
                <a:latin typeface="Calibri"/>
                <a:ea typeface="Calibri"/>
                <a:hlinkClick r:id="rId6"/>
              </a:rPr>
              <a:t>Illustrated</a:t>
            </a:r>
            <a:r>
              <a:rPr lang="pl-PL" sz="2000" dirty="0">
                <a:solidFill>
                  <a:srgbClr val="FFCC66"/>
                </a:solidFill>
                <a:latin typeface="Calibri"/>
                <a:ea typeface="Calibri"/>
                <a:hlinkClick r:id="rId6"/>
              </a:rPr>
              <a:t> Word2vec</a:t>
            </a:r>
            <a:endParaRPr lang="pl-PL" sz="2000" dirty="0">
              <a:solidFill>
                <a:srgbClr val="FFCC66"/>
              </a:solidFill>
              <a:latin typeface="Calibri"/>
              <a:ea typeface="Calibri"/>
            </a:endParaRPr>
          </a:p>
          <a:p>
            <a:pPr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CC66"/>
                </a:solidFill>
                <a:latin typeface="Calibri"/>
                <a:ea typeface="Calibri"/>
                <a:hlinkClick r:id="rId7"/>
              </a:rPr>
              <a:t>Word </a:t>
            </a:r>
            <a:r>
              <a:rPr lang="pl-PL" sz="2000" dirty="0" err="1">
                <a:solidFill>
                  <a:srgbClr val="FFCC66"/>
                </a:solidFill>
                <a:latin typeface="Calibri"/>
                <a:ea typeface="Calibri"/>
                <a:hlinkClick r:id="rId7"/>
              </a:rPr>
              <a:t>embeddings</a:t>
            </a:r>
            <a:endParaRPr lang="pl-PL" sz="2000" dirty="0">
              <a:solidFill>
                <a:srgbClr val="FFCC66"/>
              </a:solidFill>
              <a:latin typeface="Calibri"/>
              <a:ea typeface="Calibri"/>
            </a:endParaRPr>
          </a:p>
          <a:p>
            <a:pPr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CC66"/>
                </a:solidFill>
                <a:latin typeface="Calibri"/>
                <a:ea typeface="Calibri"/>
                <a:hlinkClick r:id="rId8"/>
              </a:rPr>
              <a:t>NLP and </a:t>
            </a:r>
            <a:r>
              <a:rPr lang="pl-PL" sz="2000" dirty="0" err="1">
                <a:solidFill>
                  <a:srgbClr val="FFCC66"/>
                </a:solidFill>
                <a:latin typeface="Calibri"/>
                <a:ea typeface="Calibri"/>
                <a:hlinkClick r:id="rId8"/>
              </a:rPr>
              <a:t>word</a:t>
            </a:r>
            <a:r>
              <a:rPr lang="pl-PL" sz="2000" dirty="0">
                <a:solidFill>
                  <a:srgbClr val="FFCC66"/>
                </a:solidFill>
                <a:latin typeface="Calibri"/>
                <a:ea typeface="Calibri"/>
                <a:hlinkClick r:id="rId8"/>
              </a:rPr>
              <a:t> </a:t>
            </a:r>
            <a:r>
              <a:rPr lang="pl-PL" sz="2000" dirty="0" err="1">
                <a:solidFill>
                  <a:srgbClr val="FFCC66"/>
                </a:solidFill>
                <a:latin typeface="Calibri"/>
                <a:ea typeface="Calibri"/>
                <a:hlinkClick r:id="rId8"/>
              </a:rPr>
              <a:t>embeddings</a:t>
            </a:r>
            <a:r>
              <a:rPr lang="pl-PL" sz="2000" dirty="0">
                <a:solidFill>
                  <a:srgbClr val="FFCC66"/>
                </a:solidFill>
                <a:latin typeface="Calibri"/>
                <a:ea typeface="Calibri"/>
              </a:rPr>
              <a:t> (Stanford)</a:t>
            </a:r>
          </a:p>
          <a:p>
            <a:pPr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FF"/>
                </a:solidFill>
                <a:latin typeface="Calibri"/>
              </a:rPr>
              <a:t>and </a:t>
            </a:r>
            <a:r>
              <a:rPr lang="pl-PL" sz="2000" dirty="0">
                <a:solidFill>
                  <a:srgbClr val="FFFFFF"/>
                </a:solidFill>
                <a:latin typeface="Calibri"/>
                <a:hlinkClick r:id="rId9"/>
              </a:rPr>
              <a:t>Washington University</a:t>
            </a:r>
            <a:endParaRPr lang="pl-PL" sz="2000" dirty="0">
              <a:solidFill>
                <a:srgbClr val="FFFFFF"/>
              </a:solidFill>
              <a:latin typeface="Calibri"/>
            </a:endParaRPr>
          </a:p>
          <a:p>
            <a:pPr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000" dirty="0">
                <a:solidFill>
                  <a:srgbClr val="FFFFFF"/>
                </a:solidFill>
                <a:latin typeface="Calibri"/>
                <a:hlinkClick r:id="rId10"/>
              </a:rPr>
              <a:t>Video </a:t>
            </a:r>
            <a:r>
              <a:rPr lang="pl-PL" sz="2000" dirty="0" err="1">
                <a:solidFill>
                  <a:srgbClr val="FFFFFF"/>
                </a:solidFill>
                <a:latin typeface="Calibri"/>
                <a:hlinkClick r:id="rId10"/>
              </a:rPr>
              <a:t>illustration</a:t>
            </a:r>
            <a:r>
              <a:rPr lang="pl-PL" sz="2000" dirty="0">
                <a:solidFill>
                  <a:srgbClr val="FFFFFF"/>
                </a:solidFill>
                <a:latin typeface="Calibri"/>
              </a:rPr>
              <a:t> </a:t>
            </a:r>
          </a:p>
          <a:p>
            <a:pPr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l-PL" sz="2000" dirty="0">
              <a:solidFill>
                <a:srgbClr val="FFFFFF"/>
              </a:solidFill>
              <a:latin typeface="Calibri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20551E4-D66E-85A7-2158-A593587EEED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676049" y="3200174"/>
            <a:ext cx="6106377" cy="3238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022600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0"/>
          <p:cNvSpPr/>
          <p:nvPr/>
        </p:nvSpPr>
        <p:spPr>
          <a:xfrm>
            <a:off x="4005000" y="160200"/>
            <a:ext cx="4096080" cy="658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3600" u="none" strike="noStrike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Word2vec </a:t>
            </a:r>
            <a:r>
              <a:rPr lang="en-US" sz="3600" u="none" strike="noStrike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US" sz="3600" u="none" strike="noStrike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u="none" strike="noStrike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GloVe</a:t>
            </a:r>
            <a:endParaRPr lang="pl-PL" sz="3600" u="none" strike="noStrike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ext 1"/>
          <p:cNvSpPr/>
          <p:nvPr/>
        </p:nvSpPr>
        <p:spPr>
          <a:xfrm>
            <a:off x="1084635" y="2633400"/>
            <a:ext cx="4096080" cy="8149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pl-PL" sz="2000" b="0" u="none" strike="noStrike" dirty="0">
                <a:solidFill>
                  <a:srgbClr val="FFFFFF"/>
                </a:solidFill>
                <a:effectLst/>
                <a:uFillTx/>
                <a:latin typeface="Calibri" panose="020F0502020204030204" pitchFamily="34" charset="0"/>
              </a:rPr>
              <a:t>Jak nauczyć model reprezentować </a:t>
            </a:r>
            <a:br>
              <a:rPr lang="pl-PL" sz="2000" b="0" u="none" strike="noStrike" dirty="0">
                <a:solidFill>
                  <a:srgbClr val="FFFFFF"/>
                </a:solidFill>
                <a:effectLst/>
                <a:uFillTx/>
                <a:latin typeface="Calibri" panose="020F0502020204030204" pitchFamily="34" charset="0"/>
              </a:rPr>
            </a:br>
            <a:r>
              <a:rPr lang="pl-PL" sz="2000" b="0" u="none" strike="noStrike" dirty="0">
                <a:solidFill>
                  <a:srgbClr val="FFFFFF"/>
                </a:solidFill>
                <a:effectLst/>
                <a:uFillTx/>
                <a:latin typeface="Calibri" panose="020F0502020204030204" pitchFamily="34" charset="0"/>
              </a:rPr>
              <a:t>znaczenie słów jako wektory</a:t>
            </a:r>
            <a:endParaRPr lang="pl-PL" sz="2000" b="0" u="none" strike="noStrike" dirty="0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" name="Shape 2"/>
          <p:cNvSpPr/>
          <p:nvPr/>
        </p:nvSpPr>
        <p:spPr>
          <a:xfrm>
            <a:off x="6440805" y="1592580"/>
            <a:ext cx="145800" cy="145800"/>
          </a:xfrm>
          <a:prstGeom prst="ellipse">
            <a:avLst/>
          </a:prstGeom>
          <a:solidFill>
            <a:srgbClr val="2563EB"/>
          </a:solidFill>
          <a:ln w="12700">
            <a:solidFill>
              <a:srgbClr val="2563E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pl-PL" sz="3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" name="Text 3"/>
          <p:cNvSpPr/>
          <p:nvPr/>
        </p:nvSpPr>
        <p:spPr>
          <a:xfrm>
            <a:off x="6691050" y="1565220"/>
            <a:ext cx="1005480" cy="164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b="0" u="none" strike="noStrike" dirty="0" err="1">
                <a:solidFill>
                  <a:srgbClr val="FFFFFF"/>
                </a:solidFill>
                <a:effectLst/>
                <a:uFillTx/>
                <a:latin typeface="Calibri" panose="020F0502020204030204" pitchFamily="34" charset="0"/>
              </a:rPr>
              <a:t>król</a:t>
            </a:r>
            <a:endParaRPr lang="pl-PL" b="0" u="none" strike="noStrike" dirty="0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" name="Shape 4"/>
          <p:cNvSpPr/>
          <p:nvPr/>
        </p:nvSpPr>
        <p:spPr>
          <a:xfrm>
            <a:off x="7538085" y="2095500"/>
            <a:ext cx="145800" cy="145800"/>
          </a:xfrm>
          <a:prstGeom prst="ellipse">
            <a:avLst/>
          </a:prstGeom>
          <a:solidFill>
            <a:srgbClr val="2563EB"/>
          </a:solidFill>
          <a:ln w="12700">
            <a:solidFill>
              <a:srgbClr val="2563E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pl-PL" sz="3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" name="Text 5"/>
          <p:cNvSpPr/>
          <p:nvPr/>
        </p:nvSpPr>
        <p:spPr>
          <a:xfrm>
            <a:off x="7883580" y="2068140"/>
            <a:ext cx="1005480" cy="164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0" u="none" strike="noStrike" dirty="0" err="1">
                <a:solidFill>
                  <a:srgbClr val="FFFFFF"/>
                </a:solidFill>
                <a:effectLst/>
                <a:uFillTx/>
                <a:latin typeface="Calibri" panose="020F0502020204030204" pitchFamily="34" charset="0"/>
              </a:rPr>
              <a:t>królowa</a:t>
            </a:r>
            <a:endParaRPr lang="pl-PL" sz="1600" b="0" u="none" strike="noStrike" dirty="0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" name="Shape 6"/>
          <p:cNvSpPr/>
          <p:nvPr/>
        </p:nvSpPr>
        <p:spPr>
          <a:xfrm>
            <a:off x="5983605" y="2918460"/>
            <a:ext cx="145800" cy="145800"/>
          </a:xfrm>
          <a:prstGeom prst="ellipse">
            <a:avLst/>
          </a:prstGeom>
          <a:solidFill>
            <a:srgbClr val="059669"/>
          </a:solidFill>
          <a:ln w="12700">
            <a:solidFill>
              <a:srgbClr val="059669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pl-PL" sz="3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" name="Text 7"/>
          <p:cNvSpPr/>
          <p:nvPr/>
        </p:nvSpPr>
        <p:spPr>
          <a:xfrm>
            <a:off x="6243375" y="2891100"/>
            <a:ext cx="1005480" cy="164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b="0" u="none" strike="noStrike" dirty="0" err="1">
                <a:solidFill>
                  <a:srgbClr val="FFFFFF"/>
                </a:solidFill>
                <a:effectLst/>
                <a:uFillTx/>
                <a:latin typeface="Calibri" panose="020F0502020204030204" pitchFamily="34" charset="0"/>
              </a:rPr>
              <a:t>mężczyzna</a:t>
            </a:r>
            <a:endParaRPr lang="pl-PL" b="0" u="none" strike="noStrike" dirty="0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" name="Shape 8"/>
          <p:cNvSpPr/>
          <p:nvPr/>
        </p:nvSpPr>
        <p:spPr>
          <a:xfrm>
            <a:off x="7218045" y="3311580"/>
            <a:ext cx="145800" cy="145800"/>
          </a:xfrm>
          <a:prstGeom prst="ellipse">
            <a:avLst/>
          </a:prstGeom>
          <a:solidFill>
            <a:srgbClr val="059669"/>
          </a:solidFill>
          <a:ln w="12700">
            <a:solidFill>
              <a:srgbClr val="059669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pl-PL" sz="3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" name="Text 9"/>
          <p:cNvSpPr/>
          <p:nvPr/>
        </p:nvSpPr>
        <p:spPr>
          <a:xfrm>
            <a:off x="7563540" y="3284220"/>
            <a:ext cx="1005480" cy="164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b="0" u="none" strike="noStrike" dirty="0" err="1">
                <a:solidFill>
                  <a:srgbClr val="FFFFFF"/>
                </a:solidFill>
                <a:effectLst/>
                <a:uFillTx/>
                <a:latin typeface="Calibri" panose="020F0502020204030204" pitchFamily="34" charset="0"/>
              </a:rPr>
              <a:t>kobieta</a:t>
            </a:r>
            <a:endParaRPr lang="pl-PL" b="0" u="none" strike="noStrike" dirty="0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" name="Shape 10"/>
          <p:cNvSpPr/>
          <p:nvPr/>
        </p:nvSpPr>
        <p:spPr>
          <a:xfrm>
            <a:off x="6349365" y="4518660"/>
            <a:ext cx="145800" cy="145800"/>
          </a:xfrm>
          <a:prstGeom prst="ellipse">
            <a:avLst/>
          </a:prstGeom>
          <a:solidFill>
            <a:srgbClr val="EA580C"/>
          </a:solidFill>
          <a:ln w="12700">
            <a:solidFill>
              <a:srgbClr val="EA580C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pl-PL" sz="3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" name="Text 11"/>
          <p:cNvSpPr/>
          <p:nvPr/>
        </p:nvSpPr>
        <p:spPr>
          <a:xfrm>
            <a:off x="6513885" y="4491300"/>
            <a:ext cx="1005480" cy="164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b="0" u="none" strike="noStrike" dirty="0">
                <a:solidFill>
                  <a:srgbClr val="FFFFFF"/>
                </a:solidFill>
                <a:effectLst/>
                <a:uFillTx/>
                <a:latin typeface="Calibri" panose="020F0502020204030204" pitchFamily="34" charset="0"/>
              </a:rPr>
              <a:t>Warszawa</a:t>
            </a:r>
            <a:endParaRPr lang="pl-PL" b="0" u="none" strike="noStrike" dirty="0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" name="Shape 12"/>
          <p:cNvSpPr/>
          <p:nvPr/>
        </p:nvSpPr>
        <p:spPr>
          <a:xfrm>
            <a:off x="7812405" y="4930140"/>
            <a:ext cx="145800" cy="145800"/>
          </a:xfrm>
          <a:prstGeom prst="ellipse">
            <a:avLst/>
          </a:prstGeom>
          <a:solidFill>
            <a:srgbClr val="EA580C"/>
          </a:solidFill>
          <a:ln w="12700">
            <a:solidFill>
              <a:srgbClr val="EA580C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pl-PL" sz="3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" name="Text 13"/>
          <p:cNvSpPr/>
          <p:nvPr/>
        </p:nvSpPr>
        <p:spPr>
          <a:xfrm>
            <a:off x="7976925" y="4902780"/>
            <a:ext cx="1005480" cy="164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b="0" u="none" strike="noStrike" dirty="0">
                <a:solidFill>
                  <a:srgbClr val="FFFFFF"/>
                </a:solidFill>
                <a:effectLst/>
                <a:uFillTx/>
                <a:latin typeface="Calibri" panose="020F0502020204030204" pitchFamily="34" charset="0"/>
              </a:rPr>
              <a:t>Polska</a:t>
            </a:r>
            <a:endParaRPr lang="pl-PL" b="0" u="none" strike="noStrike" dirty="0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" name="Shape 14"/>
          <p:cNvSpPr/>
          <p:nvPr/>
        </p:nvSpPr>
        <p:spPr>
          <a:xfrm>
            <a:off x="5572125" y="5570220"/>
            <a:ext cx="145800" cy="14580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pl-PL" sz="3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" name="Text 15"/>
          <p:cNvSpPr/>
          <p:nvPr/>
        </p:nvSpPr>
        <p:spPr>
          <a:xfrm>
            <a:off x="5736645" y="5542860"/>
            <a:ext cx="1005480" cy="164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b="0" u="none" strike="noStrike" dirty="0" err="1">
                <a:solidFill>
                  <a:srgbClr val="FFFFFF"/>
                </a:solidFill>
                <a:effectLst/>
                <a:uFillTx/>
                <a:latin typeface="Calibri" panose="020F0502020204030204" pitchFamily="34" charset="0"/>
              </a:rPr>
              <a:t>kot</a:t>
            </a:r>
            <a:endParaRPr lang="pl-PL" b="0" u="none" strike="noStrike" dirty="0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" name="Shape 16"/>
          <p:cNvSpPr/>
          <p:nvPr/>
        </p:nvSpPr>
        <p:spPr>
          <a:xfrm>
            <a:off x="6943725" y="5844540"/>
            <a:ext cx="145800" cy="14580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pl-PL" sz="3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" name="Text 17"/>
          <p:cNvSpPr/>
          <p:nvPr/>
        </p:nvSpPr>
        <p:spPr>
          <a:xfrm>
            <a:off x="7108245" y="5817180"/>
            <a:ext cx="1005480" cy="164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b="0" u="none" strike="noStrike" dirty="0">
                <a:solidFill>
                  <a:srgbClr val="FFFFFF"/>
                </a:solidFill>
                <a:effectLst/>
                <a:uFillTx/>
                <a:latin typeface="Calibri" panose="020F0502020204030204" pitchFamily="34" charset="0"/>
              </a:rPr>
              <a:t>pies</a:t>
            </a:r>
            <a:endParaRPr lang="pl-PL" b="0" u="none" strike="noStrike" dirty="0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5026524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 0"/>
          <p:cNvSpPr/>
          <p:nvPr/>
        </p:nvSpPr>
        <p:spPr>
          <a:xfrm>
            <a:off x="3861945" y="223920"/>
            <a:ext cx="8137800" cy="411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pl-PL" sz="3600" u="none" strike="noStrike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latin typeface="Calibri" panose="020F0502020204030204" pitchFamily="34" charset="0"/>
                <a:ea typeface="Calibri" panose="020F0502020204030204" pitchFamily="34" charset="0"/>
              </a:rPr>
              <a:t>Po co nam </a:t>
            </a:r>
            <a:r>
              <a:rPr lang="pl-PL" sz="3600" u="none" strike="noStrike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latin typeface="Calibri" panose="020F0502020204030204" pitchFamily="34" charset="0"/>
                <a:ea typeface="Calibri" panose="020F0502020204030204" pitchFamily="34" charset="0"/>
              </a:rPr>
              <a:t>embeddingi</a:t>
            </a:r>
            <a:r>
              <a:rPr lang="pl-PL" sz="3600" u="none" strike="noStrike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latin typeface="Calibri" panose="020F0502020204030204" pitchFamily="34" charset="0"/>
                <a:ea typeface="Calibri" panose="020F0502020204030204" pitchFamily="34" charset="0"/>
              </a:rPr>
              <a:t>?</a:t>
            </a:r>
            <a:endParaRPr lang="pl-PL" sz="3600" u="none" strike="noStrike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FillTx/>
              <a:latin typeface="Arial"/>
            </a:endParaRPr>
          </a:p>
        </p:txBody>
      </p:sp>
      <p:sp>
        <p:nvSpPr>
          <p:cNvPr id="31" name="Text 1"/>
          <p:cNvSpPr/>
          <p:nvPr/>
        </p:nvSpPr>
        <p:spPr>
          <a:xfrm>
            <a:off x="777240" y="804240"/>
            <a:ext cx="7890838" cy="79941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pl-PL" sz="2000" b="0" u="none" strike="noStrike" dirty="0">
                <a:solidFill>
                  <a:srgbClr val="FFFFFF"/>
                </a:solidFill>
                <a:effectLst/>
                <a:uFillTx/>
                <a:latin typeface="Calibri" panose="020F0502020204030204" pitchFamily="34" charset="0"/>
              </a:rPr>
              <a:t>Kluczowa idea: indeksy słów zamieniamy na punkty w przestrzeni cech.</a:t>
            </a:r>
            <a:endParaRPr lang="pl-PL" sz="2000" b="0" u="none" strike="noStrike" dirty="0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3" name="Text 3"/>
          <p:cNvSpPr/>
          <p:nvPr/>
        </p:nvSpPr>
        <p:spPr>
          <a:xfrm>
            <a:off x="777240" y="2061210"/>
            <a:ext cx="4023000" cy="594000"/>
          </a:xfrm>
          <a:prstGeom prst="rect">
            <a:avLst/>
          </a:prstGeom>
          <a:solidFill>
            <a:srgbClr val="FEE2E2"/>
          </a:solidFill>
          <a:ln w="12700">
            <a:solidFill>
              <a:srgbClr val="FCA5A5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440" tIns="1440" rIns="1440" bIns="144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pl-PL" b="1" u="none" strike="noStrike" dirty="0">
                <a:solidFill>
                  <a:schemeClr val="bg1">
                    <a:lumMod val="10000"/>
                  </a:schemeClr>
                </a:solidFill>
                <a:effectLst/>
                <a:uFillTx/>
                <a:latin typeface="Calibri" panose="020F0502020204030204" pitchFamily="34" charset="0"/>
                <a:ea typeface="Calibri" panose="020F0502020204030204" pitchFamily="34" charset="0"/>
              </a:rPr>
              <a:t>Kod temp: „pies” = [0, 0, 1, 0, ...]</a:t>
            </a:r>
            <a:endParaRPr lang="pl-PL" b="0" u="none" strike="noStrike" dirty="0">
              <a:solidFill>
                <a:schemeClr val="bg1">
                  <a:lumMod val="10000"/>
                </a:schemeClr>
              </a:solidFill>
              <a:effectLst/>
              <a:uFillTx/>
              <a:latin typeface="Arial"/>
            </a:endParaRPr>
          </a:p>
        </p:txBody>
      </p:sp>
      <p:sp>
        <p:nvSpPr>
          <p:cNvPr id="34" name="Text 4"/>
          <p:cNvSpPr/>
          <p:nvPr/>
        </p:nvSpPr>
        <p:spPr>
          <a:xfrm>
            <a:off x="6903720" y="2061210"/>
            <a:ext cx="4434480" cy="594000"/>
          </a:xfrm>
          <a:prstGeom prst="rect">
            <a:avLst/>
          </a:prstGeom>
          <a:solidFill>
            <a:srgbClr val="D1FAE5"/>
          </a:solidFill>
          <a:ln w="12700">
            <a:solidFill>
              <a:srgbClr val="86EFAC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440" tIns="1440" rIns="1440" bIns="144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pl-PL" b="1" u="none" strike="noStrike" dirty="0" err="1">
                <a:solidFill>
                  <a:schemeClr val="bg1">
                    <a:lumMod val="10000"/>
                  </a:schemeClr>
                </a:solidFill>
                <a:effectLst/>
                <a:uFillTx/>
                <a:latin typeface="Calibri" panose="020F0502020204030204" pitchFamily="34" charset="0"/>
                <a:ea typeface="Calibri" panose="020F0502020204030204" pitchFamily="34" charset="0"/>
              </a:rPr>
              <a:t>embedding</a:t>
            </a:r>
            <a:r>
              <a:rPr lang="pl-PL" b="1" u="none" strike="noStrike" dirty="0">
                <a:solidFill>
                  <a:schemeClr val="bg1">
                    <a:lumMod val="10000"/>
                  </a:schemeClr>
                </a:solidFill>
                <a:effectLst/>
                <a:uFillTx/>
                <a:latin typeface="Calibri" panose="020F0502020204030204" pitchFamily="34" charset="0"/>
                <a:ea typeface="Calibri" panose="020F0502020204030204" pitchFamily="34" charset="0"/>
              </a:rPr>
              <a:t>: „pies” = [0.18, −0.42, 0.07, ...]</a:t>
            </a:r>
            <a:endParaRPr lang="pl-PL" b="0" u="none" strike="noStrike" dirty="0">
              <a:solidFill>
                <a:schemeClr val="bg1">
                  <a:lumMod val="10000"/>
                </a:schemeClr>
              </a:solidFill>
              <a:effectLst/>
              <a:uFillTx/>
              <a:latin typeface="Arial"/>
            </a:endParaRPr>
          </a:p>
        </p:txBody>
      </p:sp>
      <p:sp>
        <p:nvSpPr>
          <p:cNvPr id="35" name="Shape 5"/>
          <p:cNvSpPr/>
          <p:nvPr/>
        </p:nvSpPr>
        <p:spPr>
          <a:xfrm>
            <a:off x="4983480" y="2362890"/>
            <a:ext cx="1645920" cy="360"/>
          </a:xfrm>
          <a:prstGeom prst="line">
            <a:avLst/>
          </a:prstGeom>
          <a:ln w="25400">
            <a:solidFill>
              <a:srgbClr val="5D6B78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pl-PL" sz="1800" b="0" u="none" strike="noStrike" dirty="0">
              <a:solidFill>
                <a:srgbClr val="FFFFFF"/>
              </a:solidFill>
              <a:effectLst/>
              <a:highlight>
                <a:srgbClr val="FFFFFF"/>
              </a:highlight>
              <a:uFillTx/>
              <a:latin typeface="Arial"/>
            </a:endParaRPr>
          </a:p>
        </p:txBody>
      </p:sp>
      <p:sp>
        <p:nvSpPr>
          <p:cNvPr id="36" name="Text 6"/>
          <p:cNvSpPr/>
          <p:nvPr/>
        </p:nvSpPr>
        <p:spPr>
          <a:xfrm>
            <a:off x="822960" y="3341370"/>
            <a:ext cx="2559960" cy="27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pl-PL" sz="2000" u="none" strike="noStrike" dirty="0">
                <a:solidFill>
                  <a:srgbClr val="FFFFFF"/>
                </a:solidFill>
                <a:effectLst/>
                <a:uFillTx/>
                <a:latin typeface="Calibri" panose="020F0502020204030204" pitchFamily="34" charset="0"/>
              </a:rPr>
              <a:t>Główna korzyść</a:t>
            </a:r>
            <a:endParaRPr lang="pl-PL" sz="2000" u="none" strike="noStrike" dirty="0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7" name="Text 7"/>
          <p:cNvSpPr/>
          <p:nvPr/>
        </p:nvSpPr>
        <p:spPr>
          <a:xfrm>
            <a:off x="822960" y="3734490"/>
            <a:ext cx="4891680" cy="1508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720" tIns="720" rIns="720" bIns="72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pl-PL" sz="1700" b="0" u="none" strike="noStrike" dirty="0">
                <a:solidFill>
                  <a:srgbClr val="FFFFFF"/>
                </a:solidFill>
                <a:effectLst/>
                <a:uFillTx/>
                <a:latin typeface="Calibri" panose="020F0502020204030204" pitchFamily="34" charset="0"/>
              </a:rPr>
              <a:t>• podobne słowa mają podobne wektory</a:t>
            </a:r>
            <a:endParaRPr lang="pl-PL" sz="1700" b="0" u="none" strike="noStrike" dirty="0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pl-PL" sz="1700" b="0" u="none" strike="noStrike" dirty="0">
                <a:solidFill>
                  <a:srgbClr val="FFFFFF"/>
                </a:solidFill>
                <a:effectLst/>
                <a:uFillTx/>
                <a:latin typeface="Calibri" panose="020F0502020204030204" pitchFamily="34" charset="0"/>
              </a:rPr>
              <a:t>• semantyka ujawnia się przez geometrię</a:t>
            </a:r>
            <a:endParaRPr lang="pl-PL" sz="1700" b="0" u="none" strike="noStrike" dirty="0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pl-PL" sz="1700" b="0" u="none" strike="noStrike" dirty="0">
                <a:solidFill>
                  <a:srgbClr val="FFFFFF"/>
                </a:solidFill>
                <a:effectLst/>
                <a:uFillTx/>
                <a:latin typeface="Calibri" panose="020F0502020204030204" pitchFamily="34" charset="0"/>
              </a:rPr>
              <a:t>• wektory są wejściem dla klasyfikatorów, </a:t>
            </a:r>
            <a:br>
              <a:rPr lang="pl-PL" sz="1700" b="0" u="none" strike="noStrike" dirty="0">
                <a:solidFill>
                  <a:srgbClr val="FFFFFF"/>
                </a:solidFill>
                <a:effectLst/>
                <a:uFillTx/>
                <a:latin typeface="Calibri" panose="020F0502020204030204" pitchFamily="34" charset="0"/>
              </a:rPr>
            </a:br>
            <a:r>
              <a:rPr lang="pl-PL" sz="1700" b="0" u="none" strike="noStrike" dirty="0">
                <a:solidFill>
                  <a:srgbClr val="FFFFFF"/>
                </a:solidFill>
                <a:effectLst/>
                <a:uFillTx/>
                <a:latin typeface="Calibri" panose="020F0502020204030204" pitchFamily="34" charset="0"/>
              </a:rPr>
              <a:t>   modeli językowych i systemów wyszukiwania</a:t>
            </a:r>
            <a:endParaRPr lang="pl-PL" sz="1700" b="0" u="none" strike="noStrike" dirty="0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8" name="Text 8"/>
          <p:cNvSpPr/>
          <p:nvPr/>
        </p:nvSpPr>
        <p:spPr>
          <a:xfrm>
            <a:off x="6720840" y="3341370"/>
            <a:ext cx="3017160" cy="27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pl-PL" sz="2000" u="none" strike="noStrike" dirty="0">
                <a:solidFill>
                  <a:srgbClr val="FFFFFF"/>
                </a:solidFill>
                <a:effectLst/>
                <a:uFillTx/>
                <a:latin typeface="Calibri" panose="020F0502020204030204" pitchFamily="34" charset="0"/>
              </a:rPr>
              <a:t>Geometria znaczenia</a:t>
            </a:r>
            <a:endParaRPr lang="pl-PL" sz="2000" u="none" strike="noStrike" dirty="0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9" name="Shape 9"/>
          <p:cNvSpPr/>
          <p:nvPr/>
        </p:nvSpPr>
        <p:spPr>
          <a:xfrm>
            <a:off x="6903720" y="5855970"/>
            <a:ext cx="3474720" cy="360"/>
          </a:xfrm>
          <a:prstGeom prst="line">
            <a:avLst/>
          </a:prstGeom>
          <a:ln w="15240">
            <a:solidFill>
              <a:srgbClr val="9CA3AF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pl-PL" sz="3600" b="0" u="none" strike="noStrike" dirty="0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0" name="Shape 10"/>
          <p:cNvSpPr/>
          <p:nvPr/>
        </p:nvSpPr>
        <p:spPr>
          <a:xfrm flipV="1">
            <a:off x="6903720" y="3844290"/>
            <a:ext cx="360" cy="2011680"/>
          </a:xfrm>
          <a:prstGeom prst="line">
            <a:avLst/>
          </a:prstGeom>
          <a:ln w="15240">
            <a:solidFill>
              <a:srgbClr val="9CA3AF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pl-PL" sz="3600" b="0" u="none" strike="noStrike" dirty="0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1" name="Shape 11"/>
          <p:cNvSpPr/>
          <p:nvPr/>
        </p:nvSpPr>
        <p:spPr>
          <a:xfrm>
            <a:off x="7406640" y="4941570"/>
            <a:ext cx="164160" cy="16416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pl-PL" sz="3600" b="0" u="none" strike="noStrike" dirty="0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2" name="Text 12"/>
          <p:cNvSpPr/>
          <p:nvPr/>
        </p:nvSpPr>
        <p:spPr>
          <a:xfrm>
            <a:off x="7690140" y="4923210"/>
            <a:ext cx="914040" cy="182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pl-PL" b="0" u="none" strike="noStrike" dirty="0">
                <a:solidFill>
                  <a:srgbClr val="FFFFFF"/>
                </a:solidFill>
                <a:effectLst/>
                <a:uFillTx/>
                <a:latin typeface="Calibri" panose="020F0502020204030204" pitchFamily="34" charset="0"/>
              </a:rPr>
              <a:t>pies</a:t>
            </a:r>
            <a:endParaRPr lang="pl-PL" b="0" u="none" strike="noStrike" dirty="0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3" name="Shape 13"/>
          <p:cNvSpPr/>
          <p:nvPr/>
        </p:nvSpPr>
        <p:spPr>
          <a:xfrm>
            <a:off x="8065080" y="4621530"/>
            <a:ext cx="164160" cy="16416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pl-PL" sz="3600" b="0" u="none" strike="noStrike" dirty="0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4" name="Text 14"/>
          <p:cNvSpPr/>
          <p:nvPr/>
        </p:nvSpPr>
        <p:spPr>
          <a:xfrm>
            <a:off x="8334720" y="4603170"/>
            <a:ext cx="914040" cy="182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pl-PL" b="0" u="none" strike="noStrike" dirty="0">
                <a:solidFill>
                  <a:srgbClr val="FFFFFF"/>
                </a:solidFill>
                <a:effectLst/>
                <a:uFillTx/>
                <a:latin typeface="Calibri" panose="020F0502020204030204" pitchFamily="34" charset="0"/>
              </a:rPr>
              <a:t>kot</a:t>
            </a:r>
            <a:endParaRPr lang="pl-PL" b="0" u="none" strike="noStrike" dirty="0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5" name="Shape 15"/>
          <p:cNvSpPr/>
          <p:nvPr/>
        </p:nvSpPr>
        <p:spPr>
          <a:xfrm>
            <a:off x="9281160" y="4164330"/>
            <a:ext cx="164160" cy="164160"/>
          </a:xfrm>
          <a:prstGeom prst="ellipse">
            <a:avLst/>
          </a:prstGeom>
          <a:solidFill>
            <a:srgbClr val="2563EB"/>
          </a:solidFill>
          <a:ln w="12700">
            <a:solidFill>
              <a:srgbClr val="2563E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pl-PL" sz="3600" b="0" u="none" strike="noStrike" dirty="0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6" name="Text 16"/>
          <p:cNvSpPr/>
          <p:nvPr/>
        </p:nvSpPr>
        <p:spPr>
          <a:xfrm>
            <a:off x="9546300" y="4151010"/>
            <a:ext cx="914040" cy="182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pl-PL" b="0" u="none" strike="noStrike" dirty="0">
                <a:solidFill>
                  <a:srgbClr val="FFFFFF"/>
                </a:solidFill>
                <a:effectLst/>
                <a:uFillTx/>
                <a:latin typeface="Calibri" panose="020F0502020204030204" pitchFamily="34" charset="0"/>
              </a:rPr>
              <a:t>król</a:t>
            </a:r>
            <a:endParaRPr lang="pl-PL" b="0" u="none" strike="noStrike" dirty="0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7" name="Shape 17"/>
          <p:cNvSpPr/>
          <p:nvPr/>
        </p:nvSpPr>
        <p:spPr>
          <a:xfrm>
            <a:off x="9921240" y="3954090"/>
            <a:ext cx="164160" cy="164160"/>
          </a:xfrm>
          <a:prstGeom prst="ellipse">
            <a:avLst/>
          </a:prstGeom>
          <a:solidFill>
            <a:srgbClr val="2563EB"/>
          </a:solidFill>
          <a:ln w="12700">
            <a:solidFill>
              <a:srgbClr val="2563E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pl-PL" sz="3600" b="0" u="none" strike="noStrike" dirty="0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8" name="Text 18"/>
          <p:cNvSpPr/>
          <p:nvPr/>
        </p:nvSpPr>
        <p:spPr>
          <a:xfrm>
            <a:off x="10208205" y="3928470"/>
            <a:ext cx="914040" cy="182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pl-PL" b="0" u="none" strike="noStrike" dirty="0">
                <a:solidFill>
                  <a:srgbClr val="FFFFFF"/>
                </a:solidFill>
                <a:effectLst/>
                <a:uFillTx/>
                <a:latin typeface="Calibri" panose="020F0502020204030204" pitchFamily="34" charset="0"/>
              </a:rPr>
              <a:t>królowa</a:t>
            </a:r>
            <a:endParaRPr lang="pl-PL" b="0" u="none" strike="noStrike" dirty="0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9" name="Shape 19"/>
          <p:cNvSpPr/>
          <p:nvPr/>
        </p:nvSpPr>
        <p:spPr>
          <a:xfrm>
            <a:off x="8321040" y="5444490"/>
            <a:ext cx="164160" cy="164160"/>
          </a:xfrm>
          <a:prstGeom prst="ellipse">
            <a:avLst/>
          </a:prstGeom>
          <a:solidFill>
            <a:srgbClr val="EA580C"/>
          </a:solidFill>
          <a:ln w="12700">
            <a:solidFill>
              <a:srgbClr val="EA580C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pl-PL" sz="3600" b="0" u="none" strike="noStrike" dirty="0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0" name="Text 20"/>
          <p:cNvSpPr/>
          <p:nvPr/>
        </p:nvSpPr>
        <p:spPr>
          <a:xfrm>
            <a:off x="8641080" y="5339370"/>
            <a:ext cx="1215360" cy="27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pl-PL" b="0" u="none" strike="noStrike" dirty="0">
                <a:solidFill>
                  <a:srgbClr val="FFFFFF"/>
                </a:solidFill>
                <a:effectLst/>
                <a:uFillTx/>
                <a:latin typeface="Calibri" panose="020F0502020204030204" pitchFamily="34" charset="0"/>
              </a:rPr>
              <a:t>samochód</a:t>
            </a:r>
            <a:endParaRPr lang="pl-PL" b="0" u="none" strike="noStrike" dirty="0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9144391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Text 0"/>
          <p:cNvSpPr/>
          <p:nvPr/>
        </p:nvSpPr>
        <p:spPr>
          <a:xfrm>
            <a:off x="1617345" y="146520"/>
            <a:ext cx="8137800" cy="7141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pl-PL" sz="3600" u="none" strike="noStrike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latin typeface="Calibri" panose="020F0502020204030204" pitchFamily="34" charset="0"/>
                <a:ea typeface="Calibri" panose="020F0502020204030204" pitchFamily="34" charset="0"/>
              </a:rPr>
              <a:t>Hipoteza dystrybucyjna</a:t>
            </a:r>
            <a:endParaRPr lang="pl-PL" sz="3600" u="none" strike="noStrike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FillTx/>
              <a:latin typeface="Arial"/>
            </a:endParaRPr>
          </a:p>
        </p:txBody>
      </p:sp>
      <p:sp>
        <p:nvSpPr>
          <p:cNvPr id="53" name="Text 1"/>
          <p:cNvSpPr/>
          <p:nvPr/>
        </p:nvSpPr>
        <p:spPr>
          <a:xfrm>
            <a:off x="2387654" y="901950"/>
            <a:ext cx="8508945" cy="913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pl-PL" sz="2000" u="none" strike="noStrike" dirty="0">
                <a:solidFill>
                  <a:srgbClr val="FFFFFF"/>
                </a:solidFill>
                <a:effectLst/>
                <a:uFillTx/>
                <a:latin typeface="Calibri" panose="020F0502020204030204" pitchFamily="34" charset="0"/>
              </a:rPr>
              <a:t>„Słowa, które występują w podobnych kontekstach, mają podobne znaczenie”.</a:t>
            </a:r>
            <a:endParaRPr lang="pl-PL" sz="2000" u="none" strike="noStrike" dirty="0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5" name="Text 3"/>
          <p:cNvSpPr/>
          <p:nvPr/>
        </p:nvSpPr>
        <p:spPr>
          <a:xfrm>
            <a:off x="777240" y="2007870"/>
            <a:ext cx="1096920" cy="255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pl-PL" sz="2000" u="none" strike="noStrike" dirty="0">
                <a:solidFill>
                  <a:srgbClr val="FFFFFF"/>
                </a:solidFill>
                <a:effectLst/>
                <a:uFillTx/>
                <a:latin typeface="Calibri" panose="020F0502020204030204" pitchFamily="34" charset="0"/>
              </a:rPr>
              <a:t>Korpus</a:t>
            </a:r>
            <a:endParaRPr lang="pl-PL" sz="2000" u="none" strike="noStrike" dirty="0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6" name="Text 4"/>
          <p:cNvSpPr/>
          <p:nvPr/>
        </p:nvSpPr>
        <p:spPr>
          <a:xfrm>
            <a:off x="777240" y="2373630"/>
            <a:ext cx="2742840" cy="1462680"/>
          </a:xfrm>
          <a:prstGeom prst="rect">
            <a:avLst/>
          </a:prstGeom>
          <a:solidFill>
            <a:srgbClr val="FFF7ED"/>
          </a:solidFill>
          <a:ln w="12700">
            <a:solidFill>
              <a:srgbClr val="FED7AA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440" tIns="1440" rIns="1440" bIns="1440" anchor="ctr">
            <a:normAutofit/>
          </a:bodyPr>
          <a:lstStyle/>
          <a:p>
            <a:pPr lvl="1" algn="just">
              <a:tabLst>
                <a:tab pos="0" algn="l"/>
              </a:tabLst>
            </a:pPr>
            <a:r>
              <a:rPr lang="pl-PL" sz="1500" u="none" strike="noStrike" dirty="0">
                <a:solidFill>
                  <a:schemeClr val="bg1">
                    <a:lumMod val="10000"/>
                  </a:schemeClr>
                </a:solidFill>
                <a:effectLst/>
                <a:uFillTx/>
                <a:latin typeface="Aptos Mono"/>
                <a:ea typeface="Aptos Mono"/>
              </a:rPr>
              <a:t>Ala ma kota</a:t>
            </a:r>
            <a:endParaRPr lang="pl-PL" sz="1500" u="none" strike="noStrike" dirty="0">
              <a:solidFill>
                <a:schemeClr val="bg1">
                  <a:lumMod val="10000"/>
                </a:schemeClr>
              </a:solidFill>
              <a:effectLst/>
              <a:uFillTx/>
              <a:latin typeface="Arial"/>
            </a:endParaRPr>
          </a:p>
          <a:p>
            <a:pPr lvl="1" algn="just">
              <a:tabLst>
                <a:tab pos="0" algn="l"/>
              </a:tabLst>
            </a:pPr>
            <a:r>
              <a:rPr lang="pl-PL" sz="1500" u="none" strike="noStrike" dirty="0">
                <a:solidFill>
                  <a:schemeClr val="bg1">
                    <a:lumMod val="10000"/>
                  </a:schemeClr>
                </a:solidFill>
                <a:effectLst/>
                <a:uFillTx/>
                <a:latin typeface="Aptos Mono"/>
                <a:ea typeface="Aptos Mono"/>
              </a:rPr>
              <a:t>Ala lubi psa</a:t>
            </a:r>
            <a:endParaRPr lang="pl-PL" sz="1500" u="none" strike="noStrike" dirty="0">
              <a:solidFill>
                <a:schemeClr val="bg1">
                  <a:lumMod val="10000"/>
                </a:schemeClr>
              </a:solidFill>
              <a:effectLst/>
              <a:uFillTx/>
              <a:latin typeface="Arial"/>
            </a:endParaRPr>
          </a:p>
          <a:p>
            <a:pPr lvl="1" algn="just">
              <a:tabLst>
                <a:tab pos="0" algn="l"/>
              </a:tabLst>
            </a:pPr>
            <a:r>
              <a:rPr lang="pl-PL" sz="1500" u="none" strike="noStrike" dirty="0">
                <a:solidFill>
                  <a:schemeClr val="bg1">
                    <a:lumMod val="10000"/>
                  </a:schemeClr>
                </a:solidFill>
                <a:effectLst/>
                <a:uFillTx/>
                <a:latin typeface="Aptos Mono"/>
                <a:ea typeface="Aptos Mono"/>
              </a:rPr>
              <a:t>kot lubi mleko</a:t>
            </a:r>
            <a:endParaRPr lang="pl-PL" sz="1500" u="none" strike="noStrike" dirty="0">
              <a:solidFill>
                <a:schemeClr val="bg1">
                  <a:lumMod val="10000"/>
                </a:schemeClr>
              </a:solidFill>
              <a:effectLst/>
              <a:uFillTx/>
              <a:latin typeface="Arial"/>
            </a:endParaRPr>
          </a:p>
          <a:p>
            <a:pPr lvl="1" algn="just">
              <a:tabLst>
                <a:tab pos="0" algn="l"/>
              </a:tabLst>
            </a:pPr>
            <a:r>
              <a:rPr lang="pl-PL" sz="1500" u="none" strike="noStrike" dirty="0">
                <a:solidFill>
                  <a:schemeClr val="bg1">
                    <a:lumMod val="10000"/>
                  </a:schemeClr>
                </a:solidFill>
                <a:effectLst/>
                <a:uFillTx/>
                <a:latin typeface="Aptos Mono"/>
                <a:ea typeface="Aptos Mono"/>
              </a:rPr>
              <a:t>pies lubi kości</a:t>
            </a:r>
            <a:endParaRPr lang="pl-PL" sz="1500" u="none" strike="noStrike" dirty="0">
              <a:solidFill>
                <a:schemeClr val="bg1">
                  <a:lumMod val="10000"/>
                </a:schemeClr>
              </a:solidFill>
              <a:effectLst/>
              <a:uFillTx/>
              <a:latin typeface="Arial"/>
            </a:endParaRPr>
          </a:p>
        </p:txBody>
      </p:sp>
      <p:sp>
        <p:nvSpPr>
          <p:cNvPr id="57" name="Shape 5"/>
          <p:cNvSpPr/>
          <p:nvPr/>
        </p:nvSpPr>
        <p:spPr>
          <a:xfrm>
            <a:off x="3749040" y="3105150"/>
            <a:ext cx="1325880" cy="360"/>
          </a:xfrm>
          <a:prstGeom prst="line">
            <a:avLst/>
          </a:prstGeom>
          <a:ln w="21590">
            <a:solidFill>
              <a:srgbClr val="5D6B78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pl-PL" sz="1800" u="none" strike="noStrike" dirty="0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8" name="Text 6"/>
          <p:cNvSpPr/>
          <p:nvPr/>
        </p:nvSpPr>
        <p:spPr>
          <a:xfrm>
            <a:off x="5166360" y="2007870"/>
            <a:ext cx="2377080" cy="255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pl-PL" sz="2000" u="none" strike="noStrike" dirty="0">
                <a:solidFill>
                  <a:srgbClr val="FFFFFF"/>
                </a:solidFill>
                <a:effectLst/>
                <a:uFillTx/>
                <a:latin typeface="Calibri" panose="020F0502020204030204" pitchFamily="34" charset="0"/>
              </a:rPr>
              <a:t>Okno kontekstu</a:t>
            </a:r>
            <a:endParaRPr lang="pl-PL" sz="2000" u="none" strike="noStrike" dirty="0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9" name="Text 7"/>
          <p:cNvSpPr/>
          <p:nvPr/>
        </p:nvSpPr>
        <p:spPr>
          <a:xfrm>
            <a:off x="5074920" y="2647950"/>
            <a:ext cx="2971799" cy="914040"/>
          </a:xfrm>
          <a:prstGeom prst="rect">
            <a:avLst/>
          </a:prstGeom>
          <a:solidFill>
            <a:srgbClr val="DBEAFE"/>
          </a:solidFill>
          <a:ln w="12700">
            <a:solidFill>
              <a:srgbClr val="93C5FD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440" tIns="1440" rIns="1440" bIns="144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pl-PL" sz="1600" dirty="0">
                <a:solidFill>
                  <a:schemeClr val="bg1">
                    <a:lumMod val="10000"/>
                  </a:schemeClr>
                </a:solidFill>
                <a:latin typeface="Aptos Mono"/>
                <a:ea typeface="Aptos Mono"/>
              </a:rPr>
              <a:t>…</a:t>
            </a:r>
            <a:r>
              <a:rPr lang="pl-PL" sz="1600" u="none" strike="noStrike" dirty="0">
                <a:solidFill>
                  <a:schemeClr val="bg1">
                    <a:lumMod val="10000"/>
                  </a:schemeClr>
                </a:solidFill>
                <a:effectLst/>
                <a:uFillTx/>
                <a:latin typeface="Aptos Mono"/>
                <a:ea typeface="Aptos Mono"/>
              </a:rPr>
              <a:t> lubi  [ kot ]  mleko ...</a:t>
            </a:r>
            <a:endParaRPr lang="pl-PL" sz="1600" u="none" strike="noStrike" dirty="0">
              <a:solidFill>
                <a:schemeClr val="bg1">
                  <a:lumMod val="10000"/>
                </a:schemeClr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pl-PL" sz="1600" u="none" strike="noStrike" dirty="0">
                <a:solidFill>
                  <a:schemeClr val="bg1">
                    <a:lumMod val="10000"/>
                  </a:schemeClr>
                </a:solidFill>
                <a:effectLst/>
                <a:uFillTx/>
                <a:latin typeface="Aptos Mono"/>
                <a:ea typeface="Aptos Mono"/>
              </a:rPr>
              <a:t> ← 2 słowa →</a:t>
            </a:r>
            <a:endParaRPr lang="pl-PL" sz="1600" u="none" strike="noStrike" dirty="0">
              <a:solidFill>
                <a:schemeClr val="bg1">
                  <a:lumMod val="10000"/>
                </a:schemeClr>
              </a:solidFill>
              <a:effectLst/>
              <a:uFillTx/>
              <a:latin typeface="Arial"/>
            </a:endParaRPr>
          </a:p>
        </p:txBody>
      </p:sp>
      <p:sp>
        <p:nvSpPr>
          <p:cNvPr id="60" name="Shape 8"/>
          <p:cNvSpPr/>
          <p:nvPr/>
        </p:nvSpPr>
        <p:spPr>
          <a:xfrm>
            <a:off x="8046720" y="3105150"/>
            <a:ext cx="1143000" cy="360"/>
          </a:xfrm>
          <a:prstGeom prst="line">
            <a:avLst/>
          </a:prstGeom>
          <a:ln w="21590">
            <a:solidFill>
              <a:srgbClr val="5D6B78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pl-PL" sz="1800" u="none" strike="noStrike" dirty="0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1" name="Text 9"/>
          <p:cNvSpPr/>
          <p:nvPr/>
        </p:nvSpPr>
        <p:spPr>
          <a:xfrm>
            <a:off x="9189720" y="2007870"/>
            <a:ext cx="2194200" cy="255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pl-PL" sz="2000" u="none" strike="noStrike" dirty="0">
                <a:solidFill>
                  <a:srgbClr val="FFFFFF"/>
                </a:solidFill>
                <a:effectLst/>
                <a:uFillTx/>
                <a:latin typeface="Calibri" panose="020F0502020204030204" pitchFamily="34" charset="0"/>
              </a:rPr>
              <a:t>Sygnał uczący</a:t>
            </a:r>
            <a:endParaRPr lang="pl-PL" sz="2000" u="none" strike="noStrike" dirty="0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2" name="Text 10"/>
          <p:cNvSpPr/>
          <p:nvPr/>
        </p:nvSpPr>
        <p:spPr>
          <a:xfrm>
            <a:off x="9189719" y="2373630"/>
            <a:ext cx="2383155" cy="1142640"/>
          </a:xfrm>
          <a:prstGeom prst="rect">
            <a:avLst/>
          </a:prstGeom>
          <a:solidFill>
            <a:srgbClr val="D1FAE5"/>
          </a:solidFill>
          <a:ln w="12700">
            <a:solidFill>
              <a:srgbClr val="86EFAC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440" tIns="1440" rIns="1440" bIns="1440" anchor="ctr">
            <a:normAutofit/>
          </a:bodyPr>
          <a:lstStyle/>
          <a:p>
            <a:pPr lvl="1">
              <a:tabLst>
                <a:tab pos="0" algn="l"/>
              </a:tabLst>
            </a:pPr>
            <a:r>
              <a:rPr lang="pl-PL" sz="1600" u="none" strike="noStrike" dirty="0">
                <a:solidFill>
                  <a:schemeClr val="bg1">
                    <a:lumMod val="10000"/>
                  </a:schemeClr>
                </a:solidFill>
                <a:effectLst/>
                <a:uFillTx/>
                <a:latin typeface="Aptos Mono"/>
                <a:ea typeface="Aptos Mono"/>
              </a:rPr>
              <a:t>(kot, lubi)</a:t>
            </a:r>
            <a:endParaRPr lang="pl-PL" sz="1600" u="none" strike="noStrike" dirty="0">
              <a:solidFill>
                <a:schemeClr val="bg1">
                  <a:lumMod val="10000"/>
                </a:schemeClr>
              </a:solidFill>
              <a:effectLst/>
              <a:uFillTx/>
              <a:latin typeface="Arial"/>
            </a:endParaRPr>
          </a:p>
          <a:p>
            <a:pPr lvl="1">
              <a:tabLst>
                <a:tab pos="0" algn="l"/>
              </a:tabLst>
            </a:pPr>
            <a:r>
              <a:rPr lang="pl-PL" sz="1600" u="none" strike="noStrike" dirty="0">
                <a:solidFill>
                  <a:schemeClr val="bg1">
                    <a:lumMod val="10000"/>
                  </a:schemeClr>
                </a:solidFill>
                <a:effectLst/>
                <a:uFillTx/>
                <a:latin typeface="Aptos Mono"/>
                <a:ea typeface="Aptos Mono"/>
              </a:rPr>
              <a:t>(kot, mleko)</a:t>
            </a:r>
            <a:endParaRPr lang="pl-PL" sz="1600" u="none" strike="noStrike" dirty="0">
              <a:solidFill>
                <a:schemeClr val="bg1">
                  <a:lumMod val="10000"/>
                </a:schemeClr>
              </a:solidFill>
              <a:effectLst/>
              <a:uFillTx/>
              <a:latin typeface="Arial"/>
            </a:endParaRPr>
          </a:p>
          <a:p>
            <a:pPr lvl="1">
              <a:tabLst>
                <a:tab pos="0" algn="l"/>
              </a:tabLst>
            </a:pPr>
            <a:r>
              <a:rPr lang="pl-PL" sz="1600" u="none" strike="noStrike" dirty="0">
                <a:solidFill>
                  <a:schemeClr val="bg1">
                    <a:lumMod val="10000"/>
                  </a:schemeClr>
                </a:solidFill>
                <a:effectLst/>
                <a:uFillTx/>
                <a:latin typeface="Aptos Mono"/>
                <a:ea typeface="Aptos Mono"/>
              </a:rPr>
              <a:t>(pies, lubi)</a:t>
            </a:r>
            <a:endParaRPr lang="pl-PL" sz="1600" u="none" strike="noStrike" dirty="0">
              <a:solidFill>
                <a:schemeClr val="bg1">
                  <a:lumMod val="10000"/>
                </a:schemeClr>
              </a:solidFill>
              <a:effectLst/>
              <a:uFillTx/>
              <a:latin typeface="Arial"/>
            </a:endParaRPr>
          </a:p>
        </p:txBody>
      </p:sp>
      <p:sp>
        <p:nvSpPr>
          <p:cNvPr id="63" name="Text 11"/>
          <p:cNvSpPr/>
          <p:nvPr/>
        </p:nvSpPr>
        <p:spPr>
          <a:xfrm>
            <a:off x="960120" y="4709160"/>
            <a:ext cx="10240920" cy="319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pl-PL" sz="2000" u="none" strike="noStrike" dirty="0">
                <a:solidFill>
                  <a:srgbClr val="FFFFFF"/>
                </a:solidFill>
                <a:effectLst/>
                <a:uFillTx/>
                <a:latin typeface="Calibri" panose="020F0502020204030204" pitchFamily="34" charset="0"/>
              </a:rPr>
              <a:t>Nie potrzeba ręcznych etykiet: tekst sam tworzy przykłady uczące.</a:t>
            </a:r>
            <a:endParaRPr lang="pl-PL" sz="2000" u="none" strike="noStrike" dirty="0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52878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Text 0"/>
          <p:cNvSpPr/>
          <p:nvPr/>
        </p:nvSpPr>
        <p:spPr>
          <a:xfrm>
            <a:off x="502920" y="347400"/>
            <a:ext cx="10835280" cy="411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pl-PL" sz="3600" u="none" strike="noStrike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latin typeface="Calibri" panose="020F0502020204030204" pitchFamily="34" charset="0"/>
                <a:ea typeface="Calibri" panose="020F0502020204030204" pitchFamily="34" charset="0"/>
              </a:rPr>
              <a:t>Dwa style uczenia reprezentacji</a:t>
            </a:r>
            <a:endParaRPr lang="pl-PL" sz="3600" u="none" strike="noStrike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FillTx/>
              <a:latin typeface="Arial"/>
            </a:endParaRPr>
          </a:p>
        </p:txBody>
      </p:sp>
      <p:sp>
        <p:nvSpPr>
          <p:cNvPr id="66" name="Text 1"/>
          <p:cNvSpPr/>
          <p:nvPr/>
        </p:nvSpPr>
        <p:spPr>
          <a:xfrm>
            <a:off x="868680" y="1236893"/>
            <a:ext cx="9414510" cy="65261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spcAft>
                <a:spcPts val="1200"/>
              </a:spcAft>
              <a:tabLst>
                <a:tab pos="0" algn="l"/>
              </a:tabLst>
            </a:pPr>
            <a:r>
              <a:rPr lang="pl-PL" sz="2000" b="0" u="none" strike="noStrike" dirty="0">
                <a:solidFill>
                  <a:srgbClr val="FFFFFF"/>
                </a:solidFill>
                <a:effectLst/>
                <a:uFillTx/>
                <a:latin typeface="Calibri" panose="020F0502020204030204" pitchFamily="34" charset="0"/>
              </a:rPr>
              <a:t>Word2vec jest lokalno-predykcyjny; </a:t>
            </a:r>
          </a:p>
          <a:p>
            <a:pPr defTabSz="914400">
              <a:lnSpc>
                <a:spcPct val="100000"/>
              </a:lnSpc>
              <a:spcAft>
                <a:spcPts val="1200"/>
              </a:spcAft>
              <a:tabLst>
                <a:tab pos="0" algn="l"/>
              </a:tabLst>
            </a:pPr>
            <a:r>
              <a:rPr lang="pl-PL" sz="2000" b="0" u="none" strike="noStrike" dirty="0" err="1">
                <a:solidFill>
                  <a:srgbClr val="FFFFFF"/>
                </a:solidFill>
                <a:effectLst/>
                <a:uFillTx/>
                <a:latin typeface="Calibri" panose="020F0502020204030204" pitchFamily="34" charset="0"/>
              </a:rPr>
              <a:t>GloVe</a:t>
            </a:r>
            <a:r>
              <a:rPr lang="pl-PL" sz="2000" b="0" u="none" strike="noStrike" dirty="0">
                <a:solidFill>
                  <a:srgbClr val="FFFFFF"/>
                </a:solidFill>
                <a:effectLst/>
                <a:uFillTx/>
                <a:latin typeface="Calibri" panose="020F0502020204030204" pitchFamily="34" charset="0"/>
              </a:rPr>
              <a:t> globalnie </a:t>
            </a:r>
            <a:r>
              <a:rPr lang="pl-PL" sz="2000" b="0" u="none" strike="noStrike" dirty="0" err="1">
                <a:solidFill>
                  <a:srgbClr val="FFFFFF"/>
                </a:solidFill>
                <a:effectLst/>
                <a:uFillTx/>
                <a:latin typeface="Calibri" panose="020F0502020204030204" pitchFamily="34" charset="0"/>
              </a:rPr>
              <a:t>faktoryzuje</a:t>
            </a:r>
            <a:r>
              <a:rPr lang="pl-PL" sz="2000" b="0" u="none" strike="noStrike" dirty="0">
                <a:solidFill>
                  <a:srgbClr val="FFFFFF"/>
                </a:solidFill>
                <a:effectLst/>
                <a:uFillTx/>
                <a:latin typeface="Calibri" panose="020F0502020204030204" pitchFamily="34" charset="0"/>
              </a:rPr>
              <a:t> statystyki współwystąpień.</a:t>
            </a:r>
            <a:endParaRPr lang="pl-PL" sz="2000" b="0" u="none" strike="noStrike" dirty="0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8" name="Shape 3"/>
          <p:cNvSpPr/>
          <p:nvPr/>
        </p:nvSpPr>
        <p:spPr>
          <a:xfrm>
            <a:off x="3566160" y="3697605"/>
            <a:ext cx="1005840" cy="360"/>
          </a:xfrm>
          <a:prstGeom prst="line">
            <a:avLst/>
          </a:prstGeom>
          <a:ln w="25400">
            <a:solidFill>
              <a:srgbClr val="2563EB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pl-PL" sz="18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9" name="Shape 4"/>
          <p:cNvSpPr/>
          <p:nvPr/>
        </p:nvSpPr>
        <p:spPr>
          <a:xfrm>
            <a:off x="7635240" y="3697605"/>
            <a:ext cx="1097280" cy="360"/>
          </a:xfrm>
          <a:prstGeom prst="line">
            <a:avLst/>
          </a:prstGeom>
          <a:ln w="25400">
            <a:solidFill>
              <a:srgbClr val="EA580C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pl-PL" sz="18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0" name="Text 5"/>
          <p:cNvSpPr/>
          <p:nvPr/>
        </p:nvSpPr>
        <p:spPr>
          <a:xfrm>
            <a:off x="868680" y="2828925"/>
            <a:ext cx="2468520" cy="822600"/>
          </a:xfrm>
          <a:prstGeom prst="rect">
            <a:avLst/>
          </a:prstGeom>
          <a:solidFill>
            <a:srgbClr val="DBEAFE"/>
          </a:solidFill>
          <a:ln w="12700">
            <a:solidFill>
              <a:srgbClr val="93C5FD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440" tIns="1440" rIns="1440" bIns="144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pl-PL" sz="2000" b="1" u="none" strike="noStrike" dirty="0">
                <a:solidFill>
                  <a:srgbClr val="2563EB"/>
                </a:solidFill>
                <a:effectLst/>
                <a:uFillTx/>
                <a:latin typeface="Calibri" panose="020F0502020204030204" pitchFamily="34" charset="0"/>
                <a:ea typeface="Calibri" panose="020F0502020204030204" pitchFamily="34" charset="0"/>
              </a:rPr>
              <a:t>word2vec</a:t>
            </a:r>
            <a:endParaRPr lang="pl-PL" sz="20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1" name="Text 6"/>
          <p:cNvSpPr/>
          <p:nvPr/>
        </p:nvSpPr>
        <p:spPr>
          <a:xfrm>
            <a:off x="777240" y="3834765"/>
            <a:ext cx="2788560" cy="959760"/>
          </a:xfrm>
          <a:prstGeom prst="rect">
            <a:avLst/>
          </a:prstGeom>
          <a:solidFill>
            <a:srgbClr val="FFFFFF"/>
          </a:solidFill>
          <a:ln w="12700">
            <a:solidFill>
              <a:srgbClr val="BFDBFE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440" tIns="1440" rIns="1440" bIns="144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pl-PL" b="0" u="none" strike="noStrike" dirty="0">
                <a:solidFill>
                  <a:srgbClr val="17212B"/>
                </a:solidFill>
                <a:effectLst/>
                <a:uFillTx/>
                <a:latin typeface="Calibri" panose="020F0502020204030204" pitchFamily="34" charset="0"/>
                <a:ea typeface="Calibri" panose="020F0502020204030204" pitchFamily="34" charset="0"/>
              </a:rPr>
              <a:t>uczy przewidywać słowo z kontekstu albo kontekst </a:t>
            </a:r>
            <a:br>
              <a:rPr lang="pl-PL" b="0" u="none" strike="noStrike" dirty="0">
                <a:solidFill>
                  <a:srgbClr val="17212B"/>
                </a:solidFill>
                <a:effectLst/>
                <a:uFillTx/>
                <a:latin typeface="Calibri" panose="020F0502020204030204" pitchFamily="34" charset="0"/>
                <a:ea typeface="Calibri" panose="020F0502020204030204" pitchFamily="34" charset="0"/>
              </a:rPr>
            </a:br>
            <a:r>
              <a:rPr lang="pl-PL" b="0" u="none" strike="noStrike" dirty="0">
                <a:solidFill>
                  <a:srgbClr val="17212B"/>
                </a:solidFill>
                <a:effectLst/>
                <a:uFillTx/>
                <a:latin typeface="Calibri" panose="020F0502020204030204" pitchFamily="34" charset="0"/>
                <a:ea typeface="Calibri" panose="020F0502020204030204" pitchFamily="34" charset="0"/>
              </a:rPr>
              <a:t>ze słowa</a:t>
            </a:r>
            <a:endParaRPr lang="pl-PL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2" name="Text 7"/>
          <p:cNvSpPr/>
          <p:nvPr/>
        </p:nvSpPr>
        <p:spPr>
          <a:xfrm>
            <a:off x="4160520" y="3103245"/>
            <a:ext cx="1828440" cy="1142640"/>
          </a:xfrm>
          <a:prstGeom prst="rect">
            <a:avLst/>
          </a:prstGeom>
          <a:solidFill>
            <a:srgbClr val="EFF6FF"/>
          </a:solidFill>
          <a:ln w="12700">
            <a:solidFill>
              <a:srgbClr val="93C5FD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440" tIns="1440" rIns="1440" bIns="144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pl-PL" b="1" u="none" strike="noStrike" dirty="0">
                <a:solidFill>
                  <a:srgbClr val="2563EB"/>
                </a:solidFill>
                <a:effectLst/>
                <a:uFillTx/>
                <a:latin typeface="Calibri" panose="020F0502020204030204" pitchFamily="34" charset="0"/>
                <a:ea typeface="Calibri" panose="020F0502020204030204" pitchFamily="34" charset="0"/>
              </a:rPr>
              <a:t>wektory jako parametry sieci</a:t>
            </a:r>
            <a:endParaRPr lang="pl-PL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3" name="Text 8"/>
          <p:cNvSpPr/>
          <p:nvPr/>
        </p:nvSpPr>
        <p:spPr>
          <a:xfrm>
            <a:off x="8823960" y="2828925"/>
            <a:ext cx="2331360" cy="822600"/>
          </a:xfrm>
          <a:prstGeom prst="rect">
            <a:avLst/>
          </a:prstGeom>
          <a:solidFill>
            <a:srgbClr val="FFEDD5"/>
          </a:solidFill>
          <a:ln w="12700">
            <a:solidFill>
              <a:srgbClr val="FDBA74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440" tIns="1440" rIns="1440" bIns="144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pl-PL" sz="2000" b="1" u="none" strike="noStrike" dirty="0" err="1">
                <a:solidFill>
                  <a:srgbClr val="EA580C"/>
                </a:solidFill>
                <a:effectLst/>
                <a:uFillTx/>
                <a:latin typeface="Calibri" panose="020F0502020204030204" pitchFamily="34" charset="0"/>
                <a:ea typeface="Calibri" panose="020F0502020204030204" pitchFamily="34" charset="0"/>
              </a:rPr>
              <a:t>GloVe</a:t>
            </a:r>
            <a:endParaRPr lang="pl-PL" sz="20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4" name="Text 9"/>
          <p:cNvSpPr/>
          <p:nvPr/>
        </p:nvSpPr>
        <p:spPr>
          <a:xfrm>
            <a:off x="8549640" y="3834765"/>
            <a:ext cx="2788560" cy="959760"/>
          </a:xfrm>
          <a:prstGeom prst="rect">
            <a:avLst/>
          </a:prstGeom>
          <a:solidFill>
            <a:srgbClr val="FFFFFF"/>
          </a:solidFill>
          <a:ln w="12700">
            <a:solidFill>
              <a:srgbClr val="FED7AA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440" tIns="1440" rIns="1440" bIns="144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pl-PL" b="0" u="none" strike="noStrike" dirty="0">
                <a:solidFill>
                  <a:srgbClr val="17212B"/>
                </a:solidFill>
                <a:effectLst/>
                <a:uFillTx/>
                <a:latin typeface="Calibri" panose="020F0502020204030204" pitchFamily="34" charset="0"/>
                <a:ea typeface="Calibri" panose="020F0502020204030204" pitchFamily="34" charset="0"/>
              </a:rPr>
              <a:t>dopasowuje wektory do macierzy współwystąpień słów</a:t>
            </a:r>
            <a:endParaRPr lang="pl-PL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5" name="Text 10"/>
          <p:cNvSpPr/>
          <p:nvPr/>
        </p:nvSpPr>
        <p:spPr>
          <a:xfrm>
            <a:off x="6537960" y="3103245"/>
            <a:ext cx="1828440" cy="1142640"/>
          </a:xfrm>
          <a:prstGeom prst="rect">
            <a:avLst/>
          </a:prstGeom>
          <a:solidFill>
            <a:srgbClr val="FFF7ED"/>
          </a:solidFill>
          <a:ln w="12700">
            <a:solidFill>
              <a:srgbClr val="FDBA74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440" tIns="1440" rIns="1440" bIns="144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pl-PL" b="1" u="none" strike="noStrike" dirty="0">
                <a:solidFill>
                  <a:srgbClr val="EA580C"/>
                </a:solidFill>
                <a:effectLst/>
                <a:uFillTx/>
                <a:latin typeface="Calibri" panose="020F0502020204030204" pitchFamily="34" charset="0"/>
                <a:ea typeface="Calibri" panose="020F0502020204030204" pitchFamily="34" charset="0"/>
              </a:rPr>
              <a:t>globalna informacja o korpusie</a:t>
            </a:r>
            <a:endParaRPr lang="pl-PL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6" name="Shape 11"/>
          <p:cNvSpPr/>
          <p:nvPr/>
        </p:nvSpPr>
        <p:spPr>
          <a:xfrm>
            <a:off x="6053040" y="2783205"/>
            <a:ext cx="360" cy="2286000"/>
          </a:xfrm>
          <a:prstGeom prst="line">
            <a:avLst/>
          </a:prstGeom>
          <a:ln w="12700">
            <a:solidFill>
              <a:srgbClr val="D6D0C7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pl-PL" sz="18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8164386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Text 0"/>
          <p:cNvSpPr/>
          <p:nvPr/>
        </p:nvSpPr>
        <p:spPr>
          <a:xfrm>
            <a:off x="1569720" y="343260"/>
            <a:ext cx="8137800" cy="411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3600" u="none" strike="noStrike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latin typeface="Calibri" panose="020F0502020204030204" pitchFamily="34" charset="0"/>
                <a:ea typeface="Calibri" panose="020F0502020204030204" pitchFamily="34" charset="0"/>
              </a:rPr>
              <a:t>Word2vec: CBOW</a:t>
            </a:r>
            <a:endParaRPr lang="pl-PL" sz="3600" u="none" strike="noStrike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FillTx/>
              <a:latin typeface="Arial"/>
            </a:endParaRPr>
          </a:p>
        </p:txBody>
      </p:sp>
      <p:sp>
        <p:nvSpPr>
          <p:cNvPr id="79" name="Text 1"/>
          <p:cNvSpPr/>
          <p:nvPr/>
        </p:nvSpPr>
        <p:spPr>
          <a:xfrm>
            <a:off x="997004" y="973043"/>
            <a:ext cx="9632895" cy="107005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pl-PL" sz="2000" b="0" u="none" strike="noStrike" dirty="0">
                <a:solidFill>
                  <a:srgbClr val="FFFFFF"/>
                </a:solidFill>
                <a:effectLst/>
                <a:uFillTx/>
                <a:latin typeface="Calibri" panose="020F0502020204030204" pitchFamily="34" charset="0"/>
              </a:rPr>
              <a:t>CBOW przewiduje słowo środkowe na podstawie średniej </a:t>
            </a:r>
            <a:r>
              <a:rPr lang="pl-PL" sz="2000" b="0" u="none" strike="noStrike" dirty="0" err="1">
                <a:solidFill>
                  <a:srgbClr val="FFFFFF"/>
                </a:solidFill>
                <a:effectLst/>
                <a:uFillTx/>
                <a:latin typeface="Calibri" panose="020F0502020204030204" pitchFamily="34" charset="0"/>
              </a:rPr>
              <a:t>zanurzeń</a:t>
            </a:r>
            <a:r>
              <a:rPr lang="pl-PL" sz="2000" b="0" u="none" strike="noStrike" dirty="0">
                <a:solidFill>
                  <a:srgbClr val="FFFFFF"/>
                </a:solidFill>
                <a:effectLst/>
                <a:uFillTx/>
                <a:latin typeface="Calibri" panose="020F0502020204030204" pitchFamily="34" charset="0"/>
              </a:rPr>
              <a:t> kontekstu.</a:t>
            </a:r>
            <a:endParaRPr lang="pl-PL" sz="2000" b="0" u="none" strike="noStrike" dirty="0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1" name="Shape 3"/>
          <p:cNvSpPr/>
          <p:nvPr/>
        </p:nvSpPr>
        <p:spPr>
          <a:xfrm>
            <a:off x="2880360" y="2743200"/>
            <a:ext cx="1051560" cy="360"/>
          </a:xfrm>
          <a:prstGeom prst="line">
            <a:avLst/>
          </a:prstGeom>
          <a:ln w="25400">
            <a:solidFill>
              <a:srgbClr val="2563EB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pl-PL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2" name="Shape 4"/>
          <p:cNvSpPr/>
          <p:nvPr/>
        </p:nvSpPr>
        <p:spPr>
          <a:xfrm>
            <a:off x="5440680" y="2743200"/>
            <a:ext cx="1051560" cy="360"/>
          </a:xfrm>
          <a:prstGeom prst="line">
            <a:avLst/>
          </a:prstGeom>
          <a:ln w="25400">
            <a:solidFill>
              <a:srgbClr val="2563EB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pl-PL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3" name="Shape 5"/>
          <p:cNvSpPr/>
          <p:nvPr/>
        </p:nvSpPr>
        <p:spPr>
          <a:xfrm>
            <a:off x="7726680" y="2743200"/>
            <a:ext cx="1097280" cy="360"/>
          </a:xfrm>
          <a:prstGeom prst="line">
            <a:avLst/>
          </a:prstGeom>
          <a:ln w="25400">
            <a:solidFill>
              <a:srgbClr val="2563EB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pl-PL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4" name="Text 6"/>
          <p:cNvSpPr/>
          <p:nvPr/>
        </p:nvSpPr>
        <p:spPr>
          <a:xfrm>
            <a:off x="777240" y="2057400"/>
            <a:ext cx="1965600" cy="1325520"/>
          </a:xfrm>
          <a:prstGeom prst="rect">
            <a:avLst/>
          </a:prstGeom>
          <a:solidFill>
            <a:srgbClr val="DBEAFE"/>
          </a:solidFill>
          <a:ln w="12700">
            <a:solidFill>
              <a:srgbClr val="93C5FD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440" tIns="1440" rIns="1440" bIns="144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0" u="none" strike="noStrike">
                <a:solidFill>
                  <a:srgbClr val="17212B"/>
                </a:solidFill>
                <a:effectLst/>
                <a:uFillTx/>
                <a:latin typeface="Aptos Mono"/>
                <a:ea typeface="Aptos Mono"/>
              </a:rPr>
              <a:t>w(t−2)</a:t>
            </a:r>
            <a:endParaRPr lang="pl-PL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0" u="none" strike="noStrike">
                <a:solidFill>
                  <a:srgbClr val="17212B"/>
                </a:solidFill>
                <a:effectLst/>
                <a:uFillTx/>
                <a:latin typeface="Aptos Mono"/>
                <a:ea typeface="Aptos Mono"/>
              </a:rPr>
              <a:t>w(t−1)</a:t>
            </a:r>
            <a:endParaRPr lang="pl-PL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0" u="none" strike="noStrike">
                <a:solidFill>
                  <a:srgbClr val="17212B"/>
                </a:solidFill>
                <a:effectLst/>
                <a:uFillTx/>
                <a:latin typeface="Aptos Mono"/>
                <a:ea typeface="Aptos Mono"/>
              </a:rPr>
              <a:t>w(t+1)</a:t>
            </a:r>
            <a:endParaRPr lang="pl-PL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0" u="none" strike="noStrike">
                <a:solidFill>
                  <a:srgbClr val="17212B"/>
                </a:solidFill>
                <a:effectLst/>
                <a:uFillTx/>
                <a:latin typeface="Aptos Mono"/>
                <a:ea typeface="Aptos Mono"/>
              </a:rPr>
              <a:t>w(t+2)</a:t>
            </a:r>
            <a:endParaRPr lang="pl-PL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5" name="Text 7"/>
          <p:cNvSpPr/>
          <p:nvPr/>
        </p:nvSpPr>
        <p:spPr>
          <a:xfrm>
            <a:off x="3931920" y="2240280"/>
            <a:ext cx="1462680" cy="959760"/>
          </a:xfrm>
          <a:prstGeom prst="rect">
            <a:avLst/>
          </a:prstGeom>
          <a:solidFill>
            <a:srgbClr val="EFF6FF"/>
          </a:solidFill>
          <a:ln w="12700">
            <a:solidFill>
              <a:srgbClr val="93C5FD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440" tIns="1440" rIns="1440" bIns="144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u="none" strike="noStrike" dirty="0" err="1">
                <a:solidFill>
                  <a:srgbClr val="2563EB"/>
                </a:solidFill>
                <a:effectLst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zanurzenia</a:t>
            </a:r>
            <a:endParaRPr lang="pl-PL" u="none" strike="noStrike" dirty="0">
              <a:solidFill>
                <a:srgbClr val="000000"/>
              </a:solidFill>
              <a:effectLst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u="none" strike="noStrike" dirty="0">
                <a:solidFill>
                  <a:srgbClr val="2563EB"/>
                </a:solidFill>
                <a:effectLst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+ </a:t>
            </a:r>
            <a:r>
              <a:rPr lang="en-US" u="none" strike="noStrike" dirty="0" err="1">
                <a:solidFill>
                  <a:srgbClr val="2563EB"/>
                </a:solidFill>
                <a:effectLst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średnia</a:t>
            </a:r>
            <a:endParaRPr lang="pl-PL" u="none" strike="noStrike" dirty="0">
              <a:solidFill>
                <a:srgbClr val="000000"/>
              </a:solidFill>
              <a:effectLst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6" name="Text 8"/>
          <p:cNvSpPr/>
          <p:nvPr/>
        </p:nvSpPr>
        <p:spPr>
          <a:xfrm>
            <a:off x="6492240" y="2240280"/>
            <a:ext cx="1234080" cy="959760"/>
          </a:xfrm>
          <a:prstGeom prst="rect">
            <a:avLst/>
          </a:prstGeom>
          <a:solidFill>
            <a:srgbClr val="FFFFFF"/>
          </a:solidFill>
          <a:ln w="12700">
            <a:solidFill>
              <a:srgbClr val="93C5FD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440" tIns="1440" rIns="1440" bIns="144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u="none" strike="noStrike" dirty="0" err="1">
                <a:solidFill>
                  <a:srgbClr val="17212B"/>
                </a:solidFill>
                <a:effectLst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wektor</a:t>
            </a:r>
            <a:endParaRPr lang="pl-PL" u="none" strike="noStrike" dirty="0">
              <a:solidFill>
                <a:srgbClr val="000000"/>
              </a:solidFill>
              <a:effectLst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u="none" strike="noStrike" dirty="0" err="1">
                <a:solidFill>
                  <a:srgbClr val="17212B"/>
                </a:solidFill>
                <a:effectLst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kontekstu</a:t>
            </a:r>
            <a:endParaRPr lang="pl-PL" u="none" strike="noStrike" dirty="0">
              <a:solidFill>
                <a:srgbClr val="000000"/>
              </a:solidFill>
              <a:effectLst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7" name="Text 9"/>
          <p:cNvSpPr/>
          <p:nvPr/>
        </p:nvSpPr>
        <p:spPr>
          <a:xfrm>
            <a:off x="8823960" y="2240280"/>
            <a:ext cx="2057040" cy="959760"/>
          </a:xfrm>
          <a:prstGeom prst="rect">
            <a:avLst/>
          </a:prstGeom>
          <a:solidFill>
            <a:srgbClr val="D1FAE5"/>
          </a:solidFill>
          <a:ln w="12700">
            <a:solidFill>
              <a:srgbClr val="86EFAC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440" tIns="1440" rIns="1440" bIns="144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u="none" strike="noStrike" dirty="0" err="1">
                <a:solidFill>
                  <a:srgbClr val="059669"/>
                </a:solidFill>
                <a:effectLst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softmax</a:t>
            </a:r>
            <a:endParaRPr lang="pl-PL" u="none" strike="noStrike" dirty="0">
              <a:solidFill>
                <a:srgbClr val="000000"/>
              </a:solidFill>
              <a:effectLst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u="none" strike="noStrike" dirty="0">
                <a:solidFill>
                  <a:srgbClr val="059669"/>
                </a:solidFill>
                <a:effectLst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P(</a:t>
            </a:r>
            <a:r>
              <a:rPr lang="en-US" u="none" strike="noStrike" dirty="0" err="1">
                <a:solidFill>
                  <a:srgbClr val="059669"/>
                </a:solidFill>
                <a:effectLst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w|kontekst</a:t>
            </a:r>
            <a:r>
              <a:rPr lang="en-US" u="none" strike="noStrike" dirty="0">
                <a:solidFill>
                  <a:srgbClr val="059669"/>
                </a:solidFill>
                <a:effectLst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pl-PL" u="none" strike="noStrike" dirty="0">
              <a:solidFill>
                <a:srgbClr val="000000"/>
              </a:solidFill>
              <a:effectLst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8" name="Text 10"/>
          <p:cNvSpPr/>
          <p:nvPr/>
        </p:nvSpPr>
        <p:spPr>
          <a:xfrm>
            <a:off x="1066980" y="3777286"/>
            <a:ext cx="7756980" cy="81376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pl-PL" sz="2000" dirty="0">
                <a:solidFill>
                  <a:srgbClr val="FFFFFF"/>
                </a:solidFill>
                <a:latin typeface="Calibri" panose="020F0502020204030204" pitchFamily="34" charset="0"/>
              </a:rPr>
              <a:t>CBOW = </a:t>
            </a:r>
            <a:r>
              <a:rPr lang="pl-PL" sz="2000" dirty="0" err="1">
                <a:solidFill>
                  <a:srgbClr val="FFFFFF"/>
                </a:solidFill>
                <a:latin typeface="Calibri" panose="020F0502020204030204" pitchFamily="34" charset="0"/>
              </a:rPr>
              <a:t>Continuous</a:t>
            </a:r>
            <a:r>
              <a:rPr lang="pl-PL" sz="2000" dirty="0">
                <a:solidFill>
                  <a:srgbClr val="FFFFFF"/>
                </a:solidFill>
                <a:latin typeface="Calibri" panose="020F0502020204030204" pitchFamily="34" charset="0"/>
              </a:rPr>
              <a:t> </a:t>
            </a:r>
            <a:r>
              <a:rPr lang="pl-PL" sz="2000" dirty="0" err="1">
                <a:solidFill>
                  <a:srgbClr val="FFFFFF"/>
                </a:solidFill>
                <a:latin typeface="Calibri" panose="020F0502020204030204" pitchFamily="34" charset="0"/>
              </a:rPr>
              <a:t>Bag</a:t>
            </a:r>
            <a:r>
              <a:rPr lang="pl-PL" sz="2000" dirty="0">
                <a:solidFill>
                  <a:srgbClr val="FFFFFF"/>
                </a:solidFill>
                <a:latin typeface="Calibri" panose="020F0502020204030204" pitchFamily="34" charset="0"/>
              </a:rPr>
              <a:t> of </a:t>
            </a:r>
            <a:r>
              <a:rPr lang="pl-PL" sz="2000" dirty="0" err="1">
                <a:solidFill>
                  <a:srgbClr val="FFFFFF"/>
                </a:solidFill>
                <a:latin typeface="Calibri" panose="020F0502020204030204" pitchFamily="34" charset="0"/>
              </a:rPr>
              <a:t>Words</a:t>
            </a:r>
            <a:endParaRPr lang="pl-PL" sz="2000" dirty="0">
              <a:solidFill>
                <a:srgbClr val="FFFFFF"/>
              </a:solidFill>
              <a:latin typeface="Calibri" panose="020F0502020204030204" pitchFamily="34" charset="0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pl-PL" sz="2000" u="none" strike="noStrike" dirty="0">
                <a:solidFill>
                  <a:srgbClr val="FFFFFF"/>
                </a:solidFill>
                <a:effectLst/>
                <a:uFillTx/>
                <a:latin typeface="Calibri" panose="020F0502020204030204" pitchFamily="34" charset="0"/>
              </a:rPr>
              <a:t>Dobre dla częstych słów, zwykle szybsze od skip-gram.</a:t>
            </a:r>
            <a:endParaRPr lang="pl-PL" sz="2000" u="none" strike="noStrike" dirty="0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9" name="Text 11"/>
          <p:cNvSpPr/>
          <p:nvPr/>
        </p:nvSpPr>
        <p:spPr>
          <a:xfrm>
            <a:off x="11201400" y="6446520"/>
            <a:ext cx="548280" cy="182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50" b="0" u="none" strike="noStrike" dirty="0">
                <a:solidFill>
                  <a:srgbClr val="9A9288"/>
                </a:solidFill>
                <a:effectLst/>
                <a:uFillTx/>
                <a:latin typeface="Calibri" panose="020F0502020204030204" pitchFamily="34" charset="0"/>
              </a:rPr>
              <a:t>5/14</a:t>
            </a:r>
            <a:endParaRPr lang="pl-PL" sz="85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87E7F6E-F22A-5F67-C032-12380BF7FC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02869" y="3553186"/>
            <a:ext cx="1485900" cy="17145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161D9B6-9F66-EAFB-4034-B0D5A1FEDB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90447" y="3562711"/>
            <a:ext cx="2867025" cy="1704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538273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Text 0"/>
          <p:cNvSpPr/>
          <p:nvPr/>
        </p:nvSpPr>
        <p:spPr>
          <a:xfrm>
            <a:off x="1828800" y="215100"/>
            <a:ext cx="8137800" cy="411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3600" u="none" strike="noStrike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latin typeface="Calibri" panose="020F0502020204030204" pitchFamily="34" charset="0"/>
                <a:ea typeface="Calibri" panose="020F0502020204030204" pitchFamily="34" charset="0"/>
              </a:rPr>
              <a:t>Word2vec: Skip-gram</a:t>
            </a:r>
            <a:endParaRPr lang="pl-PL" sz="3600" u="none" strike="noStrike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FillTx/>
              <a:latin typeface="Arial"/>
            </a:endParaRPr>
          </a:p>
        </p:txBody>
      </p:sp>
      <p:sp>
        <p:nvSpPr>
          <p:cNvPr id="91" name="Text 1"/>
          <p:cNvSpPr/>
          <p:nvPr/>
        </p:nvSpPr>
        <p:spPr>
          <a:xfrm>
            <a:off x="905234" y="912150"/>
            <a:ext cx="9600840" cy="100359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pl-PL" sz="2000" b="0" u="none" strike="noStrike" dirty="0">
                <a:solidFill>
                  <a:srgbClr val="FFFFFF"/>
                </a:solidFill>
                <a:effectLst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Skip-gram robi zadanie odwrotne: ze słowa środkowego przewiduje słowa kontekstu.</a:t>
            </a:r>
            <a:br>
              <a:rPr lang="pl-PL" sz="2000" b="0" u="none" strike="noStrike" dirty="0">
                <a:solidFill>
                  <a:srgbClr val="FFFFFF"/>
                </a:solidFill>
                <a:effectLst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pl-PL" sz="2000" b="0" u="none" strike="noStrike" dirty="0" err="1">
                <a:solidFill>
                  <a:srgbClr val="FFFFFF"/>
                </a:solidFill>
                <a:effectLst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Ngramy</a:t>
            </a:r>
            <a:r>
              <a:rPr lang="pl-PL" sz="2000" b="0" u="none" strike="noStrike" dirty="0">
                <a:solidFill>
                  <a:srgbClr val="FFFFFF"/>
                </a:solidFill>
                <a:effectLst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to kolejne N </a:t>
            </a:r>
            <a:r>
              <a:rPr lang="pl-PL" sz="2000" b="0" u="none" strike="noStrike" dirty="0" err="1">
                <a:solidFill>
                  <a:srgbClr val="FFFFFF"/>
                </a:solidFill>
                <a:effectLst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słow</a:t>
            </a:r>
            <a:r>
              <a:rPr lang="pl-PL" sz="2000" b="0" u="none" strike="noStrike" dirty="0">
                <a:solidFill>
                  <a:srgbClr val="FFFFFF"/>
                </a:solidFill>
                <a:effectLst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/znaków, tu przeskakujemy (skip) jedno. </a:t>
            </a:r>
          </a:p>
        </p:txBody>
      </p:sp>
      <p:sp>
        <p:nvSpPr>
          <p:cNvPr id="93" name="Shape 3"/>
          <p:cNvSpPr/>
          <p:nvPr/>
        </p:nvSpPr>
        <p:spPr>
          <a:xfrm>
            <a:off x="3200400" y="3481470"/>
            <a:ext cx="1280160" cy="360"/>
          </a:xfrm>
          <a:prstGeom prst="line">
            <a:avLst/>
          </a:prstGeom>
          <a:ln w="25400">
            <a:solidFill>
              <a:srgbClr val="7C3AED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pl-PL" sz="1800" b="0" u="none" strike="noStrike" dirty="0">
              <a:solidFill>
                <a:srgbClr val="000000"/>
              </a:solidFill>
              <a:effectLst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4" name="Shape 4"/>
          <p:cNvSpPr/>
          <p:nvPr/>
        </p:nvSpPr>
        <p:spPr>
          <a:xfrm flipV="1">
            <a:off x="6583680" y="2526030"/>
            <a:ext cx="1737360" cy="731520"/>
          </a:xfrm>
          <a:prstGeom prst="line">
            <a:avLst/>
          </a:prstGeom>
          <a:ln w="22860">
            <a:solidFill>
              <a:srgbClr val="7C3AED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pl-PL" sz="1800" b="0" u="none" strike="noStrike" dirty="0">
              <a:solidFill>
                <a:srgbClr val="000000"/>
              </a:solidFill>
              <a:effectLst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5" name="Shape 5"/>
          <p:cNvSpPr/>
          <p:nvPr/>
        </p:nvSpPr>
        <p:spPr>
          <a:xfrm>
            <a:off x="6583680" y="3486150"/>
            <a:ext cx="1737360" cy="360"/>
          </a:xfrm>
          <a:prstGeom prst="line">
            <a:avLst/>
          </a:prstGeom>
          <a:ln w="22860">
            <a:solidFill>
              <a:srgbClr val="7C3AED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pl-PL" sz="1800" b="0" u="none" strike="noStrike" dirty="0">
              <a:solidFill>
                <a:srgbClr val="000000"/>
              </a:solidFill>
              <a:effectLst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6" name="Shape 6"/>
          <p:cNvSpPr/>
          <p:nvPr/>
        </p:nvSpPr>
        <p:spPr>
          <a:xfrm>
            <a:off x="6583680" y="3714750"/>
            <a:ext cx="1737360" cy="731520"/>
          </a:xfrm>
          <a:prstGeom prst="line">
            <a:avLst/>
          </a:prstGeom>
          <a:ln w="22860">
            <a:solidFill>
              <a:srgbClr val="7C3AED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pl-PL" sz="1800" b="0" u="none" strike="noStrike" dirty="0">
              <a:solidFill>
                <a:srgbClr val="000000"/>
              </a:solidFill>
              <a:effectLst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7" name="Text 7"/>
          <p:cNvSpPr/>
          <p:nvPr/>
        </p:nvSpPr>
        <p:spPr>
          <a:xfrm>
            <a:off x="960120" y="3074670"/>
            <a:ext cx="1919880" cy="822600"/>
          </a:xfrm>
          <a:prstGeom prst="rect">
            <a:avLst/>
          </a:prstGeom>
          <a:solidFill>
            <a:srgbClr val="EDE9FE"/>
          </a:solidFill>
          <a:ln w="12700">
            <a:solidFill>
              <a:srgbClr val="C4B5FD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440" tIns="1440" rIns="1440" bIns="144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pl-PL" sz="2000" b="1" u="none" strike="noStrike" dirty="0">
                <a:solidFill>
                  <a:schemeClr val="accent6">
                    <a:lumMod val="50000"/>
                  </a:schemeClr>
                </a:solidFill>
                <a:effectLst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w(t)</a:t>
            </a:r>
            <a:endParaRPr lang="pl-PL" sz="2000" b="0" u="none" strike="noStrike" dirty="0">
              <a:solidFill>
                <a:schemeClr val="accent6">
                  <a:lumMod val="50000"/>
                </a:schemeClr>
              </a:solidFill>
              <a:effectLst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pl-PL" sz="2000" b="1" u="none" strike="noStrike" dirty="0">
                <a:solidFill>
                  <a:schemeClr val="accent6">
                    <a:lumMod val="50000"/>
                  </a:schemeClr>
                </a:solidFill>
                <a:effectLst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„kot”</a:t>
            </a:r>
            <a:endParaRPr lang="pl-PL" sz="2000" b="0" u="none" strike="noStrike" dirty="0">
              <a:solidFill>
                <a:schemeClr val="accent6">
                  <a:lumMod val="50000"/>
                </a:schemeClr>
              </a:solidFill>
              <a:effectLst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8" name="Text 8"/>
          <p:cNvSpPr/>
          <p:nvPr/>
        </p:nvSpPr>
        <p:spPr>
          <a:xfrm>
            <a:off x="4709160" y="3074670"/>
            <a:ext cx="1554120" cy="822600"/>
          </a:xfrm>
          <a:prstGeom prst="rect">
            <a:avLst/>
          </a:prstGeom>
          <a:solidFill>
            <a:srgbClr val="F5F3FF"/>
          </a:solidFill>
          <a:ln w="12700">
            <a:solidFill>
              <a:srgbClr val="C4B5FD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440" tIns="1440" rIns="1440" bIns="144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pl-PL" sz="2000" u="none" strike="noStrike" dirty="0">
                <a:solidFill>
                  <a:schemeClr val="accent6">
                    <a:lumMod val="50000"/>
                  </a:schemeClr>
                </a:solidFill>
                <a:effectLst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zanurzenie</a:t>
            </a:r>
          </a:p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pl-PL" sz="2000" u="none" strike="noStrike" dirty="0">
                <a:solidFill>
                  <a:schemeClr val="accent6">
                    <a:lumMod val="50000"/>
                  </a:schemeClr>
                </a:solidFill>
                <a:effectLst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słowa</a:t>
            </a:r>
          </a:p>
        </p:txBody>
      </p:sp>
      <p:sp>
        <p:nvSpPr>
          <p:cNvPr id="99" name="Text 9"/>
          <p:cNvSpPr/>
          <p:nvPr/>
        </p:nvSpPr>
        <p:spPr>
          <a:xfrm>
            <a:off x="8321040" y="2160270"/>
            <a:ext cx="2377080" cy="502560"/>
          </a:xfrm>
          <a:prstGeom prst="rect">
            <a:avLst/>
          </a:prstGeom>
          <a:solidFill>
            <a:srgbClr val="FFFFFF"/>
          </a:solidFill>
          <a:ln w="12700">
            <a:solidFill>
              <a:srgbClr val="C4B5FD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440" tIns="1440" rIns="1440" bIns="144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pl-PL" b="0" u="none" strike="noStrike" dirty="0">
                <a:solidFill>
                  <a:srgbClr val="17212B"/>
                </a:solidFill>
                <a:effectLst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w(t−2), w(t−1)</a:t>
            </a:r>
            <a:endParaRPr lang="pl-PL" b="0" u="none" strike="noStrike" dirty="0">
              <a:solidFill>
                <a:srgbClr val="000000"/>
              </a:solidFill>
              <a:effectLst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0" name="Text 10"/>
          <p:cNvSpPr/>
          <p:nvPr/>
        </p:nvSpPr>
        <p:spPr>
          <a:xfrm>
            <a:off x="8321040" y="3230190"/>
            <a:ext cx="2377080" cy="502560"/>
          </a:xfrm>
          <a:prstGeom prst="rect">
            <a:avLst/>
          </a:prstGeom>
          <a:solidFill>
            <a:srgbClr val="FFFFFF"/>
          </a:solidFill>
          <a:ln w="12700">
            <a:solidFill>
              <a:srgbClr val="C4B5FD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440" tIns="1440" rIns="1440" bIns="144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pl-PL" b="0" u="none" strike="noStrike" dirty="0">
                <a:solidFill>
                  <a:srgbClr val="17212B"/>
                </a:solidFill>
                <a:effectLst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w(t+1)</a:t>
            </a:r>
            <a:endParaRPr lang="pl-PL" b="0" u="none" strike="noStrike" dirty="0">
              <a:solidFill>
                <a:srgbClr val="000000"/>
              </a:solidFill>
              <a:effectLst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1" name="Text 11"/>
          <p:cNvSpPr/>
          <p:nvPr/>
        </p:nvSpPr>
        <p:spPr>
          <a:xfrm>
            <a:off x="8321040" y="4263390"/>
            <a:ext cx="2377080" cy="502560"/>
          </a:xfrm>
          <a:prstGeom prst="rect">
            <a:avLst/>
          </a:prstGeom>
          <a:solidFill>
            <a:srgbClr val="FFFFFF"/>
          </a:solidFill>
          <a:ln w="12700">
            <a:solidFill>
              <a:srgbClr val="C4B5FD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440" tIns="1440" rIns="1440" bIns="144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pl-PL" b="0" u="none" strike="noStrike" dirty="0">
                <a:solidFill>
                  <a:srgbClr val="17212B"/>
                </a:solidFill>
                <a:effectLst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w(t+2)</a:t>
            </a:r>
            <a:endParaRPr lang="pl-PL" b="0" u="none" strike="noStrike" dirty="0">
              <a:solidFill>
                <a:srgbClr val="000000"/>
              </a:solidFill>
              <a:effectLst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2" name="Text 12"/>
          <p:cNvSpPr/>
          <p:nvPr/>
        </p:nvSpPr>
        <p:spPr>
          <a:xfrm>
            <a:off x="1097280" y="4581525"/>
            <a:ext cx="9600840" cy="114453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720" tIns="720" rIns="720" bIns="720" anchor="ctr">
            <a:normAutofit/>
          </a:bodyPr>
          <a:lstStyle/>
          <a:p>
            <a:pPr defTabSz="914400">
              <a:lnSpc>
                <a:spcPct val="110000"/>
              </a:lnSpc>
              <a:spcAft>
                <a:spcPts val="600"/>
              </a:spcAft>
              <a:tabLst>
                <a:tab pos="0" algn="l"/>
              </a:tabLst>
            </a:pPr>
            <a:r>
              <a:rPr lang="pl-PL" sz="2000" b="0" u="none" strike="noStrike" dirty="0">
                <a:solidFill>
                  <a:srgbClr val="FFFFFF"/>
                </a:solidFill>
                <a:effectLst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• bardziej skuteczny dla rzadkich słów</a:t>
            </a:r>
          </a:p>
          <a:p>
            <a:pPr defTabSz="914400">
              <a:lnSpc>
                <a:spcPct val="110000"/>
              </a:lnSpc>
              <a:spcAft>
                <a:spcPts val="600"/>
              </a:spcAft>
              <a:tabLst>
                <a:tab pos="0" algn="l"/>
              </a:tabLst>
            </a:pPr>
            <a:r>
              <a:rPr lang="pl-PL" sz="2000" b="0" u="none" strike="noStrike" dirty="0">
                <a:solidFill>
                  <a:srgbClr val="FFFFFF"/>
                </a:solidFill>
                <a:effectLst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• generuje więcej par uczących</a:t>
            </a:r>
          </a:p>
          <a:p>
            <a:pPr defTabSz="914400">
              <a:lnSpc>
                <a:spcPct val="110000"/>
              </a:lnSpc>
              <a:spcAft>
                <a:spcPts val="600"/>
              </a:spcAft>
              <a:tabLst>
                <a:tab pos="0" algn="l"/>
              </a:tabLst>
            </a:pPr>
            <a:r>
              <a:rPr lang="pl-PL" sz="2000" b="0" u="none" strike="noStrike" dirty="0">
                <a:solidFill>
                  <a:srgbClr val="FFFFFF"/>
                </a:solidFill>
                <a:effectLst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• najczęściej trenowany z </a:t>
            </a:r>
            <a:r>
              <a:rPr lang="pl-PL" sz="2000" b="0" u="none" strike="noStrike" dirty="0" err="1">
                <a:solidFill>
                  <a:srgbClr val="FFFFFF"/>
                </a:solidFill>
                <a:effectLst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negative</a:t>
            </a:r>
            <a:r>
              <a:rPr lang="pl-PL" sz="2000" b="0" u="none" strike="noStrike" dirty="0">
                <a:solidFill>
                  <a:srgbClr val="FFFFFF"/>
                </a:solidFill>
                <a:effectLst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sz="2000" b="0" u="none" strike="noStrike" dirty="0" err="1">
                <a:solidFill>
                  <a:srgbClr val="FFFFFF"/>
                </a:solidFill>
                <a:effectLst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sampling</a:t>
            </a:r>
            <a:endParaRPr lang="pl-PL" sz="2000" b="0" u="none" strike="noStrike" dirty="0">
              <a:solidFill>
                <a:srgbClr val="FFFFFF"/>
              </a:solidFill>
              <a:effectLst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3" name="Text 13"/>
          <p:cNvSpPr/>
          <p:nvPr/>
        </p:nvSpPr>
        <p:spPr>
          <a:xfrm>
            <a:off x="11201400" y="6446520"/>
            <a:ext cx="548280" cy="182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50" b="0" u="none" strike="noStrike" dirty="0">
                <a:solidFill>
                  <a:srgbClr val="9A9288"/>
                </a:solidFill>
                <a:effectLst/>
                <a:uFillTx/>
                <a:latin typeface="Calibri" panose="020F0502020204030204" pitchFamily="34" charset="0"/>
              </a:rPr>
              <a:t>6/14</a:t>
            </a:r>
            <a:endParaRPr lang="pl-PL" sz="85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1169078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Text 0"/>
          <p:cNvSpPr/>
          <p:nvPr/>
        </p:nvSpPr>
        <p:spPr>
          <a:xfrm>
            <a:off x="2011860" y="283500"/>
            <a:ext cx="8137800" cy="411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3600" u="none" strike="noStrike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latin typeface="Calibri" panose="020F0502020204030204" pitchFamily="34" charset="0"/>
                <a:ea typeface="Calibri" panose="020F0502020204030204" pitchFamily="34" charset="0"/>
              </a:rPr>
              <a:t>Negatywne</a:t>
            </a:r>
            <a:r>
              <a:rPr lang="en-US" sz="3600" u="none" strike="noStrike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3600" u="none" strike="noStrike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latin typeface="Calibri" panose="020F0502020204030204" pitchFamily="34" charset="0"/>
                <a:ea typeface="Calibri" panose="020F0502020204030204" pitchFamily="34" charset="0"/>
              </a:rPr>
              <a:t>próbkowanie</a:t>
            </a:r>
            <a:endParaRPr lang="pl-PL" sz="3600" u="none" strike="noStrike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FillTx/>
              <a:latin typeface="Arial"/>
            </a:endParaRPr>
          </a:p>
        </p:txBody>
      </p:sp>
      <p:sp>
        <p:nvSpPr>
          <p:cNvPr id="105" name="Text 1"/>
          <p:cNvSpPr/>
          <p:nvPr/>
        </p:nvSpPr>
        <p:spPr>
          <a:xfrm>
            <a:off x="914400" y="777337"/>
            <a:ext cx="10149479" cy="905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pl-PL" sz="2000" b="0" u="none" strike="noStrike" dirty="0">
                <a:solidFill>
                  <a:srgbClr val="FFFFFF"/>
                </a:solidFill>
                <a:effectLst/>
                <a:uFillTx/>
                <a:latin typeface="Calibri" panose="020F0502020204030204" pitchFamily="34" charset="0"/>
              </a:rPr>
              <a:t>Zamiast pełnego </a:t>
            </a:r>
            <a:r>
              <a:rPr lang="pl-PL" sz="2000" b="0" u="none" strike="noStrike" dirty="0" err="1">
                <a:solidFill>
                  <a:srgbClr val="FFFFFF"/>
                </a:solidFill>
                <a:effectLst/>
                <a:uFillTx/>
                <a:latin typeface="Calibri" panose="020F0502020204030204" pitchFamily="34" charset="0"/>
              </a:rPr>
              <a:t>softmaxu</a:t>
            </a:r>
            <a:r>
              <a:rPr lang="pl-PL" sz="2000" b="0" u="none" strike="noStrike" dirty="0">
                <a:solidFill>
                  <a:srgbClr val="FFFFFF"/>
                </a:solidFill>
                <a:effectLst/>
                <a:uFillTx/>
                <a:latin typeface="Calibri" panose="020F0502020204030204" pitchFamily="34" charset="0"/>
              </a:rPr>
              <a:t> uczymy model odróżniać pary prawdziwe od losowych.</a:t>
            </a:r>
            <a:endParaRPr lang="pl-PL" sz="2000" b="0" u="none" strike="noStrike" dirty="0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7" name="Text 3"/>
          <p:cNvSpPr/>
          <p:nvPr/>
        </p:nvSpPr>
        <p:spPr>
          <a:xfrm>
            <a:off x="868680" y="1721347"/>
            <a:ext cx="3657240" cy="27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pl-PL" sz="2000" u="none" strike="noStrike" dirty="0">
                <a:solidFill>
                  <a:srgbClr val="FFFFFF"/>
                </a:solidFill>
                <a:effectLst/>
                <a:uFillTx/>
                <a:latin typeface="Calibri" panose="020F0502020204030204" pitchFamily="34" charset="0"/>
              </a:rPr>
              <a:t>Dla pary (słowo, kontekst)</a:t>
            </a:r>
            <a:endParaRPr lang="pl-PL" sz="2000" u="none" strike="noStrike" dirty="0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8" name="Text 4"/>
          <p:cNvSpPr/>
          <p:nvPr/>
        </p:nvSpPr>
        <p:spPr>
          <a:xfrm>
            <a:off x="868680" y="2299335"/>
            <a:ext cx="2742840" cy="502560"/>
          </a:xfrm>
          <a:prstGeom prst="rect">
            <a:avLst/>
          </a:prstGeom>
          <a:solidFill>
            <a:srgbClr val="D1FAE5"/>
          </a:solidFill>
          <a:ln w="12700">
            <a:solidFill>
              <a:srgbClr val="86EFAC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440" tIns="1440" rIns="1440" bIns="144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pl-PL" b="1" u="none" strike="noStrike" dirty="0">
                <a:solidFill>
                  <a:schemeClr val="accent6">
                    <a:lumMod val="50000"/>
                  </a:schemeClr>
                </a:solidFill>
                <a:effectLst/>
                <a:uFillTx/>
                <a:latin typeface="Calibri" panose="020F0502020204030204" pitchFamily="34" charset="0"/>
                <a:ea typeface="Calibri" panose="020F0502020204030204" pitchFamily="34" charset="0"/>
              </a:rPr>
              <a:t>pozytywna: (kot, mleko)</a:t>
            </a:r>
            <a:endParaRPr lang="pl-PL" b="0" u="none" strike="noStrike" dirty="0">
              <a:solidFill>
                <a:schemeClr val="accent6">
                  <a:lumMod val="50000"/>
                </a:schemeClr>
              </a:solidFill>
              <a:effectLst/>
              <a:uFillTx/>
              <a:latin typeface="Arial"/>
            </a:endParaRPr>
          </a:p>
        </p:txBody>
      </p:sp>
      <p:sp>
        <p:nvSpPr>
          <p:cNvPr id="109" name="Text 5"/>
          <p:cNvSpPr/>
          <p:nvPr/>
        </p:nvSpPr>
        <p:spPr>
          <a:xfrm>
            <a:off x="868680" y="3030855"/>
            <a:ext cx="4251600" cy="502560"/>
          </a:xfrm>
          <a:prstGeom prst="rect">
            <a:avLst/>
          </a:prstGeom>
          <a:solidFill>
            <a:srgbClr val="FEE2E2"/>
          </a:solidFill>
          <a:ln w="12700">
            <a:solidFill>
              <a:srgbClr val="FCA5A5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440" tIns="1440" rIns="1440" bIns="144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pl-PL" b="1" u="none" strike="noStrike" dirty="0">
                <a:solidFill>
                  <a:srgbClr val="FF0000"/>
                </a:solidFill>
                <a:effectLst/>
                <a:uFillTx/>
                <a:latin typeface="Calibri" panose="020F0502020204030204" pitchFamily="34" charset="0"/>
                <a:ea typeface="Calibri" panose="020F0502020204030204" pitchFamily="34" charset="0"/>
              </a:rPr>
              <a:t>negatywne: (kot, beton), (kot, parlament)</a:t>
            </a:r>
            <a:endParaRPr lang="pl-PL" b="0" u="none" strike="noStrike" dirty="0">
              <a:solidFill>
                <a:srgbClr val="FF0000"/>
              </a:solidFill>
              <a:effectLst/>
              <a:uFillTx/>
              <a:latin typeface="Arial"/>
            </a:endParaRPr>
          </a:p>
        </p:txBody>
      </p:sp>
      <p:sp>
        <p:nvSpPr>
          <p:cNvPr id="110" name="Text 6"/>
          <p:cNvSpPr/>
          <p:nvPr/>
        </p:nvSpPr>
        <p:spPr>
          <a:xfrm>
            <a:off x="6386102" y="1688963"/>
            <a:ext cx="2559960" cy="27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pl-PL" sz="2000" u="none" strike="noStrike" dirty="0">
                <a:solidFill>
                  <a:srgbClr val="FFFFFF"/>
                </a:solidFill>
                <a:effectLst/>
                <a:uFillTx/>
                <a:latin typeface="Calibri" panose="020F0502020204030204" pitchFamily="34" charset="0"/>
              </a:rPr>
              <a:t>Cel optymalizacji</a:t>
            </a:r>
            <a:endParaRPr lang="pl-PL" sz="2000" u="none" strike="noStrike" dirty="0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1" name="Text 7"/>
          <p:cNvSpPr/>
          <p:nvPr/>
        </p:nvSpPr>
        <p:spPr>
          <a:xfrm>
            <a:off x="6172200" y="2299335"/>
            <a:ext cx="4663080" cy="658080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440" tIns="1440" rIns="1440" bIns="144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pl-PL" sz="2000" u="none" strike="noStrike" dirty="0">
                <a:solidFill>
                  <a:srgbClr val="17212B"/>
                </a:solidFill>
                <a:effectLst/>
                <a:uFillTx/>
                <a:latin typeface="Calibri" panose="020F0502020204030204" pitchFamily="34" charset="0"/>
                <a:ea typeface="Calibri" panose="020F0502020204030204" pitchFamily="34" charset="0"/>
              </a:rPr>
              <a:t>log σ(vᵀᵥ · v꜀) + Σ log σ(−vᵀᵥ · v꜀⁻)</a:t>
            </a:r>
            <a:endParaRPr lang="pl-PL" sz="200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2" name="Text 8"/>
          <p:cNvSpPr/>
          <p:nvPr/>
        </p:nvSpPr>
        <p:spPr>
          <a:xfrm>
            <a:off x="6263640" y="3305175"/>
            <a:ext cx="5623560" cy="1279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720" tIns="720" rIns="720" bIns="72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pl-PL" sz="2000" b="0" u="none" strike="noStrike" dirty="0">
                <a:solidFill>
                  <a:srgbClr val="FFFFFF"/>
                </a:solidFill>
                <a:effectLst/>
                <a:uFillTx/>
                <a:latin typeface="Calibri" panose="020F0502020204030204" pitchFamily="34" charset="0"/>
              </a:rPr>
              <a:t>• σ to funkcja logistyczna</a:t>
            </a:r>
            <a:endParaRPr lang="pl-PL" sz="2000" b="0" u="none" strike="noStrike" dirty="0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pl-PL" sz="2000" b="0" u="none" strike="noStrike" dirty="0">
                <a:solidFill>
                  <a:srgbClr val="FFFFFF"/>
                </a:solidFill>
                <a:effectLst/>
                <a:uFillTx/>
                <a:latin typeface="Calibri" panose="020F0502020204030204" pitchFamily="34" charset="0"/>
              </a:rPr>
              <a:t>• vᵥ: wektor słowa, v꜀: wektor słowa kontekstu</a:t>
            </a:r>
            <a:endParaRPr lang="pl-PL" sz="2000" b="0" u="none" strike="noStrike" dirty="0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pl-PL" sz="2000" b="0" u="none" strike="noStrike" dirty="0">
                <a:solidFill>
                  <a:srgbClr val="FFFFFF"/>
                </a:solidFill>
                <a:effectLst/>
                <a:uFillTx/>
                <a:latin typeface="Calibri" panose="020F0502020204030204" pitchFamily="34" charset="0"/>
              </a:rPr>
              <a:t>• k negatywnych przykładów redukuje koszt obliczeń</a:t>
            </a: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pl-PL" sz="2000" dirty="0">
                <a:solidFill>
                  <a:srgbClr val="FFFFFF"/>
                </a:solidFill>
                <a:latin typeface="Calibri" panose="020F0502020204030204" pitchFamily="34" charset="0"/>
              </a:rPr>
              <a:t>k zwykle 5-20 dla jednej pozytywnej pary</a:t>
            </a:r>
            <a:endParaRPr lang="pl-PL" sz="2000" b="0" u="none" strike="noStrike" dirty="0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3" name="Text 9"/>
          <p:cNvSpPr/>
          <p:nvPr/>
        </p:nvSpPr>
        <p:spPr>
          <a:xfrm>
            <a:off x="853621" y="4665938"/>
            <a:ext cx="10149480" cy="116336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pl-PL" sz="2000" u="none" strike="noStrike" dirty="0">
                <a:solidFill>
                  <a:srgbClr val="FFFFFF"/>
                </a:solidFill>
                <a:effectLst/>
                <a:uFillTx/>
                <a:latin typeface="Calibri" panose="020F0502020204030204" pitchFamily="34" charset="0"/>
              </a:rPr>
              <a:t>Uczymy tylko czy dana para jest prawdopodobna czy nie. </a:t>
            </a: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pl-PL" sz="2000" u="none" strike="noStrike" dirty="0">
                <a:solidFill>
                  <a:srgbClr val="FFFFFF"/>
                </a:solidFill>
                <a:effectLst/>
                <a:uFillTx/>
                <a:latin typeface="Calibri" panose="020F0502020204030204" pitchFamily="34" charset="0"/>
              </a:rPr>
              <a:t>To pozwala na szybkie uczenie na bardzo dużych korpusach.</a:t>
            </a:r>
            <a:br>
              <a:rPr lang="pl-PL" sz="2000" u="none" strike="noStrike" dirty="0">
                <a:solidFill>
                  <a:srgbClr val="FFFFFF"/>
                </a:solidFill>
                <a:effectLst/>
                <a:uFillTx/>
                <a:latin typeface="Calibri" panose="020F0502020204030204" pitchFamily="34" charset="0"/>
              </a:rPr>
            </a:br>
            <a:endParaRPr lang="pl-PL" sz="2000" u="none" strike="noStrike" dirty="0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4" name="Text 10"/>
          <p:cNvSpPr/>
          <p:nvPr/>
        </p:nvSpPr>
        <p:spPr>
          <a:xfrm>
            <a:off x="11201400" y="6446520"/>
            <a:ext cx="548280" cy="182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50" b="0" u="none" strike="noStrike" dirty="0">
                <a:solidFill>
                  <a:srgbClr val="9A9288"/>
                </a:solidFill>
                <a:effectLst/>
                <a:uFillTx/>
                <a:latin typeface="Calibri" panose="020F0502020204030204" pitchFamily="34" charset="0"/>
              </a:rPr>
              <a:t>7/14</a:t>
            </a:r>
            <a:endParaRPr lang="pl-PL" sz="85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442640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Text 0"/>
          <p:cNvSpPr/>
          <p:nvPr/>
        </p:nvSpPr>
        <p:spPr>
          <a:xfrm>
            <a:off x="2027100" y="297180"/>
            <a:ext cx="8137800" cy="411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3600" u="none" strike="noStrike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latin typeface="Calibri" panose="020F0502020204030204" pitchFamily="34" charset="0"/>
                <a:ea typeface="Calibri" panose="020F0502020204030204" pitchFamily="34" charset="0"/>
              </a:rPr>
              <a:t>Pipeline </a:t>
            </a:r>
            <a:r>
              <a:rPr lang="pl-PL" sz="3600" u="none" strike="noStrike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latin typeface="Calibri" panose="020F0502020204030204" pitchFamily="34" charset="0"/>
                <a:ea typeface="Calibri" panose="020F0502020204030204" pitchFamily="34" charset="0"/>
              </a:rPr>
              <a:t>trenowania</a:t>
            </a:r>
            <a:r>
              <a:rPr lang="en-US" sz="3600" u="none" strike="noStrike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latin typeface="Calibri" panose="020F0502020204030204" pitchFamily="34" charset="0"/>
                <a:ea typeface="Calibri" panose="020F0502020204030204" pitchFamily="34" charset="0"/>
              </a:rPr>
              <a:t> word2vec</a:t>
            </a:r>
            <a:endParaRPr lang="pl-PL" sz="3600" u="none" strike="noStrike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FillTx/>
              <a:latin typeface="Arial"/>
            </a:endParaRPr>
          </a:p>
        </p:txBody>
      </p:sp>
      <p:sp>
        <p:nvSpPr>
          <p:cNvPr id="116" name="Text 1"/>
          <p:cNvSpPr/>
          <p:nvPr/>
        </p:nvSpPr>
        <p:spPr>
          <a:xfrm>
            <a:off x="868499" y="1374390"/>
            <a:ext cx="10504351" cy="47187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pl-PL" sz="2000" b="0" u="none" strike="noStrike" dirty="0">
                <a:solidFill>
                  <a:srgbClr val="FFFFFF"/>
                </a:solidFill>
                <a:effectLst/>
                <a:uFillTx/>
                <a:latin typeface="Calibri" panose="020F0502020204030204" pitchFamily="34" charset="0"/>
              </a:rPr>
              <a:t>Od tekstu do macierzy </a:t>
            </a:r>
            <a:r>
              <a:rPr lang="pl-PL" sz="2000" b="0" u="none" strike="noStrike" dirty="0" err="1">
                <a:solidFill>
                  <a:srgbClr val="FFFFFF"/>
                </a:solidFill>
                <a:effectLst/>
                <a:uFillTx/>
                <a:latin typeface="Calibri" panose="020F0502020204030204" pitchFamily="34" charset="0"/>
              </a:rPr>
              <a:t>zanurzeń</a:t>
            </a:r>
            <a:r>
              <a:rPr lang="pl-PL" sz="2000" b="0" u="none" strike="noStrike" dirty="0">
                <a:solidFill>
                  <a:srgbClr val="FFFFFF"/>
                </a:solidFill>
                <a:effectLst/>
                <a:uFillTx/>
                <a:latin typeface="Calibri" panose="020F0502020204030204" pitchFamily="34" charset="0"/>
              </a:rPr>
              <a:t>. SGD = SGD = </a:t>
            </a:r>
            <a:r>
              <a:rPr lang="pl-PL" sz="2000" b="0" u="none" strike="noStrike" dirty="0" err="1">
                <a:solidFill>
                  <a:srgbClr val="FFFFFF"/>
                </a:solidFill>
                <a:effectLst/>
                <a:uFillTx/>
                <a:latin typeface="Calibri" panose="020F0502020204030204" pitchFamily="34" charset="0"/>
              </a:rPr>
              <a:t>Stochastic</a:t>
            </a:r>
            <a:r>
              <a:rPr lang="pl-PL" sz="2000" b="0" u="none" strike="noStrike" dirty="0">
                <a:solidFill>
                  <a:srgbClr val="FFFFFF"/>
                </a:solidFill>
                <a:effectLst/>
                <a:uFillTx/>
                <a:latin typeface="Calibri" panose="020F0502020204030204" pitchFamily="34" charset="0"/>
              </a:rPr>
              <a:t> Gradient </a:t>
            </a:r>
            <a:r>
              <a:rPr lang="pl-PL" sz="2000" b="0" u="none" strike="noStrike" dirty="0" err="1">
                <a:solidFill>
                  <a:srgbClr val="FFFFFF"/>
                </a:solidFill>
                <a:effectLst/>
                <a:uFillTx/>
                <a:latin typeface="Calibri" panose="020F0502020204030204" pitchFamily="34" charset="0"/>
              </a:rPr>
              <a:t>Descent</a:t>
            </a:r>
            <a:r>
              <a:rPr lang="pl-PL" sz="2000" b="0" u="none" strike="noStrike" dirty="0">
                <a:solidFill>
                  <a:srgbClr val="FFFFFF"/>
                </a:solidFill>
                <a:effectLst/>
                <a:uFillTx/>
                <a:latin typeface="Calibri" panose="020F0502020204030204" pitchFamily="34" charset="0"/>
              </a:rPr>
              <a:t>, zmienia składowe V(w)   </a:t>
            </a:r>
            <a:endParaRPr lang="pl-PL" sz="2000" b="0" u="none" strike="noStrike" dirty="0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8" name="Shape 3"/>
          <p:cNvSpPr/>
          <p:nvPr/>
        </p:nvSpPr>
        <p:spPr>
          <a:xfrm>
            <a:off x="2253615" y="2743200"/>
            <a:ext cx="457200" cy="360"/>
          </a:xfrm>
          <a:prstGeom prst="line">
            <a:avLst/>
          </a:prstGeom>
          <a:ln w="22860">
            <a:solidFill>
              <a:srgbClr val="0891B2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pl-PL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9" name="Shape 4"/>
          <p:cNvSpPr/>
          <p:nvPr/>
        </p:nvSpPr>
        <p:spPr>
          <a:xfrm>
            <a:off x="4347210" y="2743200"/>
            <a:ext cx="457200" cy="360"/>
          </a:xfrm>
          <a:prstGeom prst="line">
            <a:avLst/>
          </a:prstGeom>
          <a:ln w="22860">
            <a:solidFill>
              <a:srgbClr val="0891B2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pl-PL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0" name="Shape 5"/>
          <p:cNvSpPr/>
          <p:nvPr/>
        </p:nvSpPr>
        <p:spPr>
          <a:xfrm>
            <a:off x="6355080" y="2743200"/>
            <a:ext cx="457200" cy="360"/>
          </a:xfrm>
          <a:prstGeom prst="line">
            <a:avLst/>
          </a:prstGeom>
          <a:ln w="22860">
            <a:solidFill>
              <a:srgbClr val="0891B2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pl-PL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1" name="Shape 6"/>
          <p:cNvSpPr/>
          <p:nvPr/>
        </p:nvSpPr>
        <p:spPr>
          <a:xfrm>
            <a:off x="8458200" y="2743200"/>
            <a:ext cx="457200" cy="360"/>
          </a:xfrm>
          <a:prstGeom prst="line">
            <a:avLst/>
          </a:prstGeom>
          <a:ln w="22860">
            <a:solidFill>
              <a:srgbClr val="0891B2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pl-PL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2" name="Text 7"/>
          <p:cNvSpPr/>
          <p:nvPr/>
        </p:nvSpPr>
        <p:spPr>
          <a:xfrm>
            <a:off x="731520" y="2331720"/>
            <a:ext cx="1416960" cy="822600"/>
          </a:xfrm>
          <a:prstGeom prst="rect">
            <a:avLst/>
          </a:prstGeom>
          <a:solidFill>
            <a:srgbClr val="DBEAFE"/>
          </a:solidFill>
          <a:ln w="12700">
            <a:solidFill>
              <a:srgbClr val="93C5FD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440" tIns="1440" rIns="1440" bIns="144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b="1" u="none" strike="noStrike" dirty="0" err="1">
                <a:solidFill>
                  <a:srgbClr val="2563EB"/>
                </a:solidFill>
                <a:effectLst/>
                <a:uFillTx/>
                <a:latin typeface="Calibri" panose="020F0502020204030204" pitchFamily="34" charset="0"/>
                <a:ea typeface="Calibri" panose="020F0502020204030204" pitchFamily="34" charset="0"/>
              </a:rPr>
              <a:t>tekst</a:t>
            </a:r>
            <a:endParaRPr lang="pl-PL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3" name="Text 8"/>
          <p:cNvSpPr/>
          <p:nvPr/>
        </p:nvSpPr>
        <p:spPr>
          <a:xfrm>
            <a:off x="2834640" y="2331720"/>
            <a:ext cx="1416960" cy="822600"/>
          </a:xfrm>
          <a:prstGeom prst="rect">
            <a:avLst/>
          </a:prstGeom>
          <a:solidFill>
            <a:srgbClr val="DBEAFE"/>
          </a:solidFill>
          <a:ln w="12700">
            <a:solidFill>
              <a:srgbClr val="93C5FD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440" tIns="1440" rIns="1440" bIns="144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b="1" u="none" strike="noStrike" dirty="0" err="1">
                <a:solidFill>
                  <a:srgbClr val="2563EB"/>
                </a:solidFill>
                <a:effectLst/>
                <a:uFillTx/>
                <a:latin typeface="Calibri" panose="020F0502020204030204" pitchFamily="34" charset="0"/>
                <a:ea typeface="Calibri" panose="020F0502020204030204" pitchFamily="34" charset="0"/>
              </a:rPr>
              <a:t>tokeny</a:t>
            </a:r>
            <a:endParaRPr lang="pl-PL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4" name="Text 9"/>
          <p:cNvSpPr/>
          <p:nvPr/>
        </p:nvSpPr>
        <p:spPr>
          <a:xfrm>
            <a:off x="4937760" y="2331720"/>
            <a:ext cx="1416960" cy="822600"/>
          </a:xfrm>
          <a:prstGeom prst="rect">
            <a:avLst/>
          </a:prstGeom>
          <a:solidFill>
            <a:srgbClr val="DBEAFE"/>
          </a:solidFill>
          <a:ln w="12700">
            <a:solidFill>
              <a:srgbClr val="93C5FD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440" tIns="1440" rIns="1440" bIns="144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b="1" u="none" strike="noStrike" dirty="0" err="1">
                <a:solidFill>
                  <a:srgbClr val="2563EB"/>
                </a:solidFill>
                <a:effectLst/>
                <a:uFillTx/>
                <a:latin typeface="Calibri" panose="020F0502020204030204" pitchFamily="34" charset="0"/>
                <a:ea typeface="Calibri" panose="020F0502020204030204" pitchFamily="34" charset="0"/>
              </a:rPr>
              <a:t>pary</a:t>
            </a:r>
            <a:r>
              <a:rPr lang="en-US" b="1" u="none" strike="noStrike" dirty="0">
                <a:solidFill>
                  <a:srgbClr val="2563EB"/>
                </a:solidFill>
                <a:effectLst/>
                <a:uFillTx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b="1" u="none" strike="noStrike" dirty="0" err="1">
                <a:solidFill>
                  <a:srgbClr val="2563EB"/>
                </a:solidFill>
                <a:effectLst/>
                <a:uFillTx/>
                <a:latin typeface="Calibri" panose="020F0502020204030204" pitchFamily="34" charset="0"/>
                <a:ea typeface="Calibri" panose="020F0502020204030204" pitchFamily="34" charset="0"/>
              </a:rPr>
              <a:t>uczące</a:t>
            </a:r>
            <a:endParaRPr lang="pl-PL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5" name="Text 10"/>
          <p:cNvSpPr/>
          <p:nvPr/>
        </p:nvSpPr>
        <p:spPr>
          <a:xfrm>
            <a:off x="7040880" y="2331720"/>
            <a:ext cx="1416960" cy="822600"/>
          </a:xfrm>
          <a:prstGeom prst="rect">
            <a:avLst/>
          </a:prstGeom>
          <a:solidFill>
            <a:srgbClr val="DBEAFE"/>
          </a:solidFill>
          <a:ln w="12700">
            <a:solidFill>
              <a:srgbClr val="93C5FD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440" tIns="1440" rIns="1440" bIns="144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b="1" u="none" strike="noStrike" dirty="0">
                <a:solidFill>
                  <a:srgbClr val="2563EB"/>
                </a:solidFill>
                <a:effectLst/>
                <a:uFillTx/>
                <a:latin typeface="Calibri" panose="020F0502020204030204" pitchFamily="34" charset="0"/>
                <a:ea typeface="Calibri" panose="020F0502020204030204" pitchFamily="34" charset="0"/>
              </a:rPr>
              <a:t>SGD</a:t>
            </a:r>
            <a:endParaRPr lang="pl-PL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6" name="Text 11"/>
          <p:cNvSpPr/>
          <p:nvPr/>
        </p:nvSpPr>
        <p:spPr>
          <a:xfrm>
            <a:off x="9144000" y="2331720"/>
            <a:ext cx="1416960" cy="822600"/>
          </a:xfrm>
          <a:prstGeom prst="rect">
            <a:avLst/>
          </a:prstGeom>
          <a:solidFill>
            <a:srgbClr val="D1FAE5"/>
          </a:solidFill>
          <a:ln w="12700">
            <a:solidFill>
              <a:srgbClr val="86EFAC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440" tIns="1440" rIns="1440" bIns="144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b="1" u="none" strike="noStrike" dirty="0" err="1">
                <a:solidFill>
                  <a:srgbClr val="059669"/>
                </a:solidFill>
                <a:effectLst/>
                <a:uFillTx/>
                <a:latin typeface="Calibri" panose="020F0502020204030204" pitchFamily="34" charset="0"/>
                <a:ea typeface="Calibri" panose="020F0502020204030204" pitchFamily="34" charset="0"/>
              </a:rPr>
              <a:t>embeddingi</a:t>
            </a:r>
            <a:endParaRPr lang="pl-PL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7" name="Text 12"/>
          <p:cNvSpPr/>
          <p:nvPr/>
        </p:nvSpPr>
        <p:spPr>
          <a:xfrm>
            <a:off x="1005840" y="3886200"/>
            <a:ext cx="5074560" cy="159741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720" tIns="720" rIns="720" bIns="72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pl-PL" sz="2000" b="0" u="none" strike="noStrike" dirty="0">
                <a:solidFill>
                  <a:srgbClr val="FFFFFF"/>
                </a:solidFill>
                <a:effectLst/>
                <a:uFillTx/>
                <a:latin typeface="Calibri" panose="020F0502020204030204" pitchFamily="34" charset="0"/>
              </a:rPr>
              <a:t>• rozmiar okna: zwykle 2–10</a:t>
            </a:r>
            <a:endParaRPr lang="pl-PL" sz="2000" b="0" u="none" strike="noStrike" dirty="0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pl-PL" sz="2000" b="0" u="none" strike="noStrike" dirty="0">
                <a:solidFill>
                  <a:srgbClr val="FFFFFF"/>
                </a:solidFill>
                <a:effectLst/>
                <a:uFillTx/>
                <a:latin typeface="Calibri" panose="020F0502020204030204" pitchFamily="34" charset="0"/>
              </a:rPr>
              <a:t>• wymiar wektora: często 50–300</a:t>
            </a:r>
            <a:endParaRPr lang="pl-PL" sz="2000" b="0" u="none" strike="noStrike" dirty="0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pl-PL" sz="2000" b="0" u="none" strike="noStrike" dirty="0">
                <a:solidFill>
                  <a:srgbClr val="FFFFFF"/>
                </a:solidFill>
                <a:effectLst/>
                <a:uFillTx/>
                <a:latin typeface="Calibri" panose="020F0502020204030204" pitchFamily="34" charset="0"/>
              </a:rPr>
              <a:t>• </a:t>
            </a:r>
            <a:r>
              <a:rPr lang="pl-PL" sz="2000" b="0" u="none" strike="noStrike" dirty="0" err="1">
                <a:solidFill>
                  <a:srgbClr val="FFFFFF"/>
                </a:solidFill>
                <a:effectLst/>
                <a:uFillTx/>
                <a:latin typeface="Calibri" panose="020F0502020204030204" pitchFamily="34" charset="0"/>
              </a:rPr>
              <a:t>min_count</a:t>
            </a:r>
            <a:r>
              <a:rPr lang="pl-PL" sz="2000" b="0" u="none" strike="noStrike" dirty="0">
                <a:solidFill>
                  <a:srgbClr val="FFFFFF"/>
                </a:solidFill>
                <a:effectLst/>
                <a:uFillTx/>
                <a:latin typeface="Calibri" panose="020F0502020204030204" pitchFamily="34" charset="0"/>
              </a:rPr>
              <a:t> usuwa bardzo rzadkie słowa</a:t>
            </a:r>
            <a:endParaRPr lang="pl-PL" sz="2000" b="0" u="none" strike="noStrike" dirty="0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pl-PL" sz="2000" b="0" u="none" strike="noStrike" dirty="0">
                <a:solidFill>
                  <a:srgbClr val="FFFFFF"/>
                </a:solidFill>
                <a:effectLst/>
                <a:uFillTx/>
                <a:latin typeface="Calibri" panose="020F0502020204030204" pitchFamily="34" charset="0"/>
              </a:rPr>
              <a:t>• </a:t>
            </a:r>
            <a:r>
              <a:rPr lang="pl-PL" sz="2000" b="0" u="none" strike="noStrike" dirty="0" err="1">
                <a:solidFill>
                  <a:srgbClr val="FFFFFF"/>
                </a:solidFill>
                <a:effectLst/>
                <a:uFillTx/>
                <a:latin typeface="Calibri" panose="020F0502020204030204" pitchFamily="34" charset="0"/>
              </a:rPr>
              <a:t>subsampling</a:t>
            </a:r>
            <a:r>
              <a:rPr lang="pl-PL" sz="2000" b="0" u="none" strike="noStrike" dirty="0">
                <a:solidFill>
                  <a:srgbClr val="FFFFFF"/>
                </a:solidFill>
                <a:effectLst/>
                <a:uFillTx/>
                <a:latin typeface="Calibri" panose="020F0502020204030204" pitchFamily="34" charset="0"/>
              </a:rPr>
              <a:t> ogranicza wpływ słów </a:t>
            </a:r>
            <a:br>
              <a:rPr lang="pl-PL" sz="2000" b="0" u="none" strike="noStrike" dirty="0">
                <a:solidFill>
                  <a:srgbClr val="FFFFFF"/>
                </a:solidFill>
                <a:effectLst/>
                <a:uFillTx/>
                <a:latin typeface="Calibri" panose="020F0502020204030204" pitchFamily="34" charset="0"/>
              </a:rPr>
            </a:br>
            <a:r>
              <a:rPr lang="pl-PL" sz="2000" b="0" u="none" strike="noStrike" dirty="0">
                <a:solidFill>
                  <a:srgbClr val="FFFFFF"/>
                </a:solidFill>
                <a:effectLst/>
                <a:uFillTx/>
                <a:latin typeface="Calibri" panose="020F0502020204030204" pitchFamily="34" charset="0"/>
              </a:rPr>
              <a:t>   typu „i”, „oraz”, „the”</a:t>
            </a:r>
            <a:endParaRPr lang="pl-PL" sz="2000" b="0" u="none" strike="noStrike" dirty="0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8" name="Text 13"/>
          <p:cNvSpPr/>
          <p:nvPr/>
        </p:nvSpPr>
        <p:spPr>
          <a:xfrm>
            <a:off x="6446520" y="3886200"/>
            <a:ext cx="4617360" cy="1704614"/>
          </a:xfrm>
          <a:prstGeom prst="rect">
            <a:avLst/>
          </a:prstGeom>
          <a:solidFill>
            <a:srgbClr val="F1F5F9"/>
          </a:solidFill>
          <a:ln w="12700">
            <a:solidFill>
              <a:srgbClr val="CBD5E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800" tIns="1800" rIns="1800" bIns="180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b="0" u="none" strike="noStrike" dirty="0">
                <a:solidFill>
                  <a:srgbClr val="17212B"/>
                </a:solidFill>
                <a:effectLst/>
                <a:uFillTx/>
                <a:latin typeface="Aptos Mono"/>
                <a:ea typeface="Aptos Mono"/>
              </a:rPr>
              <a:t>for sentence in corpus:</a:t>
            </a:r>
            <a:endParaRPr lang="pl-PL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b="0" u="none" strike="noStrike" dirty="0">
                <a:solidFill>
                  <a:srgbClr val="17212B"/>
                </a:solidFill>
                <a:effectLst/>
                <a:uFillTx/>
                <a:latin typeface="Aptos Mono"/>
                <a:ea typeface="Aptos Mono"/>
              </a:rPr>
              <a:t>  for center, context in windows(sentence):</a:t>
            </a:r>
            <a:endParaRPr lang="pl-PL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b="0" u="none" strike="noStrike" dirty="0">
                <a:solidFill>
                  <a:srgbClr val="17212B"/>
                </a:solidFill>
                <a:effectLst/>
                <a:uFillTx/>
                <a:latin typeface="Aptos Mono"/>
                <a:ea typeface="Aptos Mono"/>
              </a:rPr>
              <a:t>    update(center, context)</a:t>
            </a:r>
            <a:endParaRPr lang="pl-PL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b="0" u="none" strike="noStrike" dirty="0">
                <a:solidFill>
                  <a:srgbClr val="17212B"/>
                </a:solidFill>
                <a:effectLst/>
                <a:uFillTx/>
                <a:latin typeface="Aptos Mono"/>
                <a:ea typeface="Aptos Mono"/>
              </a:rPr>
              <a:t>    update(center, </a:t>
            </a:r>
            <a:r>
              <a:rPr lang="en-US" b="0" u="none" strike="noStrike" dirty="0" err="1">
                <a:solidFill>
                  <a:srgbClr val="17212B"/>
                </a:solidFill>
                <a:effectLst/>
                <a:uFillTx/>
                <a:latin typeface="Aptos Mono"/>
                <a:ea typeface="Aptos Mono"/>
              </a:rPr>
              <a:t>negative_samples</a:t>
            </a:r>
            <a:r>
              <a:rPr lang="en-US" b="0" u="none" strike="noStrike" dirty="0">
                <a:solidFill>
                  <a:srgbClr val="17212B"/>
                </a:solidFill>
                <a:effectLst/>
                <a:uFillTx/>
                <a:latin typeface="Aptos Mono"/>
                <a:ea typeface="Aptos Mono"/>
              </a:rPr>
              <a:t>(k))</a:t>
            </a:r>
            <a:endParaRPr lang="pl-PL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9" name="Text 14"/>
          <p:cNvSpPr/>
          <p:nvPr/>
        </p:nvSpPr>
        <p:spPr>
          <a:xfrm>
            <a:off x="11201400" y="6446520"/>
            <a:ext cx="548280" cy="182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50" b="0" u="none" strike="noStrike" dirty="0">
                <a:solidFill>
                  <a:srgbClr val="9A9288"/>
                </a:solidFill>
                <a:effectLst/>
                <a:uFillTx/>
                <a:latin typeface="Calibri" panose="020F0502020204030204" pitchFamily="34" charset="0"/>
              </a:rPr>
              <a:t>8/14</a:t>
            </a:r>
            <a:endParaRPr lang="pl-PL" sz="85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4617943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Text 0"/>
          <p:cNvSpPr/>
          <p:nvPr/>
        </p:nvSpPr>
        <p:spPr>
          <a:xfrm>
            <a:off x="1943280" y="264960"/>
            <a:ext cx="8137800" cy="411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3600" u="none" strike="noStrike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latin typeface="Calibri" panose="020F0502020204030204" pitchFamily="34" charset="0"/>
                <a:ea typeface="Calibri" panose="020F0502020204030204" pitchFamily="34" charset="0"/>
              </a:rPr>
              <a:t>GloVe</a:t>
            </a:r>
            <a:r>
              <a:rPr lang="en-US" sz="3600" u="none" strike="noStrike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latin typeface="Calibri" panose="020F0502020204030204" pitchFamily="34" charset="0"/>
                <a:ea typeface="Calibri" panose="020F0502020204030204" pitchFamily="34" charset="0"/>
              </a:rPr>
              <a:t>: idea</a:t>
            </a:r>
            <a:endParaRPr lang="pl-PL" sz="3600" u="none" strike="noStrike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FillTx/>
              <a:latin typeface="Arial"/>
            </a:endParaRPr>
          </a:p>
        </p:txBody>
      </p:sp>
      <p:sp>
        <p:nvSpPr>
          <p:cNvPr id="131" name="Text 1"/>
          <p:cNvSpPr/>
          <p:nvPr/>
        </p:nvSpPr>
        <p:spPr>
          <a:xfrm>
            <a:off x="897255" y="768503"/>
            <a:ext cx="7653600" cy="575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pl-PL" sz="2000" b="0" u="none" strike="noStrike" dirty="0">
                <a:solidFill>
                  <a:srgbClr val="FFFFFF"/>
                </a:solidFill>
                <a:effectLst/>
                <a:uFillTx/>
                <a:latin typeface="Calibri" panose="020F0502020204030204" pitchFamily="34" charset="0"/>
              </a:rPr>
              <a:t>Global </a:t>
            </a:r>
            <a:r>
              <a:rPr lang="pl-PL" sz="2000" b="0" u="none" strike="noStrike" dirty="0" err="1">
                <a:solidFill>
                  <a:srgbClr val="FFFFFF"/>
                </a:solidFill>
                <a:effectLst/>
                <a:uFillTx/>
                <a:latin typeface="Calibri" panose="020F0502020204030204" pitchFamily="34" charset="0"/>
              </a:rPr>
              <a:t>Vectors</a:t>
            </a:r>
            <a:r>
              <a:rPr lang="pl-PL" sz="2000" b="0" u="none" strike="noStrike" dirty="0">
                <a:solidFill>
                  <a:srgbClr val="FFFFFF"/>
                </a:solidFill>
                <a:effectLst/>
                <a:uFillTx/>
                <a:latin typeface="Calibri" panose="020F0502020204030204" pitchFamily="34" charset="0"/>
              </a:rPr>
              <a:t> wykorzystuje globalną macierz współwystąpień Xᵢⱼ.</a:t>
            </a:r>
            <a:endParaRPr lang="pl-PL" sz="2000" b="0" u="none" strike="noStrike" dirty="0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3" name="Text 3"/>
          <p:cNvSpPr/>
          <p:nvPr/>
        </p:nvSpPr>
        <p:spPr>
          <a:xfrm>
            <a:off x="868680" y="1306374"/>
            <a:ext cx="2171676" cy="71886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pl-PL" sz="2000" u="none" strike="noStrike" dirty="0">
                <a:solidFill>
                  <a:srgbClr val="FFFFFF"/>
                </a:solidFill>
                <a:effectLst/>
                <a:uFillTx/>
                <a:latin typeface="Calibri" panose="020F0502020204030204" pitchFamily="34" charset="0"/>
              </a:rPr>
              <a:t>Macierz </a:t>
            </a:r>
            <a:r>
              <a:rPr lang="pl-PL" sz="2000" u="none" strike="noStrike" dirty="0" err="1">
                <a:solidFill>
                  <a:srgbClr val="FFFFFF"/>
                </a:solidFill>
                <a:effectLst/>
                <a:uFillTx/>
                <a:latin typeface="Calibri" panose="020F0502020204030204" pitchFamily="34" charset="0"/>
              </a:rPr>
              <a:t>X</a:t>
            </a:r>
            <a:r>
              <a:rPr lang="pl-PL" sz="2000" u="none" strike="noStrike" baseline="-25000" dirty="0" err="1">
                <a:solidFill>
                  <a:srgbClr val="FFFFFF"/>
                </a:solidFill>
                <a:effectLst/>
                <a:uFillTx/>
                <a:latin typeface="Calibri" panose="020F0502020204030204" pitchFamily="34" charset="0"/>
              </a:rPr>
              <a:t>ij</a:t>
            </a:r>
            <a:endParaRPr lang="pl-PL" sz="2000" u="none" strike="noStrike" dirty="0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4" name="Text 4"/>
          <p:cNvSpPr/>
          <p:nvPr/>
        </p:nvSpPr>
        <p:spPr>
          <a:xfrm>
            <a:off x="897255" y="2093595"/>
            <a:ext cx="594000" cy="383760"/>
          </a:xfrm>
          <a:prstGeom prst="rect">
            <a:avLst/>
          </a:prstGeom>
          <a:solidFill>
            <a:srgbClr val="E0F2FE"/>
          </a:solidFill>
          <a:ln w="12700">
            <a:solidFill>
              <a:srgbClr val="BAE6FD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440" tIns="1440" rIns="1440" bIns="144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endParaRPr lang="en-US" sz="1400" b="0" u="none" strike="noStrike" dirty="0">
              <a:solidFill>
                <a:schemeClr val="dk1"/>
              </a:solidFill>
              <a:effectLst/>
              <a:uFillTx/>
              <a:latin typeface="Calibri" panose="020F0502020204030204" pitchFamily="34" charset="0"/>
            </a:endParaRPr>
          </a:p>
        </p:txBody>
      </p:sp>
      <p:sp>
        <p:nvSpPr>
          <p:cNvPr id="135" name="Text 5"/>
          <p:cNvSpPr/>
          <p:nvPr/>
        </p:nvSpPr>
        <p:spPr>
          <a:xfrm>
            <a:off x="1491615" y="2093595"/>
            <a:ext cx="594000" cy="383760"/>
          </a:xfrm>
          <a:prstGeom prst="rect">
            <a:avLst/>
          </a:prstGeom>
          <a:solidFill>
            <a:srgbClr val="E0F2FE"/>
          </a:solidFill>
          <a:ln w="12700">
            <a:solidFill>
              <a:srgbClr val="BAE6FD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440" tIns="1440" rIns="1440" bIns="144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00" b="1" u="none" strike="noStrike" dirty="0">
                <a:solidFill>
                  <a:srgbClr val="17212B"/>
                </a:solidFill>
                <a:effectLst/>
                <a:uFillTx/>
                <a:latin typeface="Calibri" panose="020F0502020204030204" pitchFamily="34" charset="0"/>
                <a:ea typeface="Calibri" panose="020F0502020204030204" pitchFamily="34" charset="0"/>
              </a:rPr>
              <a:t>ice</a:t>
            </a:r>
            <a:endParaRPr lang="pl-PL" sz="14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6" name="Text 6"/>
          <p:cNvSpPr/>
          <p:nvPr/>
        </p:nvSpPr>
        <p:spPr>
          <a:xfrm>
            <a:off x="2085975" y="2093595"/>
            <a:ext cx="594000" cy="383760"/>
          </a:xfrm>
          <a:prstGeom prst="rect">
            <a:avLst/>
          </a:prstGeom>
          <a:solidFill>
            <a:srgbClr val="E0F2FE"/>
          </a:solidFill>
          <a:ln w="12700">
            <a:solidFill>
              <a:srgbClr val="BAE6FD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440" tIns="1440" rIns="1440" bIns="144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00" b="1" u="none" strike="noStrike" dirty="0">
                <a:solidFill>
                  <a:srgbClr val="17212B"/>
                </a:solidFill>
                <a:effectLst/>
                <a:uFillTx/>
                <a:latin typeface="Calibri" panose="020F0502020204030204" pitchFamily="34" charset="0"/>
                <a:ea typeface="Calibri" panose="020F0502020204030204" pitchFamily="34" charset="0"/>
              </a:rPr>
              <a:t>steam</a:t>
            </a:r>
            <a:endParaRPr lang="pl-PL" sz="14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7" name="Text 7"/>
          <p:cNvSpPr/>
          <p:nvPr/>
        </p:nvSpPr>
        <p:spPr>
          <a:xfrm>
            <a:off x="2680335" y="2093595"/>
            <a:ext cx="594000" cy="383760"/>
          </a:xfrm>
          <a:prstGeom prst="rect">
            <a:avLst/>
          </a:prstGeom>
          <a:solidFill>
            <a:srgbClr val="E0F2FE"/>
          </a:solidFill>
          <a:ln w="12700">
            <a:solidFill>
              <a:srgbClr val="BAE6FD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440" tIns="1440" rIns="1440" bIns="144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00" b="1" u="none" strike="noStrike" dirty="0">
                <a:solidFill>
                  <a:srgbClr val="17212B"/>
                </a:solidFill>
                <a:effectLst/>
                <a:uFillTx/>
                <a:latin typeface="Calibri" panose="020F0502020204030204" pitchFamily="34" charset="0"/>
                <a:ea typeface="Calibri" panose="020F0502020204030204" pitchFamily="34" charset="0"/>
              </a:rPr>
              <a:t>solid</a:t>
            </a:r>
            <a:endParaRPr lang="pl-PL" sz="14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8" name="Text 8"/>
          <p:cNvSpPr/>
          <p:nvPr/>
        </p:nvSpPr>
        <p:spPr>
          <a:xfrm>
            <a:off x="897255" y="2477715"/>
            <a:ext cx="594000" cy="383760"/>
          </a:xfrm>
          <a:prstGeom prst="rect">
            <a:avLst/>
          </a:prstGeom>
          <a:solidFill>
            <a:srgbClr val="E0F2FE"/>
          </a:solidFill>
          <a:ln w="12700">
            <a:solidFill>
              <a:srgbClr val="BAE6FD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440" tIns="1440" rIns="1440" bIns="144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00" b="1" u="none" strike="noStrike" dirty="0">
                <a:solidFill>
                  <a:srgbClr val="17212B"/>
                </a:solidFill>
                <a:effectLst/>
                <a:uFillTx/>
                <a:latin typeface="Calibri" panose="020F0502020204030204" pitchFamily="34" charset="0"/>
                <a:ea typeface="Calibri" panose="020F0502020204030204" pitchFamily="34" charset="0"/>
              </a:rPr>
              <a:t>water</a:t>
            </a:r>
            <a:endParaRPr lang="pl-PL" sz="14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9" name="Text 9"/>
          <p:cNvSpPr/>
          <p:nvPr/>
        </p:nvSpPr>
        <p:spPr>
          <a:xfrm>
            <a:off x="1491615" y="2477715"/>
            <a:ext cx="594000" cy="383760"/>
          </a:xfrm>
          <a:prstGeom prst="rect">
            <a:avLst/>
          </a:prstGeom>
          <a:solidFill>
            <a:srgbClr val="FFFFFF"/>
          </a:solidFill>
          <a:ln w="12700">
            <a:solidFill>
              <a:srgbClr val="BAE6FD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440" tIns="1440" rIns="1440" bIns="144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00" b="0" u="none" strike="noStrike" dirty="0">
                <a:solidFill>
                  <a:srgbClr val="17212B"/>
                </a:solidFill>
                <a:effectLst/>
                <a:uFillTx/>
                <a:latin typeface="Calibri" panose="020F0502020204030204" pitchFamily="34" charset="0"/>
                <a:ea typeface="Calibri" panose="020F0502020204030204" pitchFamily="34" charset="0"/>
              </a:rPr>
              <a:t>10</a:t>
            </a:r>
            <a:endParaRPr lang="pl-PL" sz="14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0" name="Text 10"/>
          <p:cNvSpPr/>
          <p:nvPr/>
        </p:nvSpPr>
        <p:spPr>
          <a:xfrm>
            <a:off x="2085975" y="2477715"/>
            <a:ext cx="594000" cy="383760"/>
          </a:xfrm>
          <a:prstGeom prst="rect">
            <a:avLst/>
          </a:prstGeom>
          <a:solidFill>
            <a:srgbClr val="FFFFFF"/>
          </a:solidFill>
          <a:ln w="12700">
            <a:solidFill>
              <a:srgbClr val="BAE6FD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440" tIns="1440" rIns="1440" bIns="144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00" b="0" u="none" strike="noStrike" dirty="0">
                <a:solidFill>
                  <a:srgbClr val="17212B"/>
                </a:solidFill>
                <a:effectLst/>
                <a:uFillTx/>
                <a:latin typeface="Calibri" panose="020F0502020204030204" pitchFamily="34" charset="0"/>
                <a:ea typeface="Calibri" panose="020F0502020204030204" pitchFamily="34" charset="0"/>
              </a:rPr>
              <a:t>7</a:t>
            </a:r>
            <a:endParaRPr lang="pl-PL" sz="14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1" name="Text 11"/>
          <p:cNvSpPr/>
          <p:nvPr/>
        </p:nvSpPr>
        <p:spPr>
          <a:xfrm>
            <a:off x="2680335" y="2477715"/>
            <a:ext cx="594000" cy="383760"/>
          </a:xfrm>
          <a:prstGeom prst="rect">
            <a:avLst/>
          </a:prstGeom>
          <a:solidFill>
            <a:srgbClr val="FFFFFF"/>
          </a:solidFill>
          <a:ln w="12700">
            <a:solidFill>
              <a:srgbClr val="BAE6FD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440" tIns="1440" rIns="1440" bIns="144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00" b="0" u="none" strike="noStrike" dirty="0">
                <a:solidFill>
                  <a:srgbClr val="17212B"/>
                </a:solidFill>
                <a:effectLst/>
                <a:uFillTx/>
                <a:latin typeface="Calibri" panose="020F0502020204030204" pitchFamily="34" charset="0"/>
                <a:ea typeface="Calibri" panose="020F0502020204030204" pitchFamily="34" charset="0"/>
              </a:rPr>
              <a:t>2</a:t>
            </a:r>
            <a:endParaRPr lang="pl-PL" sz="14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2" name="Text 12"/>
          <p:cNvSpPr/>
          <p:nvPr/>
        </p:nvSpPr>
        <p:spPr>
          <a:xfrm>
            <a:off x="897255" y="2861835"/>
            <a:ext cx="594000" cy="383760"/>
          </a:xfrm>
          <a:prstGeom prst="rect">
            <a:avLst/>
          </a:prstGeom>
          <a:solidFill>
            <a:srgbClr val="E0F2FE"/>
          </a:solidFill>
          <a:ln w="12700">
            <a:solidFill>
              <a:srgbClr val="BAE6FD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440" tIns="1440" rIns="1440" bIns="144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00" b="1" u="none" strike="noStrike" dirty="0">
                <a:solidFill>
                  <a:srgbClr val="17212B"/>
                </a:solidFill>
                <a:effectLst/>
                <a:uFillTx/>
                <a:latin typeface="Calibri" panose="020F0502020204030204" pitchFamily="34" charset="0"/>
                <a:ea typeface="Calibri" panose="020F0502020204030204" pitchFamily="34" charset="0"/>
              </a:rPr>
              <a:t>gas</a:t>
            </a:r>
            <a:endParaRPr lang="pl-PL" sz="14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3" name="Text 13"/>
          <p:cNvSpPr/>
          <p:nvPr/>
        </p:nvSpPr>
        <p:spPr>
          <a:xfrm>
            <a:off x="1491615" y="2861835"/>
            <a:ext cx="594000" cy="383760"/>
          </a:xfrm>
          <a:prstGeom prst="rect">
            <a:avLst/>
          </a:prstGeom>
          <a:solidFill>
            <a:srgbClr val="FFFFFF"/>
          </a:solidFill>
          <a:ln w="12700">
            <a:solidFill>
              <a:srgbClr val="BAE6FD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440" tIns="1440" rIns="1440" bIns="144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00" b="0" u="none" strike="noStrike" dirty="0">
                <a:solidFill>
                  <a:srgbClr val="17212B"/>
                </a:solidFill>
                <a:effectLst/>
                <a:uFillTx/>
                <a:latin typeface="Calibri" panose="020F0502020204030204" pitchFamily="34" charset="0"/>
                <a:ea typeface="Calibri" panose="020F0502020204030204" pitchFamily="34" charset="0"/>
              </a:rPr>
              <a:t>1</a:t>
            </a:r>
            <a:endParaRPr lang="pl-PL" sz="14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4" name="Text 14"/>
          <p:cNvSpPr/>
          <p:nvPr/>
        </p:nvSpPr>
        <p:spPr>
          <a:xfrm>
            <a:off x="2085975" y="2861835"/>
            <a:ext cx="594000" cy="383760"/>
          </a:xfrm>
          <a:prstGeom prst="rect">
            <a:avLst/>
          </a:prstGeom>
          <a:solidFill>
            <a:srgbClr val="FFFFFF"/>
          </a:solidFill>
          <a:ln w="12700">
            <a:solidFill>
              <a:srgbClr val="BAE6FD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440" tIns="1440" rIns="1440" bIns="144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00" b="0" u="none" strike="noStrike" dirty="0">
                <a:solidFill>
                  <a:srgbClr val="17212B"/>
                </a:solidFill>
                <a:effectLst/>
                <a:uFillTx/>
                <a:latin typeface="Calibri" panose="020F0502020204030204" pitchFamily="34" charset="0"/>
                <a:ea typeface="Calibri" panose="020F0502020204030204" pitchFamily="34" charset="0"/>
              </a:rPr>
              <a:t>9</a:t>
            </a:r>
            <a:endParaRPr lang="pl-PL" sz="14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5" name="Text 15"/>
          <p:cNvSpPr/>
          <p:nvPr/>
        </p:nvSpPr>
        <p:spPr>
          <a:xfrm>
            <a:off x="2680335" y="2861835"/>
            <a:ext cx="594000" cy="383760"/>
          </a:xfrm>
          <a:prstGeom prst="rect">
            <a:avLst/>
          </a:prstGeom>
          <a:solidFill>
            <a:srgbClr val="FFFFFF"/>
          </a:solidFill>
          <a:ln w="12700">
            <a:solidFill>
              <a:srgbClr val="BAE6FD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440" tIns="1440" rIns="1440" bIns="144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00" b="0" u="none" strike="noStrike" dirty="0">
                <a:solidFill>
                  <a:srgbClr val="17212B"/>
                </a:solidFill>
                <a:effectLst/>
                <a:uFillTx/>
                <a:latin typeface="Calibri" panose="020F0502020204030204" pitchFamily="34" charset="0"/>
                <a:ea typeface="Calibri" panose="020F0502020204030204" pitchFamily="34" charset="0"/>
              </a:rPr>
              <a:t>0</a:t>
            </a:r>
            <a:endParaRPr lang="pl-PL" sz="14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6" name="Text 16"/>
          <p:cNvSpPr/>
          <p:nvPr/>
        </p:nvSpPr>
        <p:spPr>
          <a:xfrm>
            <a:off x="897255" y="3245595"/>
            <a:ext cx="594000" cy="383760"/>
          </a:xfrm>
          <a:prstGeom prst="rect">
            <a:avLst/>
          </a:prstGeom>
          <a:solidFill>
            <a:srgbClr val="E0F2FE"/>
          </a:solidFill>
          <a:ln w="12700">
            <a:solidFill>
              <a:srgbClr val="BAE6FD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440" tIns="1440" rIns="1440" bIns="144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00" b="1" u="none" strike="noStrike" dirty="0">
                <a:solidFill>
                  <a:srgbClr val="17212B"/>
                </a:solidFill>
                <a:effectLst/>
                <a:uFillTx/>
                <a:latin typeface="Calibri" panose="020F0502020204030204" pitchFamily="34" charset="0"/>
                <a:ea typeface="Calibri" panose="020F0502020204030204" pitchFamily="34" charset="0"/>
              </a:rPr>
              <a:t>snow</a:t>
            </a:r>
            <a:endParaRPr lang="pl-PL" sz="14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7" name="Text 17"/>
          <p:cNvSpPr/>
          <p:nvPr/>
        </p:nvSpPr>
        <p:spPr>
          <a:xfrm>
            <a:off x="1491615" y="3245595"/>
            <a:ext cx="594000" cy="383760"/>
          </a:xfrm>
          <a:prstGeom prst="rect">
            <a:avLst/>
          </a:prstGeom>
          <a:solidFill>
            <a:srgbClr val="FFFFFF"/>
          </a:solidFill>
          <a:ln w="12700">
            <a:solidFill>
              <a:srgbClr val="BAE6FD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440" tIns="1440" rIns="1440" bIns="144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00" b="0" u="none" strike="noStrike" dirty="0">
                <a:solidFill>
                  <a:srgbClr val="17212B"/>
                </a:solidFill>
                <a:effectLst/>
                <a:uFillTx/>
                <a:latin typeface="Calibri" panose="020F0502020204030204" pitchFamily="34" charset="0"/>
                <a:ea typeface="Calibri" panose="020F0502020204030204" pitchFamily="34" charset="0"/>
              </a:rPr>
              <a:t>8</a:t>
            </a:r>
            <a:endParaRPr lang="pl-PL" sz="14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8" name="Text 18"/>
          <p:cNvSpPr/>
          <p:nvPr/>
        </p:nvSpPr>
        <p:spPr>
          <a:xfrm>
            <a:off x="2085975" y="3245595"/>
            <a:ext cx="594000" cy="383760"/>
          </a:xfrm>
          <a:prstGeom prst="rect">
            <a:avLst/>
          </a:prstGeom>
          <a:solidFill>
            <a:srgbClr val="FFFFFF"/>
          </a:solidFill>
          <a:ln w="12700">
            <a:solidFill>
              <a:srgbClr val="BAE6FD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440" tIns="1440" rIns="1440" bIns="144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00" b="0" u="none" strike="noStrike" dirty="0">
                <a:solidFill>
                  <a:srgbClr val="17212B"/>
                </a:solidFill>
                <a:effectLst/>
                <a:uFillTx/>
                <a:latin typeface="Calibri" panose="020F0502020204030204" pitchFamily="34" charset="0"/>
                <a:ea typeface="Calibri" panose="020F0502020204030204" pitchFamily="34" charset="0"/>
              </a:rPr>
              <a:t>0</a:t>
            </a:r>
            <a:endParaRPr lang="pl-PL" sz="14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9" name="Text 19"/>
          <p:cNvSpPr/>
          <p:nvPr/>
        </p:nvSpPr>
        <p:spPr>
          <a:xfrm>
            <a:off x="2680335" y="3245595"/>
            <a:ext cx="594000" cy="383760"/>
          </a:xfrm>
          <a:prstGeom prst="rect">
            <a:avLst/>
          </a:prstGeom>
          <a:solidFill>
            <a:srgbClr val="FFFFFF"/>
          </a:solidFill>
          <a:ln w="12700">
            <a:solidFill>
              <a:srgbClr val="BAE6FD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440" tIns="1440" rIns="1440" bIns="144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00" b="0" u="none" strike="noStrike" dirty="0">
                <a:solidFill>
                  <a:srgbClr val="17212B"/>
                </a:solidFill>
                <a:effectLst/>
                <a:uFillTx/>
                <a:latin typeface="Calibri" panose="020F0502020204030204" pitchFamily="34" charset="0"/>
                <a:ea typeface="Calibri" panose="020F0502020204030204" pitchFamily="34" charset="0"/>
              </a:rPr>
              <a:t>6</a:t>
            </a:r>
            <a:endParaRPr lang="pl-PL" sz="14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0" name="Shape 20"/>
          <p:cNvSpPr/>
          <p:nvPr/>
        </p:nvSpPr>
        <p:spPr>
          <a:xfrm>
            <a:off x="3434535" y="2870835"/>
            <a:ext cx="1188720" cy="360"/>
          </a:xfrm>
          <a:prstGeom prst="line">
            <a:avLst/>
          </a:prstGeom>
          <a:ln w="25400">
            <a:solidFill>
              <a:srgbClr val="EA580C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pl-PL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1" name="Text 21"/>
          <p:cNvSpPr/>
          <p:nvPr/>
        </p:nvSpPr>
        <p:spPr>
          <a:xfrm>
            <a:off x="4783455" y="2523435"/>
            <a:ext cx="3245760" cy="685440"/>
          </a:xfrm>
          <a:prstGeom prst="rect">
            <a:avLst/>
          </a:prstGeom>
          <a:solidFill>
            <a:srgbClr val="FFEDD5"/>
          </a:solidFill>
          <a:ln w="12700">
            <a:solidFill>
              <a:srgbClr val="FDBA74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440" tIns="1440" rIns="1440" bIns="144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000" u="none" strike="noStrike" dirty="0">
                <a:solidFill>
                  <a:schemeClr val="accent6">
                    <a:lumMod val="75000"/>
                  </a:schemeClr>
                </a:solidFill>
                <a:effectLst/>
                <a:uFillTx/>
                <a:latin typeface="Calibri" panose="020F0502020204030204" pitchFamily="34" charset="0"/>
                <a:ea typeface="Calibri" panose="020F0502020204030204" pitchFamily="34" charset="0"/>
              </a:rPr>
              <a:t>wᵢᵀ w̃ⱼ + bᵢ + b̃ⱼ ≈ log Xᵢⱼ</a:t>
            </a:r>
            <a:endParaRPr lang="pl-PL" sz="2000" u="none" strike="noStrike" dirty="0">
              <a:solidFill>
                <a:schemeClr val="accent6">
                  <a:lumMod val="75000"/>
                </a:schemeClr>
              </a:solidFill>
              <a:effectLst/>
              <a:uFillTx/>
              <a:latin typeface="Arial"/>
            </a:endParaRPr>
          </a:p>
        </p:txBody>
      </p:sp>
      <p:sp>
        <p:nvSpPr>
          <p:cNvPr id="152" name="Shape 22"/>
          <p:cNvSpPr/>
          <p:nvPr/>
        </p:nvSpPr>
        <p:spPr>
          <a:xfrm>
            <a:off x="8212455" y="2870835"/>
            <a:ext cx="1097280" cy="360"/>
          </a:xfrm>
          <a:prstGeom prst="line">
            <a:avLst/>
          </a:prstGeom>
          <a:ln w="25400">
            <a:solidFill>
              <a:srgbClr val="EA580C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pl-PL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3" name="Text 23"/>
          <p:cNvSpPr/>
          <p:nvPr/>
        </p:nvSpPr>
        <p:spPr>
          <a:xfrm>
            <a:off x="9309735" y="2523435"/>
            <a:ext cx="1599840" cy="685440"/>
          </a:xfrm>
          <a:prstGeom prst="rect">
            <a:avLst/>
          </a:prstGeom>
          <a:solidFill>
            <a:srgbClr val="D1FAE5"/>
          </a:solidFill>
          <a:ln w="12700">
            <a:solidFill>
              <a:srgbClr val="86EFAC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440" tIns="1440" rIns="1440" bIns="144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700" u="none" strike="noStrike" dirty="0" err="1">
                <a:solidFill>
                  <a:schemeClr val="accent6">
                    <a:lumMod val="75000"/>
                  </a:schemeClr>
                </a:solidFill>
                <a:effectLst/>
                <a:uFillTx/>
                <a:latin typeface="Calibri" panose="020F0502020204030204" pitchFamily="34" charset="0"/>
                <a:ea typeface="Calibri" panose="020F0502020204030204" pitchFamily="34" charset="0"/>
              </a:rPr>
              <a:t>wektory</a:t>
            </a:r>
            <a:endParaRPr lang="pl-PL" sz="1700" u="none" strike="noStrike" dirty="0">
              <a:solidFill>
                <a:schemeClr val="accent6">
                  <a:lumMod val="75000"/>
                </a:schemeClr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700" u="none" strike="noStrike" dirty="0" err="1">
                <a:solidFill>
                  <a:schemeClr val="accent6">
                    <a:lumMod val="75000"/>
                  </a:schemeClr>
                </a:solidFill>
                <a:effectLst/>
                <a:uFillTx/>
                <a:latin typeface="Calibri" panose="020F0502020204030204" pitchFamily="34" charset="0"/>
                <a:ea typeface="Calibri" panose="020F0502020204030204" pitchFamily="34" charset="0"/>
              </a:rPr>
              <a:t>słów</a:t>
            </a:r>
            <a:endParaRPr lang="pl-PL" sz="1700" u="none" strike="noStrike" dirty="0">
              <a:solidFill>
                <a:schemeClr val="accent6">
                  <a:lumMod val="75000"/>
                </a:schemeClr>
              </a:solidFill>
              <a:effectLst/>
              <a:uFillTx/>
              <a:latin typeface="Arial"/>
            </a:endParaRPr>
          </a:p>
        </p:txBody>
      </p:sp>
      <p:sp>
        <p:nvSpPr>
          <p:cNvPr id="154" name="Text 24"/>
          <p:cNvSpPr/>
          <p:nvPr/>
        </p:nvSpPr>
        <p:spPr>
          <a:xfrm>
            <a:off x="897255" y="3996526"/>
            <a:ext cx="2171676" cy="71886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pl-PL" sz="2000" u="none" strike="noStrike" dirty="0">
                <a:solidFill>
                  <a:srgbClr val="FFFFFF"/>
                </a:solidFill>
                <a:effectLst/>
                <a:uFillTx/>
                <a:latin typeface="Calibri" panose="020F0502020204030204" pitchFamily="34" charset="0"/>
              </a:rPr>
              <a:t>Funkcja kosztu</a:t>
            </a:r>
            <a:endParaRPr lang="pl-PL" sz="2000" u="none" strike="noStrike" dirty="0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5" name="Text 25"/>
          <p:cNvSpPr/>
          <p:nvPr/>
        </p:nvSpPr>
        <p:spPr>
          <a:xfrm>
            <a:off x="2926080" y="4096440"/>
            <a:ext cx="4246245" cy="502560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440" tIns="1440" rIns="1440" bIns="144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000" b="1" u="none" strike="noStrike" dirty="0">
                <a:solidFill>
                  <a:srgbClr val="17212B"/>
                </a:solidFill>
                <a:effectLst/>
                <a:uFillTx/>
                <a:latin typeface="Calibri" panose="020F0502020204030204" pitchFamily="34" charset="0"/>
                <a:ea typeface="Calibri" panose="020F0502020204030204" pitchFamily="34" charset="0"/>
              </a:rPr>
              <a:t>J = Σ f(Xᵢⱼ) (wᵢᵀ w̃ⱼ + bᵢ + b̃ⱼ − log Xᵢⱼ)²</a:t>
            </a:r>
            <a:endParaRPr lang="pl-PL" sz="20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6" name="Text 26"/>
          <p:cNvSpPr/>
          <p:nvPr/>
        </p:nvSpPr>
        <p:spPr>
          <a:xfrm>
            <a:off x="2651760" y="4892040"/>
            <a:ext cx="7963898" cy="767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pl-PL" sz="2000" b="0" u="none" strike="noStrike" dirty="0">
                <a:solidFill>
                  <a:srgbClr val="FFFFFF"/>
                </a:solidFill>
                <a:effectLst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f(X) zmniejsza wagę zerowych i ekstremalnie częstych współwystąpień.</a:t>
            </a:r>
            <a:br>
              <a:rPr lang="pl-PL" sz="2000" b="0" u="none" strike="noStrike" dirty="0">
                <a:solidFill>
                  <a:srgbClr val="FFFFFF"/>
                </a:solidFill>
                <a:effectLst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pl-PL" sz="2000" dirty="0" err="1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</a:t>
            </a:r>
            <a:r>
              <a:rPr lang="pl-PL" sz="2000" baseline="-25000" dirty="0" err="1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pl-PL" sz="20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​ ma uchwycić ogólną częstość / skłonność słowa i do współwystępowania</a:t>
            </a:r>
            <a:endParaRPr lang="pl-PL" sz="2000" b="0" u="none" strike="noStrike" dirty="0">
              <a:solidFill>
                <a:srgbClr val="FFFFFF"/>
              </a:solidFill>
              <a:effectLst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9F44BAF-7E7C-378D-D074-329578254D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8337" y="3814428"/>
            <a:ext cx="3737157" cy="899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422492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Text 0"/>
          <p:cNvSpPr/>
          <p:nvPr/>
        </p:nvSpPr>
        <p:spPr>
          <a:xfrm>
            <a:off x="1782900" y="297900"/>
            <a:ext cx="8137800" cy="411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pl-PL" sz="3600" u="none" strike="noStrike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Porównanie: Word2vec vs </a:t>
            </a:r>
            <a:r>
              <a:rPr lang="pl-PL" sz="3600" u="none" strike="noStrike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GloVe</a:t>
            </a:r>
            <a:endParaRPr lang="pl-PL" sz="3600" u="none" strike="noStrike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9" name="Text 1"/>
          <p:cNvSpPr/>
          <p:nvPr/>
        </p:nvSpPr>
        <p:spPr>
          <a:xfrm>
            <a:off x="914400" y="786240"/>
            <a:ext cx="10629540" cy="84063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pl-PL" sz="2000" b="0" u="none" strike="noStrike" dirty="0">
                <a:solidFill>
                  <a:srgbClr val="FFFFFF"/>
                </a:solidFill>
                <a:effectLst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Oba modele uczą się statycznych </a:t>
            </a:r>
            <a:r>
              <a:rPr lang="pl-PL" sz="2000" b="0" u="none" strike="noStrike" dirty="0" err="1">
                <a:solidFill>
                  <a:srgbClr val="FFFFFF"/>
                </a:solidFill>
                <a:effectLst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zanurzeń</a:t>
            </a:r>
            <a:r>
              <a:rPr lang="pl-PL" sz="2000" b="0" u="none" strike="noStrike" dirty="0">
                <a:solidFill>
                  <a:srgbClr val="FFFFFF"/>
                </a:solidFill>
                <a:effectLst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wektorów, ale korzystają z innych sygnałów treningowych.</a:t>
            </a:r>
          </a:p>
        </p:txBody>
      </p:sp>
      <p:sp>
        <p:nvSpPr>
          <p:cNvPr id="161" name="Text 3"/>
          <p:cNvSpPr/>
          <p:nvPr/>
        </p:nvSpPr>
        <p:spPr>
          <a:xfrm>
            <a:off x="914400" y="1718310"/>
            <a:ext cx="1828440" cy="502560"/>
          </a:xfrm>
          <a:prstGeom prst="rect">
            <a:avLst/>
          </a:prstGeom>
          <a:solidFill>
            <a:srgbClr val="DBEAFE"/>
          </a:solidFill>
          <a:ln w="12700">
            <a:solidFill>
              <a:srgbClr val="93C5FD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440" tIns="1440" rIns="1440" bIns="144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000" b="1" u="none" strike="noStrike" dirty="0">
                <a:solidFill>
                  <a:srgbClr val="2563EB"/>
                </a:solidFill>
                <a:effectLst/>
                <a:uFillTx/>
                <a:latin typeface="Calibri" panose="020F0502020204030204" pitchFamily="34" charset="0"/>
                <a:ea typeface="Calibri" panose="020F0502020204030204" pitchFamily="34" charset="0"/>
              </a:rPr>
              <a:t>word2vec</a:t>
            </a:r>
            <a:endParaRPr lang="pl-PL" sz="20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2" name="Text 4"/>
          <p:cNvSpPr/>
          <p:nvPr/>
        </p:nvSpPr>
        <p:spPr>
          <a:xfrm>
            <a:off x="914400" y="2449830"/>
            <a:ext cx="4388760" cy="1416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720" tIns="720" rIns="720" bIns="72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pl-PL" sz="2000" b="0" u="none" strike="noStrike" dirty="0">
                <a:solidFill>
                  <a:srgbClr val="FFFFFF"/>
                </a:solidFill>
                <a:effectLst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• lokalne okna kontekstu</a:t>
            </a: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pl-PL" sz="2000" b="0" u="none" strike="noStrike" dirty="0">
                <a:solidFill>
                  <a:srgbClr val="FFFFFF"/>
                </a:solidFill>
                <a:effectLst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• predykcja par słowo–kontekst</a:t>
            </a: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pl-PL" sz="2000" b="0" u="none" strike="noStrike" dirty="0">
                <a:solidFill>
                  <a:srgbClr val="FFFFFF"/>
                </a:solidFill>
                <a:effectLst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• SGD, </a:t>
            </a:r>
            <a:r>
              <a:rPr lang="pl-PL" sz="2000" b="0" u="none" strike="noStrike" dirty="0" err="1">
                <a:solidFill>
                  <a:srgbClr val="FFFFFF"/>
                </a:solidFill>
                <a:effectLst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negative</a:t>
            </a:r>
            <a:r>
              <a:rPr lang="pl-PL" sz="2000" b="0" u="none" strike="noStrike" dirty="0">
                <a:solidFill>
                  <a:srgbClr val="FFFFFF"/>
                </a:solidFill>
                <a:effectLst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sz="2000" b="0" u="none" strike="noStrike" dirty="0" err="1">
                <a:solidFill>
                  <a:srgbClr val="FFFFFF"/>
                </a:solidFill>
                <a:effectLst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sampling</a:t>
            </a:r>
            <a:endParaRPr lang="pl-PL" sz="2000" b="0" u="none" strike="noStrike" dirty="0">
              <a:solidFill>
                <a:srgbClr val="FFFFFF"/>
              </a:solidFill>
              <a:effectLst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pl-PL" sz="2000" b="0" u="none" strike="noStrike" dirty="0">
                <a:solidFill>
                  <a:srgbClr val="FFFFFF"/>
                </a:solidFill>
                <a:effectLst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• dobry wybór dla dużych strumieni tekstu</a:t>
            </a:r>
          </a:p>
        </p:txBody>
      </p:sp>
      <p:sp>
        <p:nvSpPr>
          <p:cNvPr id="163" name="Text 5"/>
          <p:cNvSpPr/>
          <p:nvPr/>
        </p:nvSpPr>
        <p:spPr>
          <a:xfrm>
            <a:off x="6583680" y="1718310"/>
            <a:ext cx="1828440" cy="502560"/>
          </a:xfrm>
          <a:prstGeom prst="rect">
            <a:avLst/>
          </a:prstGeom>
          <a:solidFill>
            <a:srgbClr val="FFEDD5"/>
          </a:solidFill>
          <a:ln w="12700">
            <a:solidFill>
              <a:srgbClr val="FDBA74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440" tIns="1440" rIns="1440" bIns="144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000" b="1" u="none" strike="noStrike" dirty="0" err="1">
                <a:solidFill>
                  <a:srgbClr val="EA580C"/>
                </a:solidFill>
                <a:effectLst/>
                <a:uFillTx/>
                <a:latin typeface="Calibri" panose="020F0502020204030204" pitchFamily="34" charset="0"/>
                <a:ea typeface="Calibri" panose="020F0502020204030204" pitchFamily="34" charset="0"/>
              </a:rPr>
              <a:t>GloVe</a:t>
            </a:r>
            <a:endParaRPr lang="pl-PL" sz="20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4" name="Text 6"/>
          <p:cNvSpPr/>
          <p:nvPr/>
        </p:nvSpPr>
        <p:spPr>
          <a:xfrm>
            <a:off x="6583680" y="2449830"/>
            <a:ext cx="4845960" cy="1416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720" tIns="720" rIns="720" bIns="72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pl-PL" sz="2000" b="0" u="none" strike="noStrike" dirty="0">
                <a:solidFill>
                  <a:srgbClr val="FFFFFF"/>
                </a:solidFill>
                <a:effectLst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• globalna macierz Xᵢⱼ</a:t>
            </a: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pl-PL" sz="2000" b="0" u="none" strike="noStrike" dirty="0">
                <a:solidFill>
                  <a:srgbClr val="FFFFFF"/>
                </a:solidFill>
                <a:effectLst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• rekonstrukcja log współwystąpień</a:t>
            </a: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pl-PL" sz="2000" b="0" u="none" strike="noStrike" dirty="0">
                <a:solidFill>
                  <a:srgbClr val="FFFFFF"/>
                </a:solidFill>
                <a:effectLst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• ważona regresja najmniejszych kwadratów</a:t>
            </a: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pl-PL" sz="2000" b="0" u="none" strike="noStrike" dirty="0">
                <a:solidFill>
                  <a:srgbClr val="FFFFFF"/>
                </a:solidFill>
                <a:effectLst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• dobry, gdy łatwo policzyć statystyki korpusu</a:t>
            </a:r>
          </a:p>
        </p:txBody>
      </p:sp>
      <p:sp>
        <p:nvSpPr>
          <p:cNvPr id="165" name="Shape 7"/>
          <p:cNvSpPr/>
          <p:nvPr/>
        </p:nvSpPr>
        <p:spPr>
          <a:xfrm>
            <a:off x="5897880" y="1417320"/>
            <a:ext cx="360" cy="3611880"/>
          </a:xfrm>
          <a:prstGeom prst="line">
            <a:avLst/>
          </a:prstGeom>
          <a:ln w="12700">
            <a:solidFill>
              <a:srgbClr val="D6D0C7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pl-PL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6" name="Text 8"/>
          <p:cNvSpPr/>
          <p:nvPr/>
        </p:nvSpPr>
        <p:spPr>
          <a:xfrm>
            <a:off x="2103120" y="5120640"/>
            <a:ext cx="7954920" cy="502560"/>
          </a:xfrm>
          <a:prstGeom prst="rect">
            <a:avLst/>
          </a:prstGeom>
          <a:solidFill>
            <a:srgbClr val="FEFCE8"/>
          </a:solidFill>
          <a:ln w="12700">
            <a:solidFill>
              <a:srgbClr val="FDE68A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440" tIns="1440" rIns="1440" bIns="144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pl-PL" sz="2000" u="none" strike="noStrike" dirty="0">
                <a:solidFill>
                  <a:srgbClr val="002060"/>
                </a:solidFill>
                <a:effectLst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Wspólne ograniczenie: jeden wektor na słowo, niezależnie od kontekstu.</a:t>
            </a:r>
          </a:p>
        </p:txBody>
      </p:sp>
    </p:spTree>
    <p:extLst>
      <p:ext uri="{BB962C8B-B14F-4D97-AF65-F5344CB8AC3E}">
        <p14:creationId xmlns:p14="http://schemas.microsoft.com/office/powerpoint/2010/main" val="185898082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Text 0"/>
          <p:cNvSpPr/>
          <p:nvPr/>
        </p:nvSpPr>
        <p:spPr>
          <a:xfrm>
            <a:off x="1626870" y="299682"/>
            <a:ext cx="8137800" cy="411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pl-PL" sz="3600" u="none" strike="noStrike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latin typeface="Calibri" panose="020F0502020204030204" pitchFamily="34" charset="0"/>
                <a:ea typeface="Calibri" panose="020F0502020204030204" pitchFamily="34" charset="0"/>
              </a:rPr>
              <a:t>Co można robić po zanurzeniu?</a:t>
            </a:r>
            <a:endParaRPr lang="pl-PL" sz="3600" u="none" strike="noStrike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FillTx/>
              <a:latin typeface="Arial"/>
            </a:endParaRPr>
          </a:p>
        </p:txBody>
      </p:sp>
      <p:sp>
        <p:nvSpPr>
          <p:cNvPr id="169" name="Text 1"/>
          <p:cNvSpPr/>
          <p:nvPr/>
        </p:nvSpPr>
        <p:spPr>
          <a:xfrm>
            <a:off x="822960" y="809760"/>
            <a:ext cx="10852095" cy="912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pl-PL" sz="2000" b="0" u="none" strike="noStrike" dirty="0">
                <a:solidFill>
                  <a:srgbClr val="FFFFFF"/>
                </a:solidFill>
                <a:effectLst/>
                <a:uFillTx/>
                <a:latin typeface="Calibri" panose="020F0502020204030204" pitchFamily="34" charset="0"/>
              </a:rPr>
              <a:t>Podobieństwo kosinusowe i operacje wektorowe dają użyteczne heurystyki semantyczne.</a:t>
            </a:r>
            <a:endParaRPr lang="pl-PL" sz="2000" b="0" u="none" strike="noStrike" dirty="0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1" name="Text 3"/>
          <p:cNvSpPr/>
          <p:nvPr/>
        </p:nvSpPr>
        <p:spPr>
          <a:xfrm>
            <a:off x="822960" y="1950720"/>
            <a:ext cx="4663080" cy="529920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440" tIns="1440" rIns="1440" bIns="144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000" u="none" strike="noStrike" dirty="0">
                <a:solidFill>
                  <a:srgbClr val="17212B"/>
                </a:solidFill>
                <a:effectLst/>
                <a:uFillTx/>
                <a:latin typeface="Calibri" panose="020F0502020204030204" pitchFamily="34" charset="0"/>
                <a:ea typeface="Calibri" panose="020F0502020204030204" pitchFamily="34" charset="0"/>
              </a:rPr>
              <a:t>sim(</a:t>
            </a:r>
            <a:r>
              <a:rPr lang="en-US" sz="2000" u="none" strike="noStrike" dirty="0" err="1">
                <a:solidFill>
                  <a:srgbClr val="17212B"/>
                </a:solidFill>
                <a:effectLst/>
                <a:uFillTx/>
                <a:latin typeface="Calibri" panose="020F0502020204030204" pitchFamily="34" charset="0"/>
                <a:ea typeface="Calibri" panose="020F0502020204030204" pitchFamily="34" charset="0"/>
              </a:rPr>
              <a:t>a,b</a:t>
            </a:r>
            <a:r>
              <a:rPr lang="en-US" sz="2000" u="none" strike="noStrike" dirty="0">
                <a:solidFill>
                  <a:srgbClr val="17212B"/>
                </a:solidFill>
                <a:effectLst/>
                <a:uFillTx/>
                <a:latin typeface="Calibri" panose="020F0502020204030204" pitchFamily="34" charset="0"/>
                <a:ea typeface="Calibri" panose="020F0502020204030204" pitchFamily="34" charset="0"/>
              </a:rPr>
              <a:t>) = cos(</a:t>
            </a:r>
            <a:r>
              <a:rPr lang="en-US" sz="2000" u="none" strike="noStrike" dirty="0" err="1">
                <a:solidFill>
                  <a:srgbClr val="17212B"/>
                </a:solidFill>
                <a:effectLst/>
                <a:uFillTx/>
                <a:latin typeface="Calibri" panose="020F0502020204030204" pitchFamily="34" charset="0"/>
                <a:ea typeface="Calibri" panose="020F0502020204030204" pitchFamily="34" charset="0"/>
              </a:rPr>
              <a:t>a,b</a:t>
            </a:r>
            <a:r>
              <a:rPr lang="en-US" sz="2000" u="none" strike="noStrike" dirty="0">
                <a:solidFill>
                  <a:srgbClr val="17212B"/>
                </a:solidFill>
                <a:effectLst/>
                <a:uFillTx/>
                <a:latin typeface="Calibri" panose="020F0502020204030204" pitchFamily="34" charset="0"/>
                <a:ea typeface="Calibri" panose="020F0502020204030204" pitchFamily="34" charset="0"/>
              </a:rPr>
              <a:t>) = </a:t>
            </a:r>
            <a:r>
              <a:rPr lang="en-US" sz="2000" u="none" strike="noStrike" dirty="0" err="1">
                <a:solidFill>
                  <a:srgbClr val="17212B"/>
                </a:solidFill>
                <a:effectLst/>
                <a:uFillTx/>
                <a:latin typeface="Calibri" panose="020F0502020204030204" pitchFamily="34" charset="0"/>
                <a:ea typeface="Calibri" panose="020F0502020204030204" pitchFamily="34" charset="0"/>
              </a:rPr>
              <a:t>a·b</a:t>
            </a:r>
            <a:r>
              <a:rPr lang="en-US" sz="2000" u="none" strike="noStrike" dirty="0">
                <a:solidFill>
                  <a:srgbClr val="17212B"/>
                </a:solidFill>
                <a:effectLst/>
                <a:uFillTx/>
                <a:latin typeface="Calibri" panose="020F0502020204030204" pitchFamily="34" charset="0"/>
                <a:ea typeface="Calibri" panose="020F0502020204030204" pitchFamily="34" charset="0"/>
              </a:rPr>
              <a:t> / (||a|| ||b||)</a:t>
            </a:r>
            <a:endParaRPr lang="pl-PL" sz="200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2" name="Text 4"/>
          <p:cNvSpPr/>
          <p:nvPr/>
        </p:nvSpPr>
        <p:spPr>
          <a:xfrm>
            <a:off x="6400800" y="1950720"/>
            <a:ext cx="4617360" cy="529920"/>
          </a:xfrm>
          <a:prstGeom prst="rect">
            <a:avLst/>
          </a:prstGeom>
          <a:solidFill>
            <a:srgbClr val="EDE9FE"/>
          </a:solidFill>
          <a:ln w="12700">
            <a:solidFill>
              <a:srgbClr val="C4B5FD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440" tIns="1440" rIns="1440" bIns="144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000" u="none" strike="noStrike" dirty="0" err="1">
                <a:solidFill>
                  <a:srgbClr val="7C3AED"/>
                </a:solidFill>
                <a:effectLst/>
                <a:uFillTx/>
                <a:latin typeface="Calibri" panose="020F0502020204030204" pitchFamily="34" charset="0"/>
                <a:ea typeface="Calibri" panose="020F0502020204030204" pitchFamily="34" charset="0"/>
              </a:rPr>
              <a:t>król</a:t>
            </a:r>
            <a:r>
              <a:rPr lang="en-US" sz="2000" u="none" strike="noStrike" dirty="0">
                <a:solidFill>
                  <a:srgbClr val="7C3AED"/>
                </a:solidFill>
                <a:effectLst/>
                <a:uFillTx/>
                <a:latin typeface="Calibri" panose="020F0502020204030204" pitchFamily="34" charset="0"/>
                <a:ea typeface="Calibri" panose="020F0502020204030204" pitchFamily="34" charset="0"/>
              </a:rPr>
              <a:t> − </a:t>
            </a:r>
            <a:r>
              <a:rPr lang="en-US" sz="2000" u="none" strike="noStrike" dirty="0" err="1">
                <a:solidFill>
                  <a:srgbClr val="7C3AED"/>
                </a:solidFill>
                <a:effectLst/>
                <a:uFillTx/>
                <a:latin typeface="Calibri" panose="020F0502020204030204" pitchFamily="34" charset="0"/>
                <a:ea typeface="Calibri" panose="020F0502020204030204" pitchFamily="34" charset="0"/>
              </a:rPr>
              <a:t>mężczyzna</a:t>
            </a:r>
            <a:r>
              <a:rPr lang="en-US" sz="2000" u="none" strike="noStrike" dirty="0">
                <a:solidFill>
                  <a:srgbClr val="7C3AED"/>
                </a:solidFill>
                <a:effectLst/>
                <a:uFillTx/>
                <a:latin typeface="Calibri" panose="020F0502020204030204" pitchFamily="34" charset="0"/>
                <a:ea typeface="Calibri" panose="020F0502020204030204" pitchFamily="34" charset="0"/>
              </a:rPr>
              <a:t> + </a:t>
            </a:r>
            <a:r>
              <a:rPr lang="en-US" sz="2000" u="none" strike="noStrike" dirty="0" err="1">
                <a:solidFill>
                  <a:srgbClr val="7C3AED"/>
                </a:solidFill>
                <a:effectLst/>
                <a:uFillTx/>
                <a:latin typeface="Calibri" panose="020F0502020204030204" pitchFamily="34" charset="0"/>
                <a:ea typeface="Calibri" panose="020F0502020204030204" pitchFamily="34" charset="0"/>
              </a:rPr>
              <a:t>kobieta</a:t>
            </a:r>
            <a:r>
              <a:rPr lang="en-US" sz="2000" u="none" strike="noStrike" dirty="0">
                <a:solidFill>
                  <a:srgbClr val="7C3AED"/>
                </a:solidFill>
                <a:effectLst/>
                <a:uFillTx/>
                <a:latin typeface="Calibri" panose="020F0502020204030204" pitchFamily="34" charset="0"/>
                <a:ea typeface="Calibri" panose="020F0502020204030204" pitchFamily="34" charset="0"/>
              </a:rPr>
              <a:t> ≈ </a:t>
            </a:r>
            <a:r>
              <a:rPr lang="en-US" sz="2000" u="none" strike="noStrike" dirty="0" err="1">
                <a:solidFill>
                  <a:srgbClr val="7C3AED"/>
                </a:solidFill>
                <a:effectLst/>
                <a:uFillTx/>
                <a:latin typeface="Calibri" panose="020F0502020204030204" pitchFamily="34" charset="0"/>
                <a:ea typeface="Calibri" panose="020F0502020204030204" pitchFamily="34" charset="0"/>
              </a:rPr>
              <a:t>królowa</a:t>
            </a:r>
            <a:endParaRPr lang="pl-PL" sz="200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3" name="Text 5"/>
          <p:cNvSpPr/>
          <p:nvPr/>
        </p:nvSpPr>
        <p:spPr>
          <a:xfrm>
            <a:off x="868680" y="3276600"/>
            <a:ext cx="2742840" cy="27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pl-PL" sz="2000" u="none" strike="noStrike" dirty="0">
                <a:solidFill>
                  <a:srgbClr val="FFFFFF"/>
                </a:solidFill>
                <a:effectLst/>
                <a:uFillTx/>
                <a:latin typeface="Calibri" panose="020F0502020204030204" pitchFamily="34" charset="0"/>
              </a:rPr>
              <a:t>Typowe zastosowania</a:t>
            </a:r>
            <a:endParaRPr lang="pl-PL" sz="2000" u="none" strike="noStrike" dirty="0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4" name="Text 6"/>
          <p:cNvSpPr/>
          <p:nvPr/>
        </p:nvSpPr>
        <p:spPr>
          <a:xfrm>
            <a:off x="868680" y="3660720"/>
            <a:ext cx="4205880" cy="1371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720" tIns="720" rIns="720" bIns="720" anchor="ctr">
            <a:normAutofit lnSpcReduction="10000"/>
          </a:bodyPr>
          <a:lstStyle/>
          <a:p>
            <a:pPr defTabSz="914400">
              <a:lnSpc>
                <a:spcPct val="100000"/>
              </a:lnSpc>
              <a:spcAft>
                <a:spcPts val="600"/>
              </a:spcAft>
              <a:tabLst>
                <a:tab pos="0" algn="l"/>
              </a:tabLst>
            </a:pPr>
            <a:r>
              <a:rPr lang="pl-PL" sz="2000" b="0" u="none" strike="noStrike" dirty="0">
                <a:solidFill>
                  <a:srgbClr val="FFFFFF"/>
                </a:solidFill>
                <a:effectLst/>
                <a:uFillTx/>
                <a:latin typeface="Calibri" panose="020F0502020204030204" pitchFamily="34" charset="0"/>
              </a:rPr>
              <a:t>• wyszukiwanie semantyczne</a:t>
            </a:r>
            <a:endParaRPr lang="pl-PL" sz="2000" b="0" u="none" strike="noStrike" dirty="0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spcAft>
                <a:spcPts val="600"/>
              </a:spcAft>
              <a:tabLst>
                <a:tab pos="0" algn="l"/>
              </a:tabLst>
            </a:pPr>
            <a:r>
              <a:rPr lang="pl-PL" sz="2000" b="0" u="none" strike="noStrike" dirty="0">
                <a:solidFill>
                  <a:srgbClr val="FFFFFF"/>
                </a:solidFill>
                <a:effectLst/>
                <a:uFillTx/>
                <a:latin typeface="Calibri" panose="020F0502020204030204" pitchFamily="34" charset="0"/>
              </a:rPr>
              <a:t>• cechy wejściowe do klasyfikacji tekstu</a:t>
            </a:r>
            <a:endParaRPr lang="pl-PL" sz="2000" b="0" u="none" strike="noStrike" dirty="0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spcAft>
                <a:spcPts val="600"/>
              </a:spcAft>
              <a:tabLst>
                <a:tab pos="0" algn="l"/>
              </a:tabLst>
            </a:pPr>
            <a:r>
              <a:rPr lang="pl-PL" sz="2000" b="0" u="none" strike="noStrike" dirty="0">
                <a:solidFill>
                  <a:srgbClr val="FFFFFF"/>
                </a:solidFill>
                <a:effectLst/>
                <a:uFillTx/>
                <a:latin typeface="Calibri" panose="020F0502020204030204" pitchFamily="34" charset="0"/>
              </a:rPr>
              <a:t>• </a:t>
            </a:r>
            <a:r>
              <a:rPr lang="pl-PL" sz="2000" b="0" u="none" strike="noStrike" dirty="0" err="1">
                <a:solidFill>
                  <a:srgbClr val="FFFFFF"/>
                </a:solidFill>
                <a:effectLst/>
                <a:uFillTx/>
                <a:latin typeface="Calibri" panose="020F0502020204030204" pitchFamily="34" charset="0"/>
              </a:rPr>
              <a:t>klastrowanie</a:t>
            </a:r>
            <a:r>
              <a:rPr lang="pl-PL" sz="2000" b="0" u="none" strike="noStrike" dirty="0">
                <a:solidFill>
                  <a:srgbClr val="FFFFFF"/>
                </a:solidFill>
                <a:effectLst/>
                <a:uFillTx/>
                <a:latin typeface="Calibri" panose="020F0502020204030204" pitchFamily="34" charset="0"/>
              </a:rPr>
              <a:t> słów i dokumentów</a:t>
            </a:r>
            <a:endParaRPr lang="pl-PL" sz="2000" b="0" u="none" strike="noStrike" dirty="0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spcAft>
                <a:spcPts val="600"/>
              </a:spcAft>
              <a:tabLst>
                <a:tab pos="0" algn="l"/>
              </a:tabLst>
            </a:pPr>
            <a:r>
              <a:rPr lang="pl-PL" sz="2000" b="0" u="none" strike="noStrike" dirty="0">
                <a:solidFill>
                  <a:srgbClr val="FFFFFF"/>
                </a:solidFill>
                <a:effectLst/>
                <a:uFillTx/>
                <a:latin typeface="Calibri" panose="020F0502020204030204" pitchFamily="34" charset="0"/>
              </a:rPr>
              <a:t>• inicjalizacja modeli NLP</a:t>
            </a:r>
            <a:endParaRPr lang="pl-PL" sz="2000" b="0" u="none" strike="noStrike" dirty="0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5" name="Text 7"/>
          <p:cNvSpPr/>
          <p:nvPr/>
        </p:nvSpPr>
        <p:spPr>
          <a:xfrm>
            <a:off x="6446520" y="3276600"/>
            <a:ext cx="2925720" cy="27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pl-PL" sz="2000" u="none" strike="noStrike" dirty="0">
                <a:solidFill>
                  <a:srgbClr val="FFFFFF"/>
                </a:solidFill>
                <a:effectLst/>
                <a:uFillTx/>
                <a:latin typeface="Calibri" panose="020F0502020204030204" pitchFamily="34" charset="0"/>
              </a:rPr>
              <a:t>Intuicja geometryczna</a:t>
            </a:r>
            <a:endParaRPr lang="pl-PL" sz="2000" u="none" strike="noStrike" dirty="0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6" name="Shape 8"/>
          <p:cNvSpPr/>
          <p:nvPr/>
        </p:nvSpPr>
        <p:spPr>
          <a:xfrm>
            <a:off x="6903720" y="5334000"/>
            <a:ext cx="3200400" cy="360"/>
          </a:xfrm>
          <a:prstGeom prst="line">
            <a:avLst/>
          </a:prstGeom>
          <a:ln w="13970">
            <a:solidFill>
              <a:srgbClr val="9CA3AF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pl-PL" sz="3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7" name="Shape 9"/>
          <p:cNvSpPr/>
          <p:nvPr/>
        </p:nvSpPr>
        <p:spPr>
          <a:xfrm flipV="1">
            <a:off x="6903720" y="3733800"/>
            <a:ext cx="360" cy="1600200"/>
          </a:xfrm>
          <a:prstGeom prst="line">
            <a:avLst/>
          </a:prstGeom>
          <a:ln w="13970">
            <a:solidFill>
              <a:srgbClr val="9CA3AF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pl-PL" sz="3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8" name="Shape 10"/>
          <p:cNvSpPr/>
          <p:nvPr/>
        </p:nvSpPr>
        <p:spPr>
          <a:xfrm>
            <a:off x="7589520" y="4465320"/>
            <a:ext cx="145800" cy="145800"/>
          </a:xfrm>
          <a:prstGeom prst="ellipse">
            <a:avLst/>
          </a:prstGeom>
          <a:solidFill>
            <a:srgbClr val="2563EB"/>
          </a:solidFill>
          <a:ln w="12700">
            <a:solidFill>
              <a:srgbClr val="2563E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pl-PL" sz="3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9" name="Text 11"/>
          <p:cNvSpPr/>
          <p:nvPr/>
        </p:nvSpPr>
        <p:spPr>
          <a:xfrm>
            <a:off x="7818120" y="4319160"/>
            <a:ext cx="1142640" cy="182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b="0" u="none" strike="noStrike" dirty="0" err="1">
                <a:solidFill>
                  <a:srgbClr val="FFFFFF"/>
                </a:solidFill>
                <a:effectLst/>
                <a:uFillTx/>
                <a:latin typeface="Calibri" panose="020F0502020204030204" pitchFamily="34" charset="0"/>
              </a:rPr>
              <a:t>król</a:t>
            </a:r>
            <a:endParaRPr lang="pl-PL" b="0" u="none" strike="noStrike" dirty="0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0" name="Shape 12"/>
          <p:cNvSpPr/>
          <p:nvPr/>
        </p:nvSpPr>
        <p:spPr>
          <a:xfrm>
            <a:off x="8869680" y="3779520"/>
            <a:ext cx="145800" cy="145800"/>
          </a:xfrm>
          <a:prstGeom prst="ellipse">
            <a:avLst/>
          </a:prstGeom>
          <a:solidFill>
            <a:srgbClr val="2563EB"/>
          </a:solidFill>
          <a:ln w="12700">
            <a:solidFill>
              <a:srgbClr val="2563E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pl-PL" sz="3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1" name="Text 13"/>
          <p:cNvSpPr/>
          <p:nvPr/>
        </p:nvSpPr>
        <p:spPr>
          <a:xfrm>
            <a:off x="9098280" y="3633360"/>
            <a:ext cx="1142640" cy="182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b="0" u="none" strike="noStrike" dirty="0" err="1">
                <a:solidFill>
                  <a:srgbClr val="FFFFFF"/>
                </a:solidFill>
                <a:effectLst/>
                <a:uFillTx/>
                <a:latin typeface="Calibri" panose="020F0502020204030204" pitchFamily="34" charset="0"/>
              </a:rPr>
              <a:t>królowa</a:t>
            </a:r>
            <a:endParaRPr lang="pl-PL" b="0" u="none" strike="noStrike" dirty="0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2" name="Shape 14"/>
          <p:cNvSpPr/>
          <p:nvPr/>
        </p:nvSpPr>
        <p:spPr>
          <a:xfrm>
            <a:off x="7315200" y="5013960"/>
            <a:ext cx="145800" cy="145800"/>
          </a:xfrm>
          <a:prstGeom prst="ellipse">
            <a:avLst/>
          </a:prstGeom>
          <a:solidFill>
            <a:srgbClr val="059669"/>
          </a:solidFill>
          <a:ln w="12700">
            <a:solidFill>
              <a:srgbClr val="059669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pl-PL" sz="3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3" name="Text 15"/>
          <p:cNvSpPr/>
          <p:nvPr/>
        </p:nvSpPr>
        <p:spPr>
          <a:xfrm>
            <a:off x="7590600" y="5087760"/>
            <a:ext cx="1142640" cy="182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b="0" u="none" strike="noStrike" dirty="0" err="1">
                <a:solidFill>
                  <a:srgbClr val="FFFFFF"/>
                </a:solidFill>
                <a:effectLst/>
                <a:uFillTx/>
                <a:latin typeface="Calibri" panose="020F0502020204030204" pitchFamily="34" charset="0"/>
              </a:rPr>
              <a:t>mężczyzna</a:t>
            </a:r>
            <a:endParaRPr lang="pl-PL" b="0" u="none" strike="noStrike" dirty="0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4" name="Shape 16"/>
          <p:cNvSpPr/>
          <p:nvPr/>
        </p:nvSpPr>
        <p:spPr>
          <a:xfrm>
            <a:off x="9134460" y="4593300"/>
            <a:ext cx="145800" cy="145800"/>
          </a:xfrm>
          <a:prstGeom prst="ellipse">
            <a:avLst/>
          </a:prstGeom>
          <a:solidFill>
            <a:srgbClr val="059669"/>
          </a:solidFill>
          <a:ln w="12700">
            <a:solidFill>
              <a:srgbClr val="059669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pl-PL" sz="3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5" name="Text 17"/>
          <p:cNvSpPr/>
          <p:nvPr/>
        </p:nvSpPr>
        <p:spPr>
          <a:xfrm>
            <a:off x="9465945" y="4574940"/>
            <a:ext cx="1142640" cy="182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b="0" u="none" strike="noStrike" dirty="0" err="1">
                <a:solidFill>
                  <a:srgbClr val="FFFFFF"/>
                </a:solidFill>
                <a:effectLst/>
                <a:uFillTx/>
                <a:latin typeface="Calibri" panose="020F0502020204030204" pitchFamily="34" charset="0"/>
              </a:rPr>
              <a:t>kobieta</a:t>
            </a:r>
            <a:endParaRPr lang="pl-PL" b="0" u="none" strike="noStrike" dirty="0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6" name="Shape 18"/>
          <p:cNvSpPr/>
          <p:nvPr/>
        </p:nvSpPr>
        <p:spPr>
          <a:xfrm flipV="1">
            <a:off x="7406640" y="4720920"/>
            <a:ext cx="1541054" cy="366120"/>
          </a:xfrm>
          <a:prstGeom prst="line">
            <a:avLst/>
          </a:prstGeom>
          <a:ln w="16510">
            <a:solidFill>
              <a:srgbClr val="059669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pl-PL" sz="3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7" name="Shape 19"/>
          <p:cNvSpPr/>
          <p:nvPr/>
        </p:nvSpPr>
        <p:spPr>
          <a:xfrm flipV="1">
            <a:off x="7680960" y="3998760"/>
            <a:ext cx="1115280" cy="539640"/>
          </a:xfrm>
          <a:prstGeom prst="line">
            <a:avLst/>
          </a:prstGeom>
          <a:ln w="16510">
            <a:solidFill>
              <a:srgbClr val="2563EB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pl-PL" sz="3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4612478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Text 0"/>
          <p:cNvSpPr/>
          <p:nvPr/>
        </p:nvSpPr>
        <p:spPr>
          <a:xfrm>
            <a:off x="2522220" y="252180"/>
            <a:ext cx="8137800" cy="411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pl-PL" sz="3600" u="none" strike="noStrike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latin typeface="Calibri" panose="020F0502020204030204" pitchFamily="34" charset="0"/>
                <a:ea typeface="Calibri" panose="020F0502020204030204" pitchFamily="34" charset="0"/>
              </a:rPr>
              <a:t>Minimalna implementacja: skip-gram</a:t>
            </a:r>
            <a:endParaRPr lang="pl-PL" sz="3600" u="none" strike="noStrike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FillTx/>
              <a:latin typeface="Arial"/>
            </a:endParaRPr>
          </a:p>
        </p:txBody>
      </p:sp>
      <p:sp>
        <p:nvSpPr>
          <p:cNvPr id="190" name="Text 1"/>
          <p:cNvSpPr/>
          <p:nvPr/>
        </p:nvSpPr>
        <p:spPr>
          <a:xfrm>
            <a:off x="777240" y="786240"/>
            <a:ext cx="9481184" cy="509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pl-PL" sz="2000" b="0" u="none" strike="noStrike" dirty="0">
                <a:solidFill>
                  <a:srgbClr val="FFFFFF"/>
                </a:solidFill>
                <a:effectLst/>
                <a:uFillTx/>
                <a:latin typeface="Calibri" panose="020F0502020204030204" pitchFamily="34" charset="0"/>
              </a:rPr>
              <a:t>W praktyce używa się bibliotek, ale pseudokod pokazuje, skąd bierze się uczenie.</a:t>
            </a:r>
            <a:endParaRPr lang="pl-PL" sz="2000" b="0" u="none" strike="noStrike" dirty="0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2" name="Text 3"/>
          <p:cNvSpPr/>
          <p:nvPr/>
        </p:nvSpPr>
        <p:spPr>
          <a:xfrm>
            <a:off x="533400" y="1985009"/>
            <a:ext cx="5718810" cy="3034665"/>
          </a:xfrm>
          <a:prstGeom prst="rect">
            <a:avLst/>
          </a:prstGeom>
          <a:solidFill>
            <a:srgbClr val="F1F5F9"/>
          </a:solidFill>
          <a:ln w="12700">
            <a:solidFill>
              <a:srgbClr val="CBD5E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800" tIns="1800" rIns="1800" bIns="180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00" b="0" u="none" strike="noStrike" dirty="0">
                <a:solidFill>
                  <a:srgbClr val="17212B"/>
                </a:solidFill>
                <a:effectLst/>
                <a:uFillTx/>
                <a:latin typeface="Aptos Mono"/>
                <a:ea typeface="Aptos Mono"/>
              </a:rPr>
              <a:t># vocabulary -&gt; ids</a:t>
            </a:r>
            <a:endParaRPr lang="pl-PL" sz="12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00" b="0" u="none" strike="noStrike" dirty="0" err="1">
                <a:solidFill>
                  <a:srgbClr val="17212B"/>
                </a:solidFill>
                <a:effectLst/>
                <a:uFillTx/>
                <a:latin typeface="Aptos Mono"/>
                <a:ea typeface="Aptos Mono"/>
              </a:rPr>
              <a:t>W_in</a:t>
            </a:r>
            <a:r>
              <a:rPr lang="en-US" sz="1200" b="0" u="none" strike="noStrike" dirty="0">
                <a:solidFill>
                  <a:srgbClr val="17212B"/>
                </a:solidFill>
                <a:effectLst/>
                <a:uFillTx/>
                <a:latin typeface="Aptos Mono"/>
                <a:ea typeface="Aptos Mono"/>
              </a:rPr>
              <a:t>  = random(|V|, d)</a:t>
            </a:r>
            <a:endParaRPr lang="pl-PL" sz="12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00" b="0" u="none" strike="noStrike" dirty="0" err="1">
                <a:solidFill>
                  <a:srgbClr val="17212B"/>
                </a:solidFill>
                <a:effectLst/>
                <a:uFillTx/>
                <a:latin typeface="Aptos Mono"/>
                <a:ea typeface="Aptos Mono"/>
              </a:rPr>
              <a:t>W_out</a:t>
            </a:r>
            <a:r>
              <a:rPr lang="en-US" sz="1200" b="0" u="none" strike="noStrike" dirty="0">
                <a:solidFill>
                  <a:srgbClr val="17212B"/>
                </a:solidFill>
                <a:effectLst/>
                <a:uFillTx/>
                <a:latin typeface="Aptos Mono"/>
                <a:ea typeface="Aptos Mono"/>
              </a:rPr>
              <a:t> = random(|V|, d)</a:t>
            </a:r>
            <a:endParaRPr lang="pl-PL" sz="12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pl-PL" sz="12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00" b="0" u="none" strike="noStrike" dirty="0">
                <a:solidFill>
                  <a:srgbClr val="17212B"/>
                </a:solidFill>
                <a:effectLst/>
                <a:uFillTx/>
                <a:latin typeface="Aptos Mono"/>
                <a:ea typeface="Aptos Mono"/>
              </a:rPr>
              <a:t>for epoch in range(E):</a:t>
            </a:r>
            <a:endParaRPr lang="pl-PL" sz="12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00" b="0" u="none" strike="noStrike" dirty="0">
                <a:solidFill>
                  <a:srgbClr val="17212B"/>
                </a:solidFill>
                <a:effectLst/>
                <a:uFillTx/>
                <a:latin typeface="Aptos Mono"/>
                <a:ea typeface="Aptos Mono"/>
              </a:rPr>
              <a:t>  for center, context in pairs(corpus, window):</a:t>
            </a:r>
            <a:endParaRPr lang="pl-PL" sz="12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00" b="0" u="none" strike="noStrike" dirty="0">
                <a:solidFill>
                  <a:srgbClr val="17212B"/>
                </a:solidFill>
                <a:effectLst/>
                <a:uFillTx/>
                <a:latin typeface="Aptos Mono"/>
                <a:ea typeface="Aptos Mono"/>
              </a:rPr>
              <a:t>    positives = [(center, context, 1)]</a:t>
            </a:r>
            <a:endParaRPr lang="pl-PL" sz="12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00" b="0" u="none" strike="noStrike" dirty="0">
                <a:solidFill>
                  <a:srgbClr val="17212B"/>
                </a:solidFill>
                <a:effectLst/>
                <a:uFillTx/>
                <a:latin typeface="Aptos Mono"/>
                <a:ea typeface="Aptos Mono"/>
              </a:rPr>
              <a:t>    negatives = [(center, </a:t>
            </a:r>
            <a:r>
              <a:rPr lang="en-US" sz="1200" b="0" u="none" strike="noStrike" dirty="0" err="1">
                <a:solidFill>
                  <a:srgbClr val="17212B"/>
                </a:solidFill>
                <a:effectLst/>
                <a:uFillTx/>
                <a:latin typeface="Aptos Mono"/>
                <a:ea typeface="Aptos Mono"/>
              </a:rPr>
              <a:t>sample_noise</a:t>
            </a:r>
            <a:r>
              <a:rPr lang="en-US" sz="1200" b="0" u="none" strike="noStrike" dirty="0">
                <a:solidFill>
                  <a:srgbClr val="17212B"/>
                </a:solidFill>
                <a:effectLst/>
                <a:uFillTx/>
                <a:latin typeface="Aptos Mono"/>
                <a:ea typeface="Aptos Mono"/>
              </a:rPr>
              <a:t>(),0) </a:t>
            </a:r>
            <a:r>
              <a:rPr lang="en-US" sz="1200" b="0" u="none" strike="noStrike" dirty="0" err="1">
                <a:solidFill>
                  <a:srgbClr val="17212B"/>
                </a:solidFill>
                <a:effectLst/>
                <a:uFillTx/>
                <a:latin typeface="Aptos Mono"/>
                <a:ea typeface="Aptos Mono"/>
              </a:rPr>
              <a:t>for_in</a:t>
            </a:r>
            <a:r>
              <a:rPr lang="en-US" sz="1200" b="0" u="none" strike="noStrike" dirty="0">
                <a:solidFill>
                  <a:srgbClr val="17212B"/>
                </a:solidFill>
                <a:effectLst/>
                <a:uFillTx/>
                <a:latin typeface="Aptos Mono"/>
                <a:ea typeface="Aptos Mono"/>
              </a:rPr>
              <a:t> range(k)]</a:t>
            </a:r>
            <a:endParaRPr lang="pl-PL" sz="12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00" b="0" u="none" strike="noStrike" dirty="0">
                <a:solidFill>
                  <a:srgbClr val="17212B"/>
                </a:solidFill>
                <a:effectLst/>
                <a:uFillTx/>
                <a:latin typeface="Aptos Mono"/>
                <a:ea typeface="Aptos Mono"/>
              </a:rPr>
              <a:t>    for w, c, y in positives + negatives:</a:t>
            </a:r>
            <a:endParaRPr lang="pl-PL" sz="12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00" b="0" u="none" strike="noStrike" dirty="0">
                <a:solidFill>
                  <a:srgbClr val="17212B"/>
                </a:solidFill>
                <a:effectLst/>
                <a:uFillTx/>
                <a:latin typeface="Aptos Mono"/>
                <a:ea typeface="Aptos Mono"/>
              </a:rPr>
              <a:t>      score = dot(</a:t>
            </a:r>
            <a:r>
              <a:rPr lang="en-US" sz="1200" b="0" u="none" strike="noStrike" dirty="0" err="1">
                <a:solidFill>
                  <a:srgbClr val="17212B"/>
                </a:solidFill>
                <a:effectLst/>
                <a:uFillTx/>
                <a:latin typeface="Aptos Mono"/>
                <a:ea typeface="Aptos Mono"/>
              </a:rPr>
              <a:t>W_in</a:t>
            </a:r>
            <a:r>
              <a:rPr lang="en-US" sz="1200" b="0" u="none" strike="noStrike" dirty="0">
                <a:solidFill>
                  <a:srgbClr val="17212B"/>
                </a:solidFill>
                <a:effectLst/>
                <a:uFillTx/>
                <a:latin typeface="Aptos Mono"/>
                <a:ea typeface="Aptos Mono"/>
              </a:rPr>
              <a:t>[w], </a:t>
            </a:r>
            <a:r>
              <a:rPr lang="en-US" sz="1200" b="0" u="none" strike="noStrike" dirty="0" err="1">
                <a:solidFill>
                  <a:srgbClr val="17212B"/>
                </a:solidFill>
                <a:effectLst/>
                <a:uFillTx/>
                <a:latin typeface="Aptos Mono"/>
                <a:ea typeface="Aptos Mono"/>
              </a:rPr>
              <a:t>W_out</a:t>
            </a:r>
            <a:r>
              <a:rPr lang="en-US" sz="1200" b="0" u="none" strike="noStrike" dirty="0">
                <a:solidFill>
                  <a:srgbClr val="17212B"/>
                </a:solidFill>
                <a:effectLst/>
                <a:uFillTx/>
                <a:latin typeface="Aptos Mono"/>
                <a:ea typeface="Aptos Mono"/>
              </a:rPr>
              <a:t>[c])</a:t>
            </a:r>
            <a:endParaRPr lang="pl-PL" sz="12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00" b="0" u="none" strike="noStrike" dirty="0">
                <a:solidFill>
                  <a:srgbClr val="17212B"/>
                </a:solidFill>
                <a:effectLst/>
                <a:uFillTx/>
                <a:latin typeface="Aptos Mono"/>
                <a:ea typeface="Aptos Mono"/>
              </a:rPr>
              <a:t>      loss  = </a:t>
            </a:r>
            <a:r>
              <a:rPr lang="en-US" sz="1200" b="0" u="none" strike="noStrike" dirty="0" err="1">
                <a:solidFill>
                  <a:srgbClr val="17212B"/>
                </a:solidFill>
                <a:effectLst/>
                <a:uFillTx/>
                <a:latin typeface="Aptos Mono"/>
                <a:ea typeface="Aptos Mono"/>
              </a:rPr>
              <a:t>binary_cross_entropy</a:t>
            </a:r>
            <a:r>
              <a:rPr lang="en-US" sz="1200" b="0" u="none" strike="noStrike" dirty="0">
                <a:solidFill>
                  <a:srgbClr val="17212B"/>
                </a:solidFill>
                <a:effectLst/>
                <a:uFillTx/>
                <a:latin typeface="Aptos Mono"/>
                <a:ea typeface="Aptos Mono"/>
              </a:rPr>
              <a:t>(sigmoid(score), y)</a:t>
            </a:r>
            <a:endParaRPr lang="pl-PL" sz="12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00" b="0" u="none" strike="noStrike" dirty="0">
                <a:solidFill>
                  <a:srgbClr val="17212B"/>
                </a:solidFill>
                <a:effectLst/>
                <a:uFillTx/>
                <a:latin typeface="Aptos Mono"/>
                <a:ea typeface="Aptos Mono"/>
              </a:rPr>
              <a:t>      backprop(loss)</a:t>
            </a:r>
            <a:endParaRPr lang="pl-PL" sz="12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3" name="Text 4"/>
          <p:cNvSpPr/>
          <p:nvPr/>
        </p:nvSpPr>
        <p:spPr>
          <a:xfrm>
            <a:off x="6591120" y="1489776"/>
            <a:ext cx="3074637" cy="63624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pl-PL" sz="2000" u="none" strike="noStrike" dirty="0">
                <a:solidFill>
                  <a:srgbClr val="FFFFFF"/>
                </a:solidFill>
                <a:effectLst/>
                <a:uFillTx/>
                <a:latin typeface="Calibri" panose="020F0502020204030204" pitchFamily="34" charset="0"/>
              </a:rPr>
              <a:t>Na co uważać</a:t>
            </a:r>
            <a:endParaRPr lang="pl-PL" sz="2000" u="none" strike="noStrike" dirty="0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4" name="Text 5"/>
          <p:cNvSpPr/>
          <p:nvPr/>
        </p:nvSpPr>
        <p:spPr>
          <a:xfrm>
            <a:off x="6591120" y="2133599"/>
            <a:ext cx="6213845" cy="16383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720" tIns="720" rIns="720" bIns="72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pl-PL" sz="2000" b="0" u="none" strike="noStrike" dirty="0">
                <a:solidFill>
                  <a:srgbClr val="FFFFFF"/>
                </a:solidFill>
                <a:effectLst/>
                <a:uFillTx/>
                <a:latin typeface="Calibri" panose="020F0502020204030204" pitchFamily="34" charset="0"/>
              </a:rPr>
              <a:t>• normalizacja i </a:t>
            </a:r>
            <a:r>
              <a:rPr lang="pl-PL" sz="2000" b="0" u="none" strike="noStrike" dirty="0" err="1">
                <a:solidFill>
                  <a:srgbClr val="FFFFFF"/>
                </a:solidFill>
                <a:effectLst/>
                <a:uFillTx/>
                <a:latin typeface="Calibri" panose="020F0502020204030204" pitchFamily="34" charset="0"/>
              </a:rPr>
              <a:t>tokenizacja</a:t>
            </a:r>
            <a:r>
              <a:rPr lang="pl-PL" sz="2000" b="0" u="none" strike="noStrike" dirty="0">
                <a:solidFill>
                  <a:srgbClr val="FFFFFF"/>
                </a:solidFill>
                <a:effectLst/>
                <a:uFillTx/>
                <a:latin typeface="Calibri" panose="020F0502020204030204" pitchFamily="34" charset="0"/>
              </a:rPr>
              <a:t> zmieniają słownik</a:t>
            </a:r>
            <a:endParaRPr lang="pl-PL" sz="2000" b="0" u="none" strike="noStrike" dirty="0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pl-PL" sz="2000" b="0" u="none" strike="noStrike" dirty="0">
                <a:solidFill>
                  <a:srgbClr val="FFFFFF"/>
                </a:solidFill>
                <a:effectLst/>
                <a:uFillTx/>
                <a:latin typeface="Calibri" panose="020F0502020204030204" pitchFamily="34" charset="0"/>
              </a:rPr>
              <a:t>• duży korpus jest ważniejszy niż finezyjna architektura</a:t>
            </a:r>
            <a:endParaRPr lang="pl-PL" sz="2000" b="0" u="none" strike="noStrike" dirty="0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pl-PL" sz="2000" b="0" u="none" strike="noStrike" dirty="0">
                <a:solidFill>
                  <a:srgbClr val="FFFFFF"/>
                </a:solidFill>
                <a:effectLst/>
                <a:uFillTx/>
                <a:latin typeface="Calibri" panose="020F0502020204030204" pitchFamily="34" charset="0"/>
              </a:rPr>
              <a:t>• wektory trzeba ewaluować na zadaniu docelowym</a:t>
            </a:r>
            <a:endParaRPr lang="pl-PL" sz="2000" b="0" u="none" strike="noStrike" dirty="0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pl-PL" sz="2000" b="0" u="none" strike="noStrike" dirty="0">
                <a:solidFill>
                  <a:srgbClr val="FFFFFF"/>
                </a:solidFill>
                <a:effectLst/>
                <a:uFillTx/>
                <a:latin typeface="Calibri" panose="020F0502020204030204" pitchFamily="34" charset="0"/>
              </a:rPr>
              <a:t>• najbliżsi sąsiedzi ujawniają błędy korpusu i </a:t>
            </a:r>
            <a:r>
              <a:rPr lang="pl-PL" sz="2000" b="0" u="none" strike="noStrike" dirty="0" err="1">
                <a:solidFill>
                  <a:srgbClr val="FFFFFF"/>
                </a:solidFill>
                <a:effectLst/>
                <a:uFillTx/>
                <a:latin typeface="Calibri" panose="020F0502020204030204" pitchFamily="34" charset="0"/>
              </a:rPr>
              <a:t>bias</a:t>
            </a:r>
            <a:endParaRPr lang="pl-PL" sz="2000" b="0" u="none" strike="noStrike" dirty="0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5" name="Text 6"/>
          <p:cNvSpPr/>
          <p:nvPr/>
        </p:nvSpPr>
        <p:spPr>
          <a:xfrm>
            <a:off x="6591120" y="3970021"/>
            <a:ext cx="5067480" cy="716279"/>
          </a:xfrm>
          <a:prstGeom prst="rect">
            <a:avLst/>
          </a:prstGeom>
          <a:solidFill>
            <a:srgbClr val="D1FAE5"/>
          </a:solidFill>
          <a:ln w="12700">
            <a:solidFill>
              <a:srgbClr val="86EFAC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440" tIns="1440" rIns="1440" bIns="144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pl-PL" sz="2000" u="none" strike="noStrike" dirty="0">
                <a:solidFill>
                  <a:srgbClr val="002060"/>
                </a:solidFill>
                <a:effectLst/>
                <a:uFillTx/>
                <a:latin typeface="Calibri" panose="020F0502020204030204" pitchFamily="34" charset="0"/>
                <a:ea typeface="Calibri" panose="020F0502020204030204" pitchFamily="34" charset="0"/>
              </a:rPr>
              <a:t>Najlepsza kontrola jakości: sprawdzić sąsiadów wybranych słów i wynik na realnym zadaniu.</a:t>
            </a:r>
            <a:endParaRPr lang="pl-PL" sz="2000" u="none" strike="noStrike" dirty="0">
              <a:solidFill>
                <a:srgbClr val="002060"/>
              </a:solidFill>
              <a:effectLst/>
              <a:uFillTx/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9253686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Text 0"/>
          <p:cNvSpPr/>
          <p:nvPr/>
        </p:nvSpPr>
        <p:spPr>
          <a:xfrm>
            <a:off x="2011860" y="206280"/>
            <a:ext cx="8137800" cy="411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pl-PL" sz="3600" u="none" strike="noStrike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latin typeface="Calibri" panose="020F0502020204030204" pitchFamily="34" charset="0"/>
                <a:ea typeface="Calibri" panose="020F0502020204030204" pitchFamily="34" charset="0"/>
              </a:rPr>
              <a:t>Ograniczenia i kontekst historyczny</a:t>
            </a:r>
            <a:endParaRPr lang="pl-PL" sz="3600" u="none" strike="noStrike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FillTx/>
              <a:latin typeface="Arial"/>
            </a:endParaRPr>
          </a:p>
        </p:txBody>
      </p:sp>
      <p:sp>
        <p:nvSpPr>
          <p:cNvPr id="198" name="Text 1"/>
          <p:cNvSpPr/>
          <p:nvPr/>
        </p:nvSpPr>
        <p:spPr>
          <a:xfrm>
            <a:off x="868679" y="874845"/>
            <a:ext cx="8722995" cy="502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pl-PL" sz="2000" b="0" u="none" strike="noStrike" dirty="0">
                <a:solidFill>
                  <a:srgbClr val="FFFFFF"/>
                </a:solidFill>
                <a:effectLst/>
                <a:uFillTx/>
                <a:latin typeface="Calibri" panose="020F0502020204030204" pitchFamily="34" charset="0"/>
              </a:rPr>
              <a:t>Word2vec i </a:t>
            </a:r>
            <a:r>
              <a:rPr lang="pl-PL" sz="2000" b="0" u="none" strike="noStrike" dirty="0" err="1">
                <a:solidFill>
                  <a:srgbClr val="FFFFFF"/>
                </a:solidFill>
                <a:effectLst/>
                <a:uFillTx/>
                <a:latin typeface="Calibri" panose="020F0502020204030204" pitchFamily="34" charset="0"/>
              </a:rPr>
              <a:t>GloVe</a:t>
            </a:r>
            <a:r>
              <a:rPr lang="pl-PL" sz="2000" b="0" u="none" strike="noStrike" dirty="0">
                <a:solidFill>
                  <a:srgbClr val="FFFFFF"/>
                </a:solidFill>
                <a:effectLst/>
                <a:uFillTx/>
                <a:latin typeface="Calibri" panose="020F0502020204030204" pitchFamily="34" charset="0"/>
              </a:rPr>
              <a:t> są fundamentem, ale nie końcem historii reprezentacji języka.</a:t>
            </a:r>
            <a:endParaRPr lang="pl-PL" sz="2000" b="0" u="none" strike="noStrike" dirty="0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0" name="Text 3"/>
          <p:cNvSpPr/>
          <p:nvPr/>
        </p:nvSpPr>
        <p:spPr>
          <a:xfrm>
            <a:off x="868680" y="1508760"/>
            <a:ext cx="2377080" cy="502560"/>
          </a:xfrm>
          <a:prstGeom prst="rect">
            <a:avLst/>
          </a:prstGeom>
          <a:solidFill>
            <a:srgbClr val="FEE2E2"/>
          </a:solidFill>
          <a:ln w="12700">
            <a:solidFill>
              <a:srgbClr val="FCA5A5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440" tIns="1440" rIns="1440" bIns="144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pl-PL" sz="2000" u="none" strike="noStrike" dirty="0">
                <a:solidFill>
                  <a:srgbClr val="DC2626"/>
                </a:solidFill>
                <a:effectLst/>
                <a:uFillTx/>
                <a:latin typeface="Calibri" panose="020F0502020204030204" pitchFamily="34" charset="0"/>
                <a:ea typeface="Calibri" panose="020F0502020204030204" pitchFamily="34" charset="0"/>
              </a:rPr>
              <a:t>problem </a:t>
            </a:r>
            <a:r>
              <a:rPr lang="pl-PL" sz="2000" u="none" strike="noStrike" dirty="0" err="1">
                <a:solidFill>
                  <a:srgbClr val="DC2626"/>
                </a:solidFill>
                <a:effectLst/>
                <a:uFillTx/>
                <a:latin typeface="Calibri" panose="020F0502020204030204" pitchFamily="34" charset="0"/>
                <a:ea typeface="Calibri" panose="020F0502020204030204" pitchFamily="34" charset="0"/>
              </a:rPr>
              <a:t>polisemi</a:t>
            </a:r>
            <a:endParaRPr lang="pl-PL" sz="200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1" name="Text 4"/>
          <p:cNvSpPr/>
          <p:nvPr/>
        </p:nvSpPr>
        <p:spPr>
          <a:xfrm>
            <a:off x="868680" y="2240280"/>
            <a:ext cx="3989070" cy="1188720"/>
          </a:xfrm>
          <a:prstGeom prst="rect">
            <a:avLst/>
          </a:prstGeom>
          <a:solidFill>
            <a:srgbClr val="FFFFFF"/>
          </a:solidFill>
          <a:ln w="12700">
            <a:solidFill>
              <a:srgbClr val="FCA5A5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440" tIns="1440" rIns="1440" bIns="144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pl-PL" sz="2000" b="0" u="none" strike="noStrike" dirty="0">
                <a:solidFill>
                  <a:srgbClr val="17212B"/>
                </a:solidFill>
                <a:effectLst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„zamek” = budowla czy mechanizm?</a:t>
            </a:r>
            <a:endParaRPr lang="pl-PL" sz="2000" b="0" u="none" strike="noStrike" dirty="0">
              <a:solidFill>
                <a:srgbClr val="000000"/>
              </a:solidFill>
              <a:effectLst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pl-PL" sz="2000" b="0" u="none" strike="noStrike" dirty="0">
                <a:solidFill>
                  <a:srgbClr val="17212B"/>
                </a:solidFill>
                <a:effectLst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Model statyczny daje jeden wektor.</a:t>
            </a:r>
            <a:endParaRPr lang="pl-PL" sz="2000" b="0" u="none" strike="noStrike" dirty="0">
              <a:solidFill>
                <a:srgbClr val="000000"/>
              </a:solidFill>
              <a:effectLst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2" name="Text 5"/>
          <p:cNvSpPr/>
          <p:nvPr/>
        </p:nvSpPr>
        <p:spPr>
          <a:xfrm>
            <a:off x="6583680" y="1508760"/>
            <a:ext cx="2194200" cy="502560"/>
          </a:xfrm>
          <a:prstGeom prst="rect">
            <a:avLst/>
          </a:prstGeom>
          <a:solidFill>
            <a:srgbClr val="FEF3C7"/>
          </a:solidFill>
          <a:ln w="12700">
            <a:solidFill>
              <a:srgbClr val="FCD34D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440" tIns="1440" rIns="1440" bIns="144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pl-PL" sz="2000" u="none" strike="noStrike" dirty="0" err="1">
                <a:solidFill>
                  <a:srgbClr val="92400E"/>
                </a:solidFill>
                <a:effectLst/>
                <a:uFillTx/>
                <a:latin typeface="Calibri" panose="020F0502020204030204" pitchFamily="34" charset="0"/>
                <a:ea typeface="Calibri" panose="020F0502020204030204" pitchFamily="34" charset="0"/>
              </a:rPr>
              <a:t>bias</a:t>
            </a:r>
            <a:r>
              <a:rPr lang="pl-PL" sz="2000" u="none" strike="noStrike" dirty="0">
                <a:solidFill>
                  <a:srgbClr val="92400E"/>
                </a:solidFill>
                <a:effectLst/>
                <a:uFillTx/>
                <a:latin typeface="Calibri" panose="020F0502020204030204" pitchFamily="34" charset="0"/>
                <a:ea typeface="Calibri" panose="020F0502020204030204" pitchFamily="34" charset="0"/>
              </a:rPr>
              <a:t> korpusu</a:t>
            </a:r>
            <a:endParaRPr lang="pl-PL" sz="200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3" name="Text 6"/>
          <p:cNvSpPr/>
          <p:nvPr/>
        </p:nvSpPr>
        <p:spPr>
          <a:xfrm>
            <a:off x="6583680" y="2343150"/>
            <a:ext cx="3840120" cy="1019175"/>
          </a:xfrm>
          <a:prstGeom prst="rect">
            <a:avLst/>
          </a:prstGeom>
          <a:solidFill>
            <a:srgbClr val="FFFFFF"/>
          </a:solidFill>
          <a:ln w="12700">
            <a:solidFill>
              <a:srgbClr val="FCD34D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440" tIns="1440" rIns="1440" bIns="144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pl-PL" sz="2000" b="0" u="none" strike="noStrike" dirty="0">
                <a:solidFill>
                  <a:srgbClr val="17212B"/>
                </a:solidFill>
                <a:effectLst/>
                <a:uFillTx/>
                <a:latin typeface="Calibri" panose="020F0502020204030204" pitchFamily="34" charset="0"/>
                <a:ea typeface="Calibri" panose="020F0502020204030204" pitchFamily="34" charset="0"/>
              </a:rPr>
              <a:t>Zanurzenia odtwarzają skojarzenia obecne w danych: stereotypy, nierównowagi, domenowość.</a:t>
            </a:r>
            <a:endParaRPr lang="pl-PL" sz="20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4" name="Text 7"/>
          <p:cNvSpPr/>
          <p:nvPr/>
        </p:nvSpPr>
        <p:spPr>
          <a:xfrm>
            <a:off x="868679" y="4297679"/>
            <a:ext cx="1946625" cy="702945"/>
          </a:xfrm>
          <a:prstGeom prst="rect">
            <a:avLst/>
          </a:prstGeom>
          <a:solidFill>
            <a:srgbClr val="DBEAFE"/>
          </a:solidFill>
          <a:ln w="12700">
            <a:solidFill>
              <a:srgbClr val="93C5FD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440" tIns="1440" rIns="1440" bIns="144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pl-PL" sz="2000" u="none" strike="noStrike" dirty="0">
                <a:solidFill>
                  <a:srgbClr val="2563EB"/>
                </a:solidFill>
                <a:effectLst/>
                <a:uFillTx/>
                <a:latin typeface="Calibri" panose="020F0502020204030204" pitchFamily="34" charset="0"/>
                <a:ea typeface="Calibri" panose="020F0502020204030204" pitchFamily="34" charset="0"/>
              </a:rPr>
              <a:t>Co dalej?</a:t>
            </a:r>
            <a:endParaRPr lang="pl-PL" sz="200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5" name="Text 8"/>
          <p:cNvSpPr/>
          <p:nvPr/>
        </p:nvSpPr>
        <p:spPr>
          <a:xfrm>
            <a:off x="2834639" y="4297679"/>
            <a:ext cx="8300085" cy="702945"/>
          </a:xfrm>
          <a:prstGeom prst="rect">
            <a:avLst/>
          </a:prstGeom>
          <a:solidFill>
            <a:srgbClr val="EFF6FF"/>
          </a:solidFill>
          <a:ln w="12700">
            <a:solidFill>
              <a:srgbClr val="93C5FD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440" tIns="1440" rIns="1440" bIns="144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pl-PL" sz="2000" u="none" strike="noStrike" dirty="0" err="1">
                <a:solidFill>
                  <a:srgbClr val="2563EB"/>
                </a:solidFill>
                <a:effectLst/>
                <a:uFillTx/>
                <a:latin typeface="Calibri" panose="020F0502020204030204" pitchFamily="34" charset="0"/>
                <a:ea typeface="Calibri" panose="020F0502020204030204" pitchFamily="34" charset="0"/>
              </a:rPr>
              <a:t>ELMo</a:t>
            </a:r>
            <a:r>
              <a:rPr lang="pl-PL" sz="2000" u="none" strike="noStrike" dirty="0">
                <a:solidFill>
                  <a:srgbClr val="2563EB"/>
                </a:solidFill>
                <a:effectLst/>
                <a:uFillTx/>
                <a:latin typeface="Calibri" panose="020F0502020204030204" pitchFamily="34" charset="0"/>
                <a:ea typeface="Calibri" panose="020F0502020204030204" pitchFamily="34" charset="0"/>
              </a:rPr>
              <a:t>, BERT, GPT: </a:t>
            </a:r>
            <a:r>
              <a:rPr lang="pl-PL" sz="2000" u="none" strike="noStrike" dirty="0" err="1">
                <a:solidFill>
                  <a:srgbClr val="2563EB"/>
                </a:solidFill>
                <a:effectLst/>
                <a:uFillTx/>
                <a:latin typeface="Calibri" panose="020F0502020204030204" pitchFamily="34" charset="0"/>
                <a:ea typeface="Calibri" panose="020F0502020204030204" pitchFamily="34" charset="0"/>
              </a:rPr>
              <a:t>embedding</a:t>
            </a:r>
            <a:r>
              <a:rPr lang="pl-PL" sz="2000" u="none" strike="noStrike" dirty="0">
                <a:solidFill>
                  <a:srgbClr val="2563EB"/>
                </a:solidFill>
                <a:effectLst/>
                <a:uFillTx/>
                <a:latin typeface="Calibri" panose="020F0502020204030204" pitchFamily="34" charset="0"/>
                <a:ea typeface="Calibri" panose="020F0502020204030204" pitchFamily="34" charset="0"/>
              </a:rPr>
              <a:t> słowa zależy od całego zdania </a:t>
            </a:r>
            <a:br>
              <a:rPr lang="pl-PL" sz="2000" u="none" strike="noStrike" dirty="0">
                <a:solidFill>
                  <a:srgbClr val="2563EB"/>
                </a:solidFill>
                <a:effectLst/>
                <a:uFillTx/>
                <a:latin typeface="Calibri" panose="020F0502020204030204" pitchFamily="34" charset="0"/>
                <a:ea typeface="Calibri" panose="020F0502020204030204" pitchFamily="34" charset="0"/>
              </a:rPr>
            </a:br>
            <a:r>
              <a:rPr lang="pl-PL" sz="2000" u="none" strike="noStrike" dirty="0">
                <a:solidFill>
                  <a:srgbClr val="2563EB"/>
                </a:solidFill>
                <a:effectLst/>
                <a:uFillTx/>
                <a:latin typeface="Calibri" panose="020F0502020204030204" pitchFamily="34" charset="0"/>
                <a:ea typeface="Calibri" panose="020F0502020204030204" pitchFamily="34" charset="0"/>
              </a:rPr>
              <a:t>i warstwy modelu LLM.</a:t>
            </a:r>
            <a:endParaRPr lang="pl-PL" sz="200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6" name="Text 9"/>
          <p:cNvSpPr/>
          <p:nvPr/>
        </p:nvSpPr>
        <p:spPr>
          <a:xfrm>
            <a:off x="11201400" y="6446520"/>
            <a:ext cx="548280" cy="182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50" b="0" u="none" strike="noStrike" dirty="0">
                <a:solidFill>
                  <a:srgbClr val="9A9288"/>
                </a:solidFill>
                <a:effectLst/>
                <a:uFillTx/>
                <a:latin typeface="Calibri" panose="020F0502020204030204" pitchFamily="34" charset="0"/>
              </a:rPr>
              <a:t>13/14</a:t>
            </a:r>
            <a:endParaRPr lang="pl-PL" sz="85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4410045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Text 0"/>
          <p:cNvSpPr/>
          <p:nvPr/>
        </p:nvSpPr>
        <p:spPr>
          <a:xfrm>
            <a:off x="1826895" y="229320"/>
            <a:ext cx="8137800" cy="411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pl-PL" sz="3600" u="none" strike="noStrike" dirty="0">
                <a:solidFill>
                  <a:srgbClr val="FFC000"/>
                </a:solidFill>
                <a:effectLst/>
                <a:uFillTx/>
                <a:latin typeface="Calibri" panose="020F0502020204030204" pitchFamily="34" charset="0"/>
                <a:ea typeface="Calibri" panose="020F0502020204030204" pitchFamily="34" charset="0"/>
              </a:rPr>
              <a:t>Zastosowania</a:t>
            </a:r>
            <a:endParaRPr lang="pl-PL" sz="3600" u="none" strike="noStrike" dirty="0">
              <a:solidFill>
                <a:srgbClr val="FFC000"/>
              </a:solidFill>
              <a:effectLst/>
              <a:uFillTx/>
              <a:latin typeface="Arial"/>
            </a:endParaRPr>
          </a:p>
        </p:txBody>
      </p:sp>
      <p:sp>
        <p:nvSpPr>
          <p:cNvPr id="210" name="Text 3"/>
          <p:cNvSpPr/>
          <p:nvPr/>
        </p:nvSpPr>
        <p:spPr>
          <a:xfrm>
            <a:off x="822960" y="1028701"/>
            <a:ext cx="9966600" cy="4191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720" tIns="720" rIns="720" bIns="720" anchor="ctr">
            <a:normAutofit/>
          </a:bodyPr>
          <a:lstStyle/>
          <a:p>
            <a:pPr defTabSz="914400">
              <a:lnSpc>
                <a:spcPct val="100000"/>
              </a:lnSpc>
              <a:spcAft>
                <a:spcPts val="1200"/>
              </a:spcAft>
              <a:tabLst>
                <a:tab pos="0" algn="l"/>
              </a:tabLst>
            </a:pPr>
            <a:r>
              <a:rPr lang="en-US" sz="2000" b="0" u="none" strike="noStrike" dirty="0">
                <a:solidFill>
                  <a:srgbClr val="FFFFFF"/>
                </a:solidFill>
                <a:effectLst/>
                <a:uFillTx/>
                <a:latin typeface="Calibri" panose="020F0502020204030204" pitchFamily="34" charset="0"/>
              </a:rPr>
              <a:t>Nature, July 2019 V. </a:t>
            </a:r>
            <a:r>
              <a:rPr lang="en-US" sz="2000" b="0" u="none" strike="noStrike" dirty="0" err="1">
                <a:solidFill>
                  <a:srgbClr val="FFFFFF"/>
                </a:solidFill>
                <a:effectLst/>
                <a:uFillTx/>
                <a:latin typeface="Calibri" panose="020F0502020204030204" pitchFamily="34" charset="0"/>
              </a:rPr>
              <a:t>Tshitonya</a:t>
            </a:r>
            <a:r>
              <a:rPr lang="en-US" sz="2000" b="0" u="none" strike="noStrike" dirty="0">
                <a:solidFill>
                  <a:srgbClr val="FFFFFF"/>
                </a:solidFill>
                <a:effectLst/>
                <a:uFillTx/>
                <a:latin typeface="Calibri" panose="020F0502020204030204" pitchFamily="34" charset="0"/>
              </a:rPr>
              <a:t> et al, “Unsupervised word embeddings capture latent knowledge from materials science literature”.</a:t>
            </a:r>
          </a:p>
          <a:p>
            <a:pPr defTabSz="914400">
              <a:lnSpc>
                <a:spcPct val="100000"/>
              </a:lnSpc>
              <a:spcAft>
                <a:spcPts val="1200"/>
              </a:spcAft>
              <a:tabLst>
                <a:tab pos="0" algn="l"/>
              </a:tabLst>
            </a:pPr>
            <a:br>
              <a:rPr lang="en-US" sz="2000" b="0" u="none" strike="noStrike" dirty="0">
                <a:solidFill>
                  <a:srgbClr val="FFFFFF"/>
                </a:solidFill>
                <a:effectLst/>
                <a:uFillTx/>
                <a:latin typeface="Calibri" panose="020F0502020204030204" pitchFamily="34" charset="0"/>
              </a:rPr>
            </a:br>
            <a:r>
              <a:rPr lang="en-US" sz="2000" b="0" u="none" strike="noStrike" dirty="0">
                <a:solidFill>
                  <a:srgbClr val="FFFFFF"/>
                </a:solidFill>
                <a:effectLst/>
                <a:uFillTx/>
                <a:latin typeface="Calibri" panose="020F0502020204030204" pitchFamily="34" charset="0"/>
              </a:rPr>
              <a:t>Lawrence Berkeley lab material scientists applied word embedding to 3.3 million scientific abstracts published between 1922-2018. V=500k.  </a:t>
            </a:r>
            <a:br>
              <a:rPr lang="en-US" sz="2000" b="0" u="none" strike="noStrike" dirty="0">
                <a:solidFill>
                  <a:srgbClr val="FFFFFF"/>
                </a:solidFill>
                <a:effectLst/>
                <a:uFillTx/>
                <a:latin typeface="Calibri" panose="020F0502020204030204" pitchFamily="34" charset="0"/>
              </a:rPr>
            </a:br>
            <a:r>
              <a:rPr lang="en-US" sz="2000" b="0" u="none" strike="noStrike" dirty="0">
                <a:solidFill>
                  <a:srgbClr val="FFFFFF"/>
                </a:solidFill>
                <a:effectLst/>
                <a:uFillTx/>
                <a:latin typeface="Calibri" panose="020F0502020204030204" pitchFamily="34" charset="0"/>
              </a:rPr>
              <a:t>Vector size: 200 dimension, used skip-gram model.</a:t>
            </a:r>
          </a:p>
          <a:p>
            <a:pPr defTabSz="914400">
              <a:lnSpc>
                <a:spcPct val="100000"/>
              </a:lnSpc>
              <a:spcAft>
                <a:spcPts val="1200"/>
              </a:spcAft>
              <a:tabLst>
                <a:tab pos="0" algn="l"/>
              </a:tabLst>
            </a:pPr>
            <a:r>
              <a:rPr lang="en-US" sz="2000" b="0" u="none" strike="noStrike" dirty="0">
                <a:solidFill>
                  <a:srgbClr val="FFFFFF"/>
                </a:solidFill>
                <a:effectLst/>
                <a:uFillTx/>
                <a:latin typeface="Calibri" panose="020F0502020204030204" pitchFamily="34" charset="0"/>
              </a:rPr>
              <a:t>With no explicit insertion of chemical knowledge captured things like periodic table </a:t>
            </a:r>
            <a:br>
              <a:rPr lang="en-US" sz="2000" b="0" u="none" strike="noStrike" dirty="0">
                <a:solidFill>
                  <a:srgbClr val="FFFFFF"/>
                </a:solidFill>
                <a:effectLst/>
                <a:uFillTx/>
                <a:latin typeface="Calibri" panose="020F0502020204030204" pitchFamily="34" charset="0"/>
              </a:rPr>
            </a:br>
            <a:r>
              <a:rPr lang="en-US" sz="2000" b="0" u="none" strike="noStrike" dirty="0">
                <a:solidFill>
                  <a:srgbClr val="FFFFFF"/>
                </a:solidFill>
                <a:effectLst/>
                <a:uFillTx/>
                <a:latin typeface="Calibri" panose="020F0502020204030204" pitchFamily="34" charset="0"/>
              </a:rPr>
              <a:t>and structure-property relationship in materials: </a:t>
            </a:r>
          </a:p>
          <a:p>
            <a:pPr defTabSz="914400">
              <a:lnSpc>
                <a:spcPct val="100000"/>
              </a:lnSpc>
              <a:spcAft>
                <a:spcPts val="1200"/>
              </a:spcAft>
              <a:tabLst>
                <a:tab pos="0" algn="l"/>
              </a:tabLst>
            </a:pPr>
            <a:r>
              <a:rPr lang="en-US" sz="2000" b="0" u="none" strike="noStrike" dirty="0">
                <a:solidFill>
                  <a:srgbClr val="FFFFFF"/>
                </a:solidFill>
                <a:effectLst/>
                <a:uFillTx/>
                <a:latin typeface="Calibri" panose="020F0502020204030204" pitchFamily="34" charset="0"/>
              </a:rPr>
              <a:t>              ferromagnetic − </a:t>
            </a:r>
            <a:r>
              <a:rPr lang="en-US" sz="2000" b="0" u="none" strike="noStrike" dirty="0" err="1">
                <a:solidFill>
                  <a:srgbClr val="FFFFFF"/>
                </a:solidFill>
                <a:effectLst/>
                <a:uFillTx/>
                <a:latin typeface="Calibri" panose="020F0502020204030204" pitchFamily="34" charset="0"/>
              </a:rPr>
              <a:t>NiFe</a:t>
            </a:r>
            <a:r>
              <a:rPr lang="en-US" sz="2000" b="0" u="none" strike="noStrike" dirty="0">
                <a:solidFill>
                  <a:srgbClr val="FFFFFF"/>
                </a:solidFill>
                <a:effectLst/>
                <a:uFillTx/>
                <a:latin typeface="Calibri" panose="020F0502020204030204" pitchFamily="34" charset="0"/>
              </a:rPr>
              <a:t> + </a:t>
            </a:r>
            <a:r>
              <a:rPr lang="en-US" sz="2000" b="0" u="none" strike="noStrike" dirty="0" err="1">
                <a:solidFill>
                  <a:srgbClr val="FFFFFF"/>
                </a:solidFill>
                <a:effectLst/>
                <a:uFillTx/>
                <a:latin typeface="Calibri" panose="020F0502020204030204" pitchFamily="34" charset="0"/>
              </a:rPr>
              <a:t>IrMn</a:t>
            </a:r>
            <a:r>
              <a:rPr lang="en-US" sz="2000" b="0" u="none" strike="noStrike" dirty="0">
                <a:solidFill>
                  <a:srgbClr val="FFFFFF"/>
                </a:solidFill>
                <a:effectLst/>
                <a:uFillTx/>
                <a:latin typeface="Calibri" panose="020F0502020204030204" pitchFamily="34" charset="0"/>
              </a:rPr>
              <a:t> ≈ antiferromagnetic</a:t>
            </a:r>
          </a:p>
          <a:p>
            <a:pPr defTabSz="914400">
              <a:lnSpc>
                <a:spcPct val="100000"/>
              </a:lnSpc>
              <a:spcAft>
                <a:spcPts val="1200"/>
              </a:spcAft>
              <a:tabLst>
                <a:tab pos="0" algn="l"/>
              </a:tabLst>
            </a:pPr>
            <a:r>
              <a:rPr lang="en-US" sz="2000" b="0" u="none" strike="noStrike" dirty="0">
                <a:solidFill>
                  <a:srgbClr val="FFFFFF"/>
                </a:solidFill>
                <a:effectLst/>
                <a:uFillTx/>
                <a:latin typeface="Calibri" panose="020F0502020204030204" pitchFamily="34" charset="0"/>
              </a:rPr>
              <a:t>Discovered new thermoelectric materials: </a:t>
            </a:r>
            <a:br>
              <a:rPr lang="en-US" sz="2000" b="0" u="none" strike="noStrike" dirty="0">
                <a:solidFill>
                  <a:srgbClr val="FFFFFF"/>
                </a:solidFill>
                <a:effectLst/>
                <a:uFillTx/>
                <a:latin typeface="Calibri" panose="020F0502020204030204" pitchFamily="34" charset="0"/>
              </a:rPr>
            </a:br>
            <a:r>
              <a:rPr lang="en-US" sz="2000" b="0" u="none" strike="noStrike" dirty="0">
                <a:solidFill>
                  <a:srgbClr val="FFFFFF"/>
                </a:solidFill>
                <a:effectLst/>
                <a:uFillTx/>
                <a:latin typeface="Calibri" panose="020F0502020204030204" pitchFamily="34" charset="0"/>
              </a:rPr>
              <a:t>“would be years before their discovery”.</a:t>
            </a:r>
          </a:p>
        </p:txBody>
      </p:sp>
      <p:sp>
        <p:nvSpPr>
          <p:cNvPr id="214" name="Text 7"/>
          <p:cNvSpPr/>
          <p:nvPr/>
        </p:nvSpPr>
        <p:spPr>
          <a:xfrm>
            <a:off x="11201400" y="6446520"/>
            <a:ext cx="548280" cy="182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50" b="0" u="none" strike="noStrike" dirty="0">
                <a:solidFill>
                  <a:srgbClr val="9A9288"/>
                </a:solidFill>
                <a:effectLst/>
                <a:uFillTx/>
                <a:latin typeface="Calibri" panose="020F0502020204030204" pitchFamily="34" charset="0"/>
              </a:rPr>
              <a:t>14/14</a:t>
            </a:r>
            <a:endParaRPr lang="pl-PL" sz="85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E27A253-DA89-68A2-807F-C6E2641520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5538" y="3737371"/>
            <a:ext cx="4596462" cy="3120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007283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Text 0"/>
          <p:cNvSpPr/>
          <p:nvPr/>
        </p:nvSpPr>
        <p:spPr>
          <a:xfrm>
            <a:off x="1826895" y="229320"/>
            <a:ext cx="8137800" cy="411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pl-PL" sz="3600" u="none" strike="noStrike" dirty="0">
                <a:solidFill>
                  <a:srgbClr val="FFC000"/>
                </a:solidFill>
                <a:effectLst/>
                <a:uFillTx/>
                <a:latin typeface="Calibri" panose="020F0502020204030204" pitchFamily="34" charset="0"/>
                <a:ea typeface="Calibri" panose="020F0502020204030204" pitchFamily="34" charset="0"/>
              </a:rPr>
              <a:t>Czas na ćwiczenia</a:t>
            </a:r>
            <a:endParaRPr lang="pl-PL" sz="3600" u="none" strike="noStrike" dirty="0">
              <a:solidFill>
                <a:srgbClr val="FFC000"/>
              </a:solidFill>
              <a:effectLst/>
              <a:uFillTx/>
              <a:latin typeface="Arial"/>
            </a:endParaRPr>
          </a:p>
        </p:txBody>
      </p:sp>
      <p:sp>
        <p:nvSpPr>
          <p:cNvPr id="208" name="Text 1"/>
          <p:cNvSpPr/>
          <p:nvPr/>
        </p:nvSpPr>
        <p:spPr>
          <a:xfrm>
            <a:off x="868680" y="928065"/>
            <a:ext cx="9156645" cy="79491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pl-PL" sz="2000" b="0" u="none" strike="noStrike" dirty="0">
                <a:solidFill>
                  <a:srgbClr val="FFFFFF"/>
                </a:solidFill>
                <a:effectLst/>
                <a:uFillTx/>
                <a:latin typeface="Calibri" panose="020F0502020204030204" pitchFamily="34" charset="0"/>
              </a:rPr>
              <a:t>Najłatwiej zrozumieć zanurzanie, trenując i oglądając ich geometrię.</a:t>
            </a:r>
            <a:endParaRPr lang="pl-PL" sz="2000" b="0" u="none" strike="noStrike" dirty="0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0" name="Text 3"/>
          <p:cNvSpPr/>
          <p:nvPr/>
        </p:nvSpPr>
        <p:spPr>
          <a:xfrm>
            <a:off x="822960" y="1417320"/>
            <a:ext cx="9966600" cy="2011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720" tIns="720" rIns="720" bIns="720" anchor="ctr">
            <a:normAutofit/>
          </a:bodyPr>
          <a:lstStyle/>
          <a:p>
            <a:pPr defTabSz="914400">
              <a:lnSpc>
                <a:spcPct val="100000"/>
              </a:lnSpc>
              <a:spcAft>
                <a:spcPts val="600"/>
              </a:spcAft>
              <a:tabLst>
                <a:tab pos="0" algn="l"/>
              </a:tabLst>
            </a:pPr>
            <a:r>
              <a:rPr lang="pl-PL" sz="2000" b="0" u="none" strike="noStrike" dirty="0">
                <a:solidFill>
                  <a:srgbClr val="FFFFFF"/>
                </a:solidFill>
                <a:effectLst/>
                <a:uFillTx/>
                <a:latin typeface="Calibri" panose="020F0502020204030204" pitchFamily="34" charset="0"/>
              </a:rPr>
              <a:t>• Wytrenuj skip-gram na małym korpusie po polsku i wypisz 10 najbliższych sąsiadów dla 5 słów.</a:t>
            </a:r>
            <a:endParaRPr lang="pl-PL" sz="2000" b="0" u="none" strike="noStrike" dirty="0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spcAft>
                <a:spcPts val="600"/>
              </a:spcAft>
              <a:tabLst>
                <a:tab pos="0" algn="l"/>
              </a:tabLst>
            </a:pPr>
            <a:r>
              <a:rPr lang="pl-PL" sz="2000" b="0" u="none" strike="noStrike" dirty="0">
                <a:solidFill>
                  <a:srgbClr val="FFFFFF"/>
                </a:solidFill>
                <a:effectLst/>
                <a:uFillTx/>
                <a:latin typeface="Calibri" panose="020F0502020204030204" pitchFamily="34" charset="0"/>
              </a:rPr>
              <a:t>• Porównaj wpływ </a:t>
            </a:r>
            <a:r>
              <a:rPr lang="pl-PL" sz="2000" b="0" u="none" strike="noStrike" dirty="0" err="1">
                <a:solidFill>
                  <a:srgbClr val="FFFFFF"/>
                </a:solidFill>
                <a:effectLst/>
                <a:uFillTx/>
                <a:latin typeface="Calibri" panose="020F0502020204030204" pitchFamily="34" charset="0"/>
              </a:rPr>
              <a:t>window_size</a:t>
            </a:r>
            <a:r>
              <a:rPr lang="pl-PL" sz="2000" b="0" u="none" strike="noStrike" dirty="0">
                <a:solidFill>
                  <a:srgbClr val="FFFFFF"/>
                </a:solidFill>
                <a:effectLst/>
                <a:uFillTx/>
                <a:latin typeface="Calibri" panose="020F0502020204030204" pitchFamily="34" charset="0"/>
              </a:rPr>
              <a:t>, </a:t>
            </a:r>
            <a:r>
              <a:rPr lang="pl-PL" sz="2000" b="0" u="none" strike="noStrike" dirty="0" err="1">
                <a:solidFill>
                  <a:srgbClr val="FFFFFF"/>
                </a:solidFill>
                <a:effectLst/>
                <a:uFillTx/>
                <a:latin typeface="Calibri" panose="020F0502020204030204" pitchFamily="34" charset="0"/>
              </a:rPr>
              <a:t>vector_size</a:t>
            </a:r>
            <a:r>
              <a:rPr lang="pl-PL" sz="2000" b="0" u="none" strike="noStrike" dirty="0">
                <a:solidFill>
                  <a:srgbClr val="FFFFFF"/>
                </a:solidFill>
                <a:effectLst/>
                <a:uFillTx/>
                <a:latin typeface="Calibri" panose="020F0502020204030204" pitchFamily="34" charset="0"/>
              </a:rPr>
              <a:t>, </a:t>
            </a:r>
            <a:r>
              <a:rPr lang="pl-PL" sz="2000" b="0" u="none" strike="noStrike" dirty="0" err="1">
                <a:solidFill>
                  <a:srgbClr val="FFFFFF"/>
                </a:solidFill>
                <a:effectLst/>
                <a:uFillTx/>
                <a:latin typeface="Calibri" panose="020F0502020204030204" pitchFamily="34" charset="0"/>
              </a:rPr>
              <a:t>min_count</a:t>
            </a:r>
            <a:r>
              <a:rPr lang="pl-PL" sz="2000" b="0" u="none" strike="noStrike" dirty="0">
                <a:solidFill>
                  <a:srgbClr val="FFFFFF"/>
                </a:solidFill>
                <a:effectLst/>
                <a:uFillTx/>
                <a:latin typeface="Calibri" panose="020F0502020204030204" pitchFamily="34" charset="0"/>
              </a:rPr>
              <a:t> i liczby negatywnych próbek.</a:t>
            </a:r>
            <a:endParaRPr lang="pl-PL" sz="2000" b="0" u="none" strike="noStrike" dirty="0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spcAft>
                <a:spcPts val="600"/>
              </a:spcAft>
              <a:tabLst>
                <a:tab pos="0" algn="l"/>
              </a:tabLst>
            </a:pPr>
            <a:r>
              <a:rPr lang="pl-PL" sz="2000" b="0" u="none" strike="noStrike" dirty="0">
                <a:solidFill>
                  <a:srgbClr val="FFFFFF"/>
                </a:solidFill>
                <a:effectLst/>
                <a:uFillTx/>
                <a:latin typeface="Calibri" panose="020F0502020204030204" pitchFamily="34" charset="0"/>
              </a:rPr>
              <a:t>• Zbuduj macierz współwystąpień i zaimplementuj uproszczone </a:t>
            </a:r>
            <a:r>
              <a:rPr lang="pl-PL" sz="2000" b="0" u="none" strike="noStrike" dirty="0" err="1">
                <a:solidFill>
                  <a:srgbClr val="FFFFFF"/>
                </a:solidFill>
                <a:effectLst/>
                <a:uFillTx/>
                <a:latin typeface="Calibri" panose="020F0502020204030204" pitchFamily="34" charset="0"/>
              </a:rPr>
              <a:t>GloVe</a:t>
            </a:r>
            <a:r>
              <a:rPr lang="pl-PL" sz="2000" b="0" u="none" strike="noStrike" dirty="0">
                <a:solidFill>
                  <a:srgbClr val="FFFFFF"/>
                </a:solidFill>
                <a:effectLst/>
                <a:uFillTx/>
                <a:latin typeface="Calibri" panose="020F0502020204030204" pitchFamily="34" charset="0"/>
              </a:rPr>
              <a:t> dla małego słownika.</a:t>
            </a:r>
            <a:endParaRPr lang="pl-PL" sz="2000" b="0" u="none" strike="noStrike" dirty="0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spcAft>
                <a:spcPts val="600"/>
              </a:spcAft>
              <a:tabLst>
                <a:tab pos="0" algn="l"/>
              </a:tabLst>
            </a:pPr>
            <a:r>
              <a:rPr lang="pl-PL" sz="2000" b="0" u="none" strike="noStrike" dirty="0">
                <a:solidFill>
                  <a:srgbClr val="FFFFFF"/>
                </a:solidFill>
                <a:effectLst/>
                <a:uFillTx/>
                <a:latin typeface="Calibri" panose="020F0502020204030204" pitchFamily="34" charset="0"/>
              </a:rPr>
              <a:t>• Sprawdź, kiedy analogie wektorowe działają, a kiedy zawodzą.</a:t>
            </a:r>
            <a:endParaRPr lang="pl-PL" sz="2000" b="0" u="none" strike="noStrike" dirty="0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1" name="Text 4"/>
          <p:cNvSpPr/>
          <p:nvPr/>
        </p:nvSpPr>
        <p:spPr>
          <a:xfrm>
            <a:off x="868680" y="3541395"/>
            <a:ext cx="2742840" cy="27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pl-PL" sz="2000" b="1" u="none" strike="noStrike" dirty="0">
                <a:solidFill>
                  <a:srgbClr val="FFFFFF"/>
                </a:solidFill>
                <a:effectLst/>
                <a:uFillTx/>
                <a:latin typeface="Calibri" panose="020F0502020204030204" pitchFamily="34" charset="0"/>
              </a:rPr>
              <a:t>Literatura startowa</a:t>
            </a:r>
            <a:endParaRPr lang="pl-PL" sz="2000" b="0" u="none" strike="noStrike" dirty="0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2" name="Text 5"/>
          <p:cNvSpPr/>
          <p:nvPr/>
        </p:nvSpPr>
        <p:spPr>
          <a:xfrm>
            <a:off x="868680" y="3907155"/>
            <a:ext cx="9875160" cy="914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720" tIns="720" rIns="720" bIns="72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pl-PL" sz="2000" b="0" u="none" strike="noStrike" dirty="0">
                <a:solidFill>
                  <a:srgbClr val="FFFFFF"/>
                </a:solidFill>
                <a:effectLst/>
                <a:uFillTx/>
                <a:latin typeface="Calibri" panose="020F0502020204030204" pitchFamily="34" charset="0"/>
              </a:rPr>
              <a:t>• </a:t>
            </a:r>
            <a:r>
              <a:rPr lang="pl-PL" sz="2000" b="0" u="none" strike="noStrike" dirty="0" err="1">
                <a:solidFill>
                  <a:srgbClr val="FFFFFF"/>
                </a:solidFill>
                <a:effectLst/>
                <a:uFillTx/>
                <a:latin typeface="Calibri" panose="020F0502020204030204" pitchFamily="34" charset="0"/>
              </a:rPr>
              <a:t>Mikolov</a:t>
            </a:r>
            <a:r>
              <a:rPr lang="pl-PL" sz="2000" b="0" u="none" strike="noStrike" dirty="0">
                <a:solidFill>
                  <a:srgbClr val="FFFFFF"/>
                </a:solidFill>
                <a:effectLst/>
                <a:uFillTx/>
                <a:latin typeface="Calibri" panose="020F0502020204030204" pitchFamily="34" charset="0"/>
              </a:rPr>
              <a:t> et al. 2013: </a:t>
            </a:r>
            <a:r>
              <a:rPr lang="pl-PL" sz="2000" b="0" u="none" strike="noStrike" dirty="0" err="1">
                <a:solidFill>
                  <a:srgbClr val="FFFFFF"/>
                </a:solidFill>
                <a:effectLst/>
                <a:uFillTx/>
                <a:latin typeface="Calibri" panose="020F0502020204030204" pitchFamily="34" charset="0"/>
              </a:rPr>
              <a:t>Efficient</a:t>
            </a:r>
            <a:r>
              <a:rPr lang="pl-PL" sz="2000" b="0" u="none" strike="noStrike" dirty="0">
                <a:solidFill>
                  <a:srgbClr val="FFFFFF"/>
                </a:solidFill>
                <a:effectLst/>
                <a:uFillTx/>
                <a:latin typeface="Calibri" panose="020F0502020204030204" pitchFamily="34" charset="0"/>
              </a:rPr>
              <a:t> </a:t>
            </a:r>
            <a:r>
              <a:rPr lang="pl-PL" sz="2000" b="0" u="none" strike="noStrike" dirty="0" err="1">
                <a:solidFill>
                  <a:srgbClr val="FFFFFF"/>
                </a:solidFill>
                <a:effectLst/>
                <a:uFillTx/>
                <a:latin typeface="Calibri" panose="020F0502020204030204" pitchFamily="34" charset="0"/>
              </a:rPr>
              <a:t>Estimation</a:t>
            </a:r>
            <a:r>
              <a:rPr lang="pl-PL" sz="2000" b="0" u="none" strike="noStrike" dirty="0">
                <a:solidFill>
                  <a:srgbClr val="FFFFFF"/>
                </a:solidFill>
                <a:effectLst/>
                <a:uFillTx/>
                <a:latin typeface="Calibri" panose="020F0502020204030204" pitchFamily="34" charset="0"/>
              </a:rPr>
              <a:t> of Word </a:t>
            </a:r>
            <a:r>
              <a:rPr lang="pl-PL" sz="2000" b="0" u="none" strike="noStrike" dirty="0" err="1">
                <a:solidFill>
                  <a:srgbClr val="FFFFFF"/>
                </a:solidFill>
                <a:effectLst/>
                <a:uFillTx/>
                <a:latin typeface="Calibri" panose="020F0502020204030204" pitchFamily="34" charset="0"/>
              </a:rPr>
              <a:t>Representations</a:t>
            </a:r>
            <a:r>
              <a:rPr lang="pl-PL" sz="2000" b="0" u="none" strike="noStrike" dirty="0">
                <a:solidFill>
                  <a:srgbClr val="FFFFFF"/>
                </a:solidFill>
                <a:effectLst/>
                <a:uFillTx/>
                <a:latin typeface="Calibri" panose="020F0502020204030204" pitchFamily="34" charset="0"/>
              </a:rPr>
              <a:t> in </a:t>
            </a:r>
            <a:r>
              <a:rPr lang="pl-PL" sz="2000" b="0" u="none" strike="noStrike" dirty="0" err="1">
                <a:solidFill>
                  <a:srgbClr val="FFFFFF"/>
                </a:solidFill>
                <a:effectLst/>
                <a:uFillTx/>
                <a:latin typeface="Calibri" panose="020F0502020204030204" pitchFamily="34" charset="0"/>
              </a:rPr>
              <a:t>Vector</a:t>
            </a:r>
            <a:r>
              <a:rPr lang="pl-PL" sz="2000" b="0" u="none" strike="noStrike" dirty="0">
                <a:solidFill>
                  <a:srgbClr val="FFFFFF"/>
                </a:solidFill>
                <a:effectLst/>
                <a:uFillTx/>
                <a:latin typeface="Calibri" panose="020F0502020204030204" pitchFamily="34" charset="0"/>
              </a:rPr>
              <a:t> Space</a:t>
            </a:r>
            <a:endParaRPr lang="pl-PL" sz="2000" b="0" u="none" strike="noStrike" dirty="0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pl-PL" sz="2000" b="0" u="none" strike="noStrike" dirty="0">
                <a:solidFill>
                  <a:srgbClr val="FFFFFF"/>
                </a:solidFill>
                <a:effectLst/>
                <a:uFillTx/>
                <a:latin typeface="Calibri" panose="020F0502020204030204" pitchFamily="34" charset="0"/>
              </a:rPr>
              <a:t>• </a:t>
            </a:r>
            <a:r>
              <a:rPr lang="pl-PL" sz="2000" b="0" u="none" strike="noStrike" dirty="0" err="1">
                <a:solidFill>
                  <a:srgbClr val="FFFFFF"/>
                </a:solidFill>
                <a:effectLst/>
                <a:uFillTx/>
                <a:latin typeface="Calibri" panose="020F0502020204030204" pitchFamily="34" charset="0"/>
              </a:rPr>
              <a:t>Pennington</a:t>
            </a:r>
            <a:r>
              <a:rPr lang="pl-PL" sz="2000" b="0" u="none" strike="noStrike" dirty="0">
                <a:solidFill>
                  <a:srgbClr val="FFFFFF"/>
                </a:solidFill>
                <a:effectLst/>
                <a:uFillTx/>
                <a:latin typeface="Calibri" panose="020F0502020204030204" pitchFamily="34" charset="0"/>
              </a:rPr>
              <a:t>, </a:t>
            </a:r>
            <a:r>
              <a:rPr lang="pl-PL" sz="2000" b="0" u="none" strike="noStrike" dirty="0" err="1">
                <a:solidFill>
                  <a:srgbClr val="FFFFFF"/>
                </a:solidFill>
                <a:effectLst/>
                <a:uFillTx/>
                <a:latin typeface="Calibri" panose="020F0502020204030204" pitchFamily="34" charset="0"/>
              </a:rPr>
              <a:t>Socher</a:t>
            </a:r>
            <a:r>
              <a:rPr lang="pl-PL" sz="2000" b="0" u="none" strike="noStrike" dirty="0">
                <a:solidFill>
                  <a:srgbClr val="FFFFFF"/>
                </a:solidFill>
                <a:effectLst/>
                <a:uFillTx/>
                <a:latin typeface="Calibri" panose="020F0502020204030204" pitchFamily="34" charset="0"/>
              </a:rPr>
              <a:t>, </a:t>
            </a:r>
            <a:r>
              <a:rPr lang="pl-PL" sz="2000" b="0" u="none" strike="noStrike" dirty="0" err="1">
                <a:solidFill>
                  <a:srgbClr val="FFFFFF"/>
                </a:solidFill>
                <a:effectLst/>
                <a:uFillTx/>
                <a:latin typeface="Calibri" panose="020F0502020204030204" pitchFamily="34" charset="0"/>
              </a:rPr>
              <a:t>Manning</a:t>
            </a:r>
            <a:r>
              <a:rPr lang="pl-PL" sz="2000" b="0" u="none" strike="noStrike" dirty="0">
                <a:solidFill>
                  <a:srgbClr val="FFFFFF"/>
                </a:solidFill>
                <a:effectLst/>
                <a:uFillTx/>
                <a:latin typeface="Calibri" panose="020F0502020204030204" pitchFamily="34" charset="0"/>
              </a:rPr>
              <a:t> 2014: </a:t>
            </a:r>
            <a:r>
              <a:rPr lang="pl-PL" sz="2000" b="0" u="none" strike="noStrike" dirty="0" err="1">
                <a:solidFill>
                  <a:srgbClr val="FFFFFF"/>
                </a:solidFill>
                <a:effectLst/>
                <a:uFillTx/>
                <a:latin typeface="Calibri" panose="020F0502020204030204" pitchFamily="34" charset="0"/>
              </a:rPr>
              <a:t>GloVe</a:t>
            </a:r>
            <a:r>
              <a:rPr lang="pl-PL" sz="2000" b="0" u="none" strike="noStrike" dirty="0">
                <a:solidFill>
                  <a:srgbClr val="FFFFFF"/>
                </a:solidFill>
                <a:effectLst/>
                <a:uFillTx/>
                <a:latin typeface="Calibri" panose="020F0502020204030204" pitchFamily="34" charset="0"/>
              </a:rPr>
              <a:t>: Global </a:t>
            </a:r>
            <a:r>
              <a:rPr lang="pl-PL" sz="2000" b="0" u="none" strike="noStrike" dirty="0" err="1">
                <a:solidFill>
                  <a:srgbClr val="FFFFFF"/>
                </a:solidFill>
                <a:effectLst/>
                <a:uFillTx/>
                <a:latin typeface="Calibri" panose="020F0502020204030204" pitchFamily="34" charset="0"/>
              </a:rPr>
              <a:t>Vectors</a:t>
            </a:r>
            <a:r>
              <a:rPr lang="pl-PL" sz="2000" b="0" u="none" strike="noStrike" dirty="0">
                <a:solidFill>
                  <a:srgbClr val="FFFFFF"/>
                </a:solidFill>
                <a:effectLst/>
                <a:uFillTx/>
                <a:latin typeface="Calibri" panose="020F0502020204030204" pitchFamily="34" charset="0"/>
              </a:rPr>
              <a:t> for Word </a:t>
            </a:r>
            <a:r>
              <a:rPr lang="pl-PL" sz="2000" b="0" u="none" strike="noStrike" dirty="0" err="1">
                <a:solidFill>
                  <a:srgbClr val="FFFFFF"/>
                </a:solidFill>
                <a:effectLst/>
                <a:uFillTx/>
                <a:latin typeface="Calibri" panose="020F0502020204030204" pitchFamily="34" charset="0"/>
              </a:rPr>
              <a:t>Representation</a:t>
            </a:r>
            <a:endParaRPr lang="pl-PL" sz="2000" b="0" u="none" strike="noStrike" dirty="0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pl-PL" sz="2000" b="0" u="none" strike="noStrike" dirty="0">
                <a:solidFill>
                  <a:srgbClr val="FFFFFF"/>
                </a:solidFill>
                <a:effectLst/>
                <a:uFillTx/>
                <a:latin typeface="Calibri" panose="020F0502020204030204" pitchFamily="34" charset="0"/>
              </a:rPr>
              <a:t>• </a:t>
            </a:r>
            <a:r>
              <a:rPr lang="pl-PL" sz="2000" b="0" u="none" strike="noStrike" dirty="0" err="1">
                <a:solidFill>
                  <a:srgbClr val="FFFFFF"/>
                </a:solidFill>
                <a:effectLst/>
                <a:uFillTx/>
                <a:latin typeface="Calibri" panose="020F0502020204030204" pitchFamily="34" charset="0"/>
              </a:rPr>
              <a:t>gensim</a:t>
            </a:r>
            <a:r>
              <a:rPr lang="pl-PL" sz="2000" b="0" u="none" strike="noStrike" dirty="0">
                <a:solidFill>
                  <a:srgbClr val="FFFFFF"/>
                </a:solidFill>
                <a:effectLst/>
                <a:uFillTx/>
                <a:latin typeface="Calibri" panose="020F0502020204030204" pitchFamily="34" charset="0"/>
              </a:rPr>
              <a:t>: gotowe narzędzia do treningu i eksploracji </a:t>
            </a:r>
            <a:r>
              <a:rPr lang="pl-PL" sz="2000" b="0" u="none" strike="noStrike" dirty="0" err="1">
                <a:solidFill>
                  <a:srgbClr val="FFFFFF"/>
                </a:solidFill>
                <a:effectLst/>
                <a:uFillTx/>
                <a:latin typeface="Calibri" panose="020F0502020204030204" pitchFamily="34" charset="0"/>
              </a:rPr>
              <a:t>embeddingów</a:t>
            </a:r>
            <a:endParaRPr lang="pl-PL" sz="2000" b="0" u="none" strike="noStrike" dirty="0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4" name="Text 7"/>
          <p:cNvSpPr/>
          <p:nvPr/>
        </p:nvSpPr>
        <p:spPr>
          <a:xfrm>
            <a:off x="11201400" y="6446520"/>
            <a:ext cx="548280" cy="182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50" b="0" u="none" strike="noStrike" dirty="0">
                <a:solidFill>
                  <a:srgbClr val="9A9288"/>
                </a:solidFill>
                <a:effectLst/>
                <a:uFillTx/>
                <a:latin typeface="Calibri" panose="020F0502020204030204" pitchFamily="34" charset="0"/>
              </a:rPr>
              <a:t>14/14</a:t>
            </a:r>
            <a:endParaRPr lang="pl-PL" sz="85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490158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WD-Green">
      <a:dk1>
        <a:srgbClr val="006600"/>
      </a:dk1>
      <a:lt1>
        <a:srgbClr val="EAEAEA"/>
      </a:lt1>
      <a:dk2>
        <a:srgbClr val="006600"/>
      </a:dk2>
      <a:lt2>
        <a:srgbClr val="FFCC66"/>
      </a:lt2>
      <a:accent1>
        <a:srgbClr val="3366FF"/>
      </a:accent1>
      <a:accent2>
        <a:srgbClr val="60371C"/>
      </a:accent2>
      <a:accent3>
        <a:srgbClr val="AAB8AA"/>
      </a:accent3>
      <a:accent4>
        <a:srgbClr val="C8C8C8"/>
      </a:accent4>
      <a:accent5>
        <a:srgbClr val="ADB8FF"/>
      </a:accent5>
      <a:accent6>
        <a:srgbClr val="563118"/>
      </a:accent6>
      <a:hlink>
        <a:srgbClr val="FFFF00"/>
      </a:hlink>
      <a:folHlink>
        <a:srgbClr val="FFCC66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">
  <a:themeElements>
    <a:clrScheme name="WD-Green">
      <a:dk1>
        <a:srgbClr val="006600"/>
      </a:dk1>
      <a:lt1>
        <a:srgbClr val="EAEAEA"/>
      </a:lt1>
      <a:dk2>
        <a:srgbClr val="006600"/>
      </a:dk2>
      <a:lt2>
        <a:srgbClr val="FFCC66"/>
      </a:lt2>
      <a:accent1>
        <a:srgbClr val="3366FF"/>
      </a:accent1>
      <a:accent2>
        <a:srgbClr val="60371C"/>
      </a:accent2>
      <a:accent3>
        <a:srgbClr val="AAB8AA"/>
      </a:accent3>
      <a:accent4>
        <a:srgbClr val="C8C8C8"/>
      </a:accent4>
      <a:accent5>
        <a:srgbClr val="ADB8FF"/>
      </a:accent5>
      <a:accent6>
        <a:srgbClr val="563118"/>
      </a:accent6>
      <a:hlink>
        <a:srgbClr val="FFFF00"/>
      </a:hlink>
      <a:folHlink>
        <a:srgbClr val="FFCC66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1169</TotalTime>
  <Words>3360</Words>
  <Application>Microsoft Office PowerPoint</Application>
  <PresentationFormat>Widescreen</PresentationFormat>
  <Paragraphs>460</Paragraphs>
  <Slides>41</Slides>
  <Notes>39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41</vt:i4>
      </vt:variant>
    </vt:vector>
  </HeadingPairs>
  <TitlesOfParts>
    <vt:vector size="49" baseType="lpstr">
      <vt:lpstr>Aptos Mono</vt:lpstr>
      <vt:lpstr>Arial</vt:lpstr>
      <vt:lpstr>Calibri</vt:lpstr>
      <vt:lpstr>Symbol</vt:lpstr>
      <vt:lpstr>Times New Roman</vt:lpstr>
      <vt:lpstr>Wingdings</vt:lpstr>
      <vt:lpstr>Office</vt:lpstr>
      <vt:lpstr>Office</vt:lpstr>
      <vt:lpstr>Sztuczna Inteligencja Reprezentacja wiedzy. Systemy produkcyjne,  ramy, skrypty, mapy argumentów</vt:lpstr>
      <vt:lpstr>Co będzie </vt:lpstr>
      <vt:lpstr>Systemy regułowe (produkcyjne)</vt:lpstr>
      <vt:lpstr>Własności systemów regułowych</vt:lpstr>
      <vt:lpstr>Własności cd</vt:lpstr>
      <vt:lpstr>Przykład</vt:lpstr>
      <vt:lpstr>Interpreter</vt:lpstr>
      <vt:lpstr>Działanie</vt:lpstr>
      <vt:lpstr>Zalety i wady</vt:lpstr>
      <vt:lpstr>Reprezentacje bezpośrednie.  Ramy, skrypty, mapy argumentów.</vt:lpstr>
      <vt:lpstr>Reprezentacje bezpośrednie</vt:lpstr>
      <vt:lpstr>Przykład: Geometra</vt:lpstr>
      <vt:lpstr>Ramy</vt:lpstr>
      <vt:lpstr>Ramy – prosty przykład</vt:lpstr>
      <vt:lpstr>PowerPoint Presentation</vt:lpstr>
      <vt:lpstr>Ramy - przykład</vt:lpstr>
      <vt:lpstr>Problemy i przykłady</vt:lpstr>
      <vt:lpstr>PowerPoint Presentation</vt:lpstr>
      <vt:lpstr>Skrypty</vt:lpstr>
      <vt:lpstr>Skrypty cd</vt:lpstr>
      <vt:lpstr>Mapy argumentów</vt:lpstr>
      <vt:lpstr>Wiedza ukryta</vt:lpstr>
      <vt:lpstr>Reprezentacja wektorowa</vt:lpstr>
      <vt:lpstr>Mapy semantyczne: MDS</vt:lpstr>
      <vt:lpstr>Słowa =&gt; wektory</vt:lpstr>
      <vt:lpstr>Reprezentacja wektorowa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Reprezentacja wiedzy II: Systemy produkcyjne</dc:title>
  <dc:subject>Systemy produkcyjne</dc:subject>
  <dc:creator>W. Duch</dc:creator>
  <dc:description/>
  <cp:lastModifiedBy>Wlodek Duch</cp:lastModifiedBy>
  <cp:revision>117</cp:revision>
  <dcterms:created xsi:type="dcterms:W3CDTF">2000-10-26T12:23:55Z</dcterms:created>
  <dcterms:modified xsi:type="dcterms:W3CDTF">2026-05-10T18:42:06Z</dcterms:modified>
  <dc:language>pl-PL</dc:language>
</cp:coreProperties>
</file>